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84" r:id="rId11"/>
    <p:sldId id="285" r:id="rId12"/>
    <p:sldId id="286" r:id="rId13"/>
    <p:sldId id="267" r:id="rId14"/>
    <p:sldId id="268" r:id="rId15"/>
    <p:sldId id="269" r:id="rId16"/>
    <p:sldId id="270" r:id="rId17"/>
    <p:sldId id="271" r:id="rId18"/>
    <p:sldId id="272" r:id="rId19"/>
    <p:sldId id="277" r:id="rId20"/>
    <p:sldId id="287" r:id="rId21"/>
    <p:sldId id="288" r:id="rId22"/>
    <p:sldId id="289" r:id="rId23"/>
    <p:sldId id="290" r:id="rId24"/>
    <p:sldId id="291" r:id="rId25"/>
    <p:sldId id="292" r:id="rId26"/>
    <p:sldId id="293" r:id="rId27"/>
    <p:sldId id="294" r:id="rId28"/>
    <p:sldId id="295" r:id="rId29"/>
    <p:sldId id="297" r:id="rId30"/>
    <p:sldId id="296"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599"/>
  </p:normalViewPr>
  <p:slideViewPr>
    <p:cSldViewPr>
      <p:cViewPr varScale="1">
        <p:scale>
          <a:sx n="106" d="100"/>
          <a:sy n="106" d="100"/>
        </p:scale>
        <p:origin x="113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E33C8-E0E0-4141-9670-780B4B4B657C}" type="datetimeFigureOut">
              <a:rPr lang="en-US" smtClean="0"/>
              <a:t>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E96CB-442A-48EF-989F-9402B5B60C29}" type="slidenum">
              <a:rPr lang="en-US" smtClean="0"/>
              <a:t>‹#›</a:t>
            </a:fld>
            <a:endParaRPr lang="en-US"/>
          </a:p>
        </p:txBody>
      </p:sp>
    </p:spTree>
    <p:extLst>
      <p:ext uri="{BB962C8B-B14F-4D97-AF65-F5344CB8AC3E}">
        <p14:creationId xmlns:p14="http://schemas.microsoft.com/office/powerpoint/2010/main" val="124308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E542AD31-F887-487F-99AB-95279C1999C9}" type="slidenum">
              <a:rPr lang="en-US" altLang="en-US" sz="1200">
                <a:latin typeface="Times New Roman" pitchFamily="18" charset="0"/>
              </a:rPr>
              <a:pPr/>
              <a:t>1</a:t>
            </a:fld>
            <a:endParaRPr lang="en-US" altLang="en-US" sz="120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345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B2439258-7111-447E-BA74-7015D0B5D10F}" type="slidenum">
              <a:rPr lang="en-US" altLang="en-US" sz="1200">
                <a:latin typeface="Times New Roman" pitchFamily="18" charset="0"/>
              </a:rPr>
              <a:pPr/>
              <a:t>13</a:t>
            </a:fld>
            <a:endParaRPr lang="en-US" altLang="en-US" sz="120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13</a:t>
            </a:r>
            <a:r>
              <a:rPr lang="en-US" altLang="en-US" b="1" smtClean="0">
                <a:cs typeface="Arial" charset="0"/>
              </a:rPr>
              <a:t>| Identify three components of prejudice.</a:t>
            </a:r>
          </a:p>
        </p:txBody>
      </p:sp>
    </p:spTree>
    <p:extLst>
      <p:ext uri="{BB962C8B-B14F-4D97-AF65-F5344CB8AC3E}">
        <p14:creationId xmlns:p14="http://schemas.microsoft.com/office/powerpoint/2010/main" val="193344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372FAA00-FA37-4FA9-A887-CFCF3F79E158}" type="slidenum">
              <a:rPr lang="en-US" altLang="en-US" sz="1200">
                <a:latin typeface="Times New Roman" pitchFamily="18" charset="0"/>
              </a:rPr>
              <a:pPr/>
              <a:t>14</a:t>
            </a:fld>
            <a:endParaRPr lang="en-US" altLang="en-US" sz="120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325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0DCBD6D2-5AC0-4020-804C-7DAB2A6C5FBE}" type="slidenum">
              <a:rPr lang="en-US" altLang="en-US" sz="1200">
                <a:latin typeface="Times New Roman" pitchFamily="18" charset="0"/>
              </a:rPr>
              <a:pPr/>
              <a:t>15</a:t>
            </a:fld>
            <a:endParaRPr lang="en-US" altLang="en-US" sz="120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14</a:t>
            </a:r>
            <a:r>
              <a:rPr lang="en-US" altLang="en-US" b="1" smtClean="0">
                <a:cs typeface="Arial" charset="0"/>
              </a:rPr>
              <a:t>| Contrast overt and subtle forms of prejudice, and give examples of each.</a:t>
            </a:r>
          </a:p>
        </p:txBody>
      </p:sp>
    </p:spTree>
    <p:extLst>
      <p:ext uri="{BB962C8B-B14F-4D97-AF65-F5344CB8AC3E}">
        <p14:creationId xmlns:p14="http://schemas.microsoft.com/office/powerpoint/2010/main" val="5319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B4D4F3A1-AA1C-4A0A-BA5E-2FEFD7BB7657}" type="slidenum">
              <a:rPr lang="en-US" altLang="en-US" sz="1200">
                <a:latin typeface="Times New Roman" pitchFamily="18" charset="0"/>
              </a:rPr>
              <a:pPr/>
              <a:t>16</a:t>
            </a:fld>
            <a:endParaRPr lang="en-US" altLang="en-US" sz="120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4832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5D99D4EC-2223-4165-BB90-89A73C3A5470}" type="slidenum">
              <a:rPr lang="en-US" altLang="en-US" sz="1200">
                <a:latin typeface="Times New Roman" pitchFamily="18" charset="0"/>
              </a:rPr>
              <a:pPr/>
              <a:t>17</a:t>
            </a:fld>
            <a:endParaRPr lang="en-US" altLang="en-US" sz="120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3966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531EE9CD-6564-4727-8198-DBD5CD959BE2}" type="slidenum">
              <a:rPr lang="en-US" altLang="en-US" sz="1200">
                <a:latin typeface="Times New Roman" pitchFamily="18" charset="0"/>
              </a:rPr>
              <a:pPr/>
              <a:t>19</a:t>
            </a:fld>
            <a:endParaRPr lang="en-US" altLang="en-US"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17</a:t>
            </a:r>
            <a:r>
              <a:rPr lang="en-US" altLang="en-US" b="1" smtClean="0">
                <a:cs typeface="Arial" charset="0"/>
              </a:rPr>
              <a:t>| Cite four ways that cognitive processes help create and maintain prejudice.</a:t>
            </a:r>
          </a:p>
        </p:txBody>
      </p:sp>
    </p:spTree>
    <p:extLst>
      <p:ext uri="{BB962C8B-B14F-4D97-AF65-F5344CB8AC3E}">
        <p14:creationId xmlns:p14="http://schemas.microsoft.com/office/powerpoint/2010/main" val="317022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F114F2C4-ACFC-41C8-BC15-F013A6D9CC9A}" type="slidenum">
              <a:rPr lang="en-US" altLang="en-US" sz="1200">
                <a:latin typeface="Times New Roman" pitchFamily="18" charset="0"/>
              </a:rPr>
              <a:pPr/>
              <a:t>20</a:t>
            </a:fld>
            <a:endParaRPr lang="en-US" altLang="en-US" sz="1200">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7297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C0A382C4-657C-48BB-B4D2-A4DE6693FC99}" type="slidenum">
              <a:rPr lang="en-US" altLang="en-US" sz="1200">
                <a:latin typeface="Times New Roman" pitchFamily="18" charset="0"/>
              </a:rPr>
              <a:pPr/>
              <a:t>21</a:t>
            </a:fld>
            <a:endParaRPr lang="en-US" altLang="en-US" sz="120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9855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BE38141A-BA7F-4E63-A0F0-337E66A54EF5}" type="slidenum">
              <a:rPr lang="en-US" altLang="en-US" sz="1200">
                <a:latin typeface="Times New Roman" pitchFamily="18" charset="0"/>
              </a:rPr>
              <a:pPr/>
              <a:t>26</a:t>
            </a:fld>
            <a:endParaRPr lang="en-US" altLang="en-US" sz="120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5</a:t>
            </a:r>
            <a:r>
              <a:rPr lang="en-US" altLang="en-US" b="1" smtClean="0">
                <a:cs typeface="Arial" charset="0"/>
              </a:rPr>
              <a:t>| Explain how the foot-in-the-door phenomenon, role-playing, and cognitive dissonance illustrate the influence of actions on attitudes.</a:t>
            </a:r>
          </a:p>
        </p:txBody>
      </p:sp>
    </p:spTree>
    <p:extLst>
      <p:ext uri="{BB962C8B-B14F-4D97-AF65-F5344CB8AC3E}">
        <p14:creationId xmlns:p14="http://schemas.microsoft.com/office/powerpoint/2010/main" val="74138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62FF736B-F093-4D72-8AFA-8D13AE6D86BD}" type="slidenum">
              <a:rPr lang="en-US" altLang="en-US" sz="1200">
                <a:latin typeface="Times New Roman" pitchFamily="18" charset="0"/>
              </a:rPr>
              <a:pPr/>
              <a:t>27</a:t>
            </a:fld>
            <a:endParaRPr lang="en-US" altLang="en-US" sz="120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9445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03740C3D-DC74-44AA-B5CA-AB56DB9FFD66}" type="slidenum">
              <a:rPr lang="en-US" altLang="en-US" sz="1200">
                <a:latin typeface="Times New Roman" pitchFamily="18" charset="0"/>
              </a:rPr>
              <a:pPr/>
              <a:t>2</a:t>
            </a:fld>
            <a:endParaRPr lang="en-US" altLang="en-US" sz="120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1</a:t>
            </a:r>
            <a:r>
              <a:rPr lang="en-US" altLang="en-US" b="1" smtClean="0">
                <a:cs typeface="Arial" charset="0"/>
              </a:rPr>
              <a:t>| Describe the three main focuses of social psychology.</a:t>
            </a:r>
            <a:endParaRPr lang="en-US" altLang="en-US" smtClean="0"/>
          </a:p>
        </p:txBody>
      </p:sp>
    </p:spTree>
    <p:extLst>
      <p:ext uri="{BB962C8B-B14F-4D97-AF65-F5344CB8AC3E}">
        <p14:creationId xmlns:p14="http://schemas.microsoft.com/office/powerpoint/2010/main" val="98656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481313FA-0620-4EEE-B963-882B9ED765A3}" type="slidenum">
              <a:rPr lang="en-US" altLang="en-US" sz="1200">
                <a:latin typeface="Times New Roman" pitchFamily="18" charset="0"/>
              </a:rPr>
              <a:pPr/>
              <a:t>28</a:t>
            </a:fld>
            <a:endParaRPr lang="en-US" altLang="en-US" sz="120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42972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3646159E-9DE1-456D-B329-1A89AA28533A}" type="slidenum">
              <a:rPr lang="en-US" altLang="en-US" sz="1200">
                <a:latin typeface="Times New Roman" pitchFamily="18" charset="0"/>
              </a:rPr>
              <a:pPr/>
              <a:t>29</a:t>
            </a:fld>
            <a:endParaRPr lang="en-US" altLang="en-US" sz="120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8672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22BC96E6-757F-41D9-956A-16EB5BA0F199}" type="slidenum">
              <a:rPr lang="en-US" altLang="en-US" sz="1200">
                <a:latin typeface="Times New Roman" pitchFamily="18" charset="0"/>
              </a:rPr>
              <a:pPr/>
              <a:t>30</a:t>
            </a:fld>
            <a:endParaRPr lang="en-US" altLang="en-US" sz="120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6</a:t>
            </a:r>
            <a:r>
              <a:rPr lang="en-US" altLang="en-US" b="1" smtClean="0">
                <a:cs typeface="Arial" charset="0"/>
              </a:rPr>
              <a:t>| Describe the chameleon effect, and give an example of it.</a:t>
            </a:r>
          </a:p>
        </p:txBody>
      </p:sp>
    </p:spTree>
    <p:extLst>
      <p:ext uri="{BB962C8B-B14F-4D97-AF65-F5344CB8AC3E}">
        <p14:creationId xmlns:p14="http://schemas.microsoft.com/office/powerpoint/2010/main" val="2186709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1FB39C7E-2C73-4A0E-A9E3-CD311D8A20AF}" type="slidenum">
              <a:rPr lang="en-US" altLang="en-US" sz="1200">
                <a:latin typeface="Times New Roman" pitchFamily="18" charset="0"/>
              </a:rPr>
              <a:pPr/>
              <a:t>31</a:t>
            </a:fld>
            <a:endParaRPr lang="en-US" alt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7</a:t>
            </a:r>
            <a:r>
              <a:rPr lang="en-US" altLang="en-US" b="1" smtClean="0">
                <a:cs typeface="Arial" charset="0"/>
              </a:rPr>
              <a:t>| Discuss Asch’s experiments on conformity, and distinguish between normative and informational social influence.</a:t>
            </a:r>
          </a:p>
        </p:txBody>
      </p:sp>
    </p:spTree>
    <p:extLst>
      <p:ext uri="{BB962C8B-B14F-4D97-AF65-F5344CB8AC3E}">
        <p14:creationId xmlns:p14="http://schemas.microsoft.com/office/powerpoint/2010/main" val="2480201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3A6C0D5A-321A-4BC4-9209-4739BFA5935D}" type="slidenum">
              <a:rPr lang="en-US" altLang="en-US" sz="1200">
                <a:latin typeface="Times New Roman" pitchFamily="18" charset="0"/>
              </a:rPr>
              <a:pPr/>
              <a:t>32</a:t>
            </a:fld>
            <a:endParaRPr lang="en-US" altLang="en-US" sz="1200">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852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E4F60620-6E66-4F64-B652-064F95EE3B2B}" type="slidenum">
              <a:rPr lang="en-US" altLang="en-US" sz="1200">
                <a:latin typeface="Times New Roman" pitchFamily="18" charset="0"/>
              </a:rPr>
              <a:pPr/>
              <a:t>34</a:t>
            </a:fld>
            <a:endParaRPr lang="en-US" altLang="en-US" sz="120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92637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7383EA46-7A57-490F-A5D1-74CF9D66BE2C}" type="slidenum">
              <a:rPr lang="en-US" altLang="en-US" sz="1200">
                <a:latin typeface="Times New Roman" pitchFamily="18" charset="0"/>
              </a:rPr>
              <a:pPr/>
              <a:t>35</a:t>
            </a:fld>
            <a:endParaRPr lang="en-US" altLang="en-US" sz="120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08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13FF24AA-3B4C-437F-81D7-57DF31DDB1B6}" type="slidenum">
              <a:rPr lang="en-US" altLang="en-US" sz="1200">
                <a:latin typeface="Times New Roman" pitchFamily="18" charset="0"/>
              </a:rPr>
              <a:pPr/>
              <a:t>36</a:t>
            </a:fld>
            <a:endParaRPr lang="en-US" altLang="en-US" sz="120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83145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00447A17-71DD-4792-96D6-3406C0D27C1A}" type="slidenum">
              <a:rPr lang="en-US" altLang="en-US" sz="1200">
                <a:latin typeface="Times New Roman" pitchFamily="18" charset="0"/>
              </a:rPr>
              <a:pPr/>
              <a:t>37</a:t>
            </a:fld>
            <a:endParaRPr lang="en-US" altLang="en-US" sz="120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7841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BC270CD5-85ED-4074-BC67-7A83BDE6D8DF}" type="slidenum">
              <a:rPr lang="en-US" altLang="en-US" sz="1200">
                <a:latin typeface="Times New Roman" pitchFamily="18" charset="0"/>
              </a:rPr>
              <a:pPr/>
              <a:t>38</a:t>
            </a:fld>
            <a:endParaRPr lang="en-US" altLang="en-US" sz="120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8</a:t>
            </a:r>
            <a:r>
              <a:rPr lang="en-US" altLang="en-US" b="1" smtClean="0">
                <a:cs typeface="Arial" charset="0"/>
              </a:rPr>
              <a:t>| Describe Milgram’s experiments on obedience, and outline the conditions in which obedience was highest.</a:t>
            </a:r>
          </a:p>
        </p:txBody>
      </p:sp>
    </p:spTree>
    <p:extLst>
      <p:ext uri="{BB962C8B-B14F-4D97-AF65-F5344CB8AC3E}">
        <p14:creationId xmlns:p14="http://schemas.microsoft.com/office/powerpoint/2010/main" val="246330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1AB8FDD5-3D51-44B4-B4AB-26953AB0D665}" type="slidenum">
              <a:rPr lang="en-US" altLang="en-US" sz="1200">
                <a:latin typeface="Times New Roman" pitchFamily="18" charset="0"/>
              </a:rPr>
              <a:pPr/>
              <a:t>4</a:t>
            </a:fld>
            <a:endParaRPr lang="en-US" altLang="en-US" sz="120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003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7A87A6AB-D3A4-4A7D-BB6A-5A6C4B20943B}" type="slidenum">
              <a:rPr lang="en-US" altLang="en-US" sz="1200">
                <a:latin typeface="Times New Roman" pitchFamily="18" charset="0"/>
              </a:rPr>
              <a:pPr/>
              <a:t>39</a:t>
            </a:fld>
            <a:endParaRPr lang="en-US" altLang="en-US" sz="120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3381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49792355-C073-448E-916B-8B41B6ABCC07}" type="slidenum">
              <a:rPr lang="en-US" altLang="en-US" sz="1200">
                <a:latin typeface="Times New Roman" pitchFamily="18" charset="0"/>
              </a:rPr>
              <a:pPr/>
              <a:t>40</a:t>
            </a:fld>
            <a:endParaRPr lang="en-US" altLang="en-US" sz="120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1691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B7776B8B-E4F8-477E-9B2F-74F7218B237B}" type="slidenum">
              <a:rPr lang="en-US" altLang="en-US" sz="1200">
                <a:latin typeface="Times New Roman" pitchFamily="18" charset="0"/>
              </a:rPr>
              <a:pPr/>
              <a:t>42</a:t>
            </a:fld>
            <a:endParaRPr lang="en-US" altLang="en-US" sz="120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10078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25BCD5C7-2920-494A-A416-E59230208819}" type="slidenum">
              <a:rPr lang="en-US" altLang="en-US" sz="1200">
                <a:latin typeface="Times New Roman" pitchFamily="18" charset="0"/>
              </a:rPr>
              <a:pPr/>
              <a:t>43</a:t>
            </a:fld>
            <a:endParaRPr lang="en-US" altLang="en-US" sz="120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9</a:t>
            </a:r>
            <a:r>
              <a:rPr lang="en-US" altLang="en-US" b="1" smtClean="0">
                <a:cs typeface="Arial" charset="0"/>
              </a:rPr>
              <a:t>| Explain how the conformity and obedience studies can help us understand our susceptibility to social influence.</a:t>
            </a:r>
          </a:p>
        </p:txBody>
      </p:sp>
    </p:spTree>
    <p:extLst>
      <p:ext uri="{BB962C8B-B14F-4D97-AF65-F5344CB8AC3E}">
        <p14:creationId xmlns:p14="http://schemas.microsoft.com/office/powerpoint/2010/main" val="3822564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CB61F900-3F85-412A-ADD3-47EDB9D49418}" type="slidenum">
              <a:rPr lang="en-US" altLang="en-US" sz="1200">
                <a:latin typeface="Times New Roman" pitchFamily="18" charset="0"/>
              </a:rPr>
              <a:pPr/>
              <a:t>44</a:t>
            </a:fld>
            <a:endParaRPr lang="en-US" altLang="en-US" sz="120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13525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16B042A7-2031-4AD9-B129-705B8AC9F010}" type="slidenum">
              <a:rPr lang="en-US" altLang="en-US" sz="1200">
                <a:latin typeface="Times New Roman" pitchFamily="18" charset="0"/>
              </a:rPr>
              <a:pPr/>
              <a:t>45</a:t>
            </a:fld>
            <a:endParaRPr lang="en-US" altLang="en-US" sz="120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10</a:t>
            </a:r>
            <a:r>
              <a:rPr lang="en-US" altLang="en-US" b="1" smtClean="0">
                <a:cs typeface="Arial" charset="0"/>
              </a:rPr>
              <a:t>| Describe  conditions in which the presence of others is likely to result in social facilitation, social loafing, or deindividuation.</a:t>
            </a:r>
          </a:p>
        </p:txBody>
      </p:sp>
    </p:spTree>
    <p:extLst>
      <p:ext uri="{BB962C8B-B14F-4D97-AF65-F5344CB8AC3E}">
        <p14:creationId xmlns:p14="http://schemas.microsoft.com/office/powerpoint/2010/main" val="1809443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051DD862-AF29-447D-9FD8-CB7F504261A6}" type="slidenum">
              <a:rPr lang="en-US" altLang="en-US" sz="1200">
                <a:latin typeface="Times New Roman" pitchFamily="18" charset="0"/>
              </a:rPr>
              <a:pPr/>
              <a:t>47</a:t>
            </a:fld>
            <a:endParaRPr lang="en-US" altLang="en-US" sz="120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7278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9C89F976-39FB-4153-BB47-CF9488390CA2}" type="slidenum">
              <a:rPr lang="en-US" altLang="en-US" sz="1200">
                <a:latin typeface="Times New Roman" pitchFamily="18" charset="0"/>
              </a:rPr>
              <a:pPr/>
              <a:t>48</a:t>
            </a:fld>
            <a:endParaRPr lang="en-US" altLang="en-US" sz="120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1234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79C714B9-A9E8-4FF8-B493-D10242B6A955}" type="slidenum">
              <a:rPr lang="en-US" altLang="en-US" sz="1200">
                <a:latin typeface="Times New Roman" pitchFamily="18" charset="0"/>
              </a:rPr>
              <a:pPr/>
              <a:t>49</a:t>
            </a:fld>
            <a:endParaRPr lang="en-US" altLang="en-US" sz="120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11</a:t>
            </a:r>
            <a:r>
              <a:rPr lang="en-US" altLang="en-US" b="1" smtClean="0">
                <a:cs typeface="Arial" charset="0"/>
              </a:rPr>
              <a:t>| Discuss how group interaction can facilitate group polarization and groupthink.</a:t>
            </a:r>
          </a:p>
        </p:txBody>
      </p:sp>
    </p:spTree>
    <p:extLst>
      <p:ext uri="{BB962C8B-B14F-4D97-AF65-F5344CB8AC3E}">
        <p14:creationId xmlns:p14="http://schemas.microsoft.com/office/powerpoint/2010/main" val="53916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E1C8EE5D-ACDB-45F7-95B6-3C7E30466F6F}" type="slidenum">
              <a:rPr lang="en-US" altLang="en-US" sz="1200">
                <a:latin typeface="Times New Roman" pitchFamily="18" charset="0"/>
              </a:rPr>
              <a:pPr/>
              <a:t>50</a:t>
            </a:fld>
            <a:endParaRPr lang="en-US" altLang="en-US" sz="1200">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8311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37D1181B-5B6A-4E16-98AD-D82AACA45E9D}" type="slidenum">
              <a:rPr lang="en-US" altLang="en-US" sz="1200">
                <a:latin typeface="Times New Roman" pitchFamily="18" charset="0"/>
              </a:rPr>
              <a:pPr/>
              <a:t>6</a:t>
            </a:fld>
            <a:endParaRPr lang="en-US" altLang="en-US" sz="120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2</a:t>
            </a:r>
            <a:r>
              <a:rPr lang="en-US" altLang="en-US" b="1" smtClean="0">
                <a:cs typeface="Arial" charset="0"/>
              </a:rPr>
              <a:t>| Contrast dispositional and situational attributions, and explain how the fundamental attribution error can affect our analysis of behavior.</a:t>
            </a:r>
          </a:p>
          <a:p>
            <a:pPr eaLnBrk="1" hangingPunct="1"/>
            <a:endParaRPr lang="en-US" altLang="en-US" smtClean="0"/>
          </a:p>
        </p:txBody>
      </p:sp>
    </p:spTree>
    <p:extLst>
      <p:ext uri="{BB962C8B-B14F-4D97-AF65-F5344CB8AC3E}">
        <p14:creationId xmlns:p14="http://schemas.microsoft.com/office/powerpoint/2010/main" val="1094165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5ECCCD55-C783-4AD9-9F38-AE58CC5C1AD6}" type="slidenum">
              <a:rPr lang="en-US" altLang="en-US" sz="1200">
                <a:latin typeface="Times New Roman" pitchFamily="18" charset="0"/>
              </a:rPr>
              <a:pPr/>
              <a:t>51</a:t>
            </a:fld>
            <a:endParaRPr lang="en-US" altLang="en-US" sz="120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12</a:t>
            </a:r>
            <a:r>
              <a:rPr lang="en-US" altLang="en-US" b="1" smtClean="0">
                <a:cs typeface="Arial" charset="0"/>
              </a:rPr>
              <a:t>| Identify the characteristic common to minority positions that sway majorities.</a:t>
            </a:r>
          </a:p>
        </p:txBody>
      </p:sp>
    </p:spTree>
    <p:extLst>
      <p:ext uri="{BB962C8B-B14F-4D97-AF65-F5344CB8AC3E}">
        <p14:creationId xmlns:p14="http://schemas.microsoft.com/office/powerpoint/2010/main" val="3520001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0FFC24E5-FA99-4C34-98F3-7C1AC0E4777C}" type="slidenum">
              <a:rPr lang="en-US" altLang="en-US" sz="1200">
                <a:latin typeface="Times New Roman" pitchFamily="18" charset="0"/>
              </a:rPr>
              <a:pPr/>
              <a:t>52</a:t>
            </a:fld>
            <a:endParaRPr lang="en-US" altLang="en-US" sz="120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5300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2CB2F286-1DA7-4E63-AE32-E6473F5AE35E}" type="slidenum">
              <a:rPr lang="en-US" altLang="en-US" sz="1200">
                <a:latin typeface="Times New Roman" pitchFamily="18" charset="0"/>
              </a:rPr>
              <a:pPr/>
              <a:t>7</a:t>
            </a:fld>
            <a:endParaRPr lang="en-US" altLang="en-US" sz="1200">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cs typeface="Arial" charset="0"/>
            </a:endParaRPr>
          </a:p>
        </p:txBody>
      </p:sp>
    </p:spTree>
    <p:extLst>
      <p:ext uri="{BB962C8B-B14F-4D97-AF65-F5344CB8AC3E}">
        <p14:creationId xmlns:p14="http://schemas.microsoft.com/office/powerpoint/2010/main" val="421391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BB91A25B-A933-4E7F-AA65-1AB685D95369}" type="slidenum">
              <a:rPr lang="en-US" altLang="en-US" sz="1200">
                <a:latin typeface="Times New Roman" pitchFamily="18" charset="0"/>
              </a:rPr>
              <a:pPr/>
              <a:t>8</a:t>
            </a:fld>
            <a:endParaRPr lang="en-US" altLang="en-US" sz="120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1298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F2C955E4-8715-4471-8B70-6297C8FB6240}" type="slidenum">
              <a:rPr lang="en-US" altLang="en-US" sz="1200">
                <a:latin typeface="Times New Roman" pitchFamily="18" charset="0"/>
              </a:rPr>
              <a:pPr/>
              <a:t>10</a:t>
            </a:fld>
            <a:endParaRPr lang="en-US" altLang="en-US" sz="1200">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3</a:t>
            </a:r>
            <a:r>
              <a:rPr lang="en-US" altLang="en-US" b="1" smtClean="0">
                <a:cs typeface="Arial" charset="0"/>
              </a:rPr>
              <a:t>| Define </a:t>
            </a:r>
            <a:r>
              <a:rPr lang="en-US" altLang="en-US" b="1" i="1" smtClean="0">
                <a:cs typeface="Arial" charset="0"/>
              </a:rPr>
              <a:t>attitude.</a:t>
            </a:r>
          </a:p>
        </p:txBody>
      </p:sp>
    </p:spTree>
    <p:extLst>
      <p:ext uri="{BB962C8B-B14F-4D97-AF65-F5344CB8AC3E}">
        <p14:creationId xmlns:p14="http://schemas.microsoft.com/office/powerpoint/2010/main" val="139286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3D061A44-1DBE-4F62-8F78-66C4FB3B8B1F}" type="slidenum">
              <a:rPr lang="en-US" altLang="en-US" sz="1200">
                <a:latin typeface="Times New Roman" pitchFamily="18" charset="0"/>
              </a:rPr>
              <a:pPr/>
              <a:t>11</a:t>
            </a:fld>
            <a:endParaRPr lang="en-US" altLang="en-US" sz="120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OBJECTIVE 4</a:t>
            </a:r>
            <a:r>
              <a:rPr lang="en-US" altLang="en-US" b="1" smtClean="0">
                <a:cs typeface="Arial" charset="0"/>
              </a:rPr>
              <a:t>| Describe the conditions under which attitudes can affect actions.</a:t>
            </a:r>
          </a:p>
        </p:txBody>
      </p:sp>
    </p:spTree>
    <p:extLst>
      <p:ext uri="{BB962C8B-B14F-4D97-AF65-F5344CB8AC3E}">
        <p14:creationId xmlns:p14="http://schemas.microsoft.com/office/powerpoint/2010/main" val="367175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Palatino Linotype" pitchFamily="18" charset="0"/>
              </a:defRPr>
            </a:lvl1pPr>
            <a:lvl2pPr marL="742950" indent="-285750">
              <a:defRPr sz="2800">
                <a:solidFill>
                  <a:schemeClr val="tx1"/>
                </a:solidFill>
                <a:latin typeface="Palatino Linotype" pitchFamily="18" charset="0"/>
              </a:defRPr>
            </a:lvl2pPr>
            <a:lvl3pPr marL="1143000" indent="-228600">
              <a:defRPr sz="2800">
                <a:solidFill>
                  <a:schemeClr val="tx1"/>
                </a:solidFill>
                <a:latin typeface="Palatino Linotype" pitchFamily="18" charset="0"/>
              </a:defRPr>
            </a:lvl3pPr>
            <a:lvl4pPr marL="1600200" indent="-228600">
              <a:defRPr sz="2800">
                <a:solidFill>
                  <a:schemeClr val="tx1"/>
                </a:solidFill>
                <a:latin typeface="Palatino Linotype" pitchFamily="18" charset="0"/>
              </a:defRPr>
            </a:lvl4pPr>
            <a:lvl5pPr marL="2057400" indent="-228600">
              <a:defRPr sz="2800">
                <a:solidFill>
                  <a:schemeClr val="tx1"/>
                </a:solidFill>
                <a:latin typeface="Palatino Linotype" pitchFamily="18" charset="0"/>
              </a:defRPr>
            </a:lvl5pPr>
            <a:lvl6pPr marL="2514600" indent="-228600" eaLnBrk="0" fontAlgn="base" hangingPunct="0">
              <a:spcBef>
                <a:spcPct val="0"/>
              </a:spcBef>
              <a:spcAft>
                <a:spcPct val="0"/>
              </a:spcAft>
              <a:defRPr sz="2800">
                <a:solidFill>
                  <a:schemeClr val="tx1"/>
                </a:solidFill>
                <a:latin typeface="Palatino Linotype" pitchFamily="18" charset="0"/>
              </a:defRPr>
            </a:lvl6pPr>
            <a:lvl7pPr marL="2971800" indent="-228600" eaLnBrk="0" fontAlgn="base" hangingPunct="0">
              <a:spcBef>
                <a:spcPct val="0"/>
              </a:spcBef>
              <a:spcAft>
                <a:spcPct val="0"/>
              </a:spcAft>
              <a:defRPr sz="2800">
                <a:solidFill>
                  <a:schemeClr val="tx1"/>
                </a:solidFill>
                <a:latin typeface="Palatino Linotype" pitchFamily="18" charset="0"/>
              </a:defRPr>
            </a:lvl7pPr>
            <a:lvl8pPr marL="3429000" indent="-228600" eaLnBrk="0" fontAlgn="base" hangingPunct="0">
              <a:spcBef>
                <a:spcPct val="0"/>
              </a:spcBef>
              <a:spcAft>
                <a:spcPct val="0"/>
              </a:spcAft>
              <a:defRPr sz="2800">
                <a:solidFill>
                  <a:schemeClr val="tx1"/>
                </a:solidFill>
                <a:latin typeface="Palatino Linotype" pitchFamily="18" charset="0"/>
              </a:defRPr>
            </a:lvl8pPr>
            <a:lvl9pPr marL="3886200" indent="-228600" eaLnBrk="0" fontAlgn="base" hangingPunct="0">
              <a:spcBef>
                <a:spcPct val="0"/>
              </a:spcBef>
              <a:spcAft>
                <a:spcPct val="0"/>
              </a:spcAft>
              <a:defRPr sz="2800">
                <a:solidFill>
                  <a:schemeClr val="tx1"/>
                </a:solidFill>
                <a:latin typeface="Palatino Linotype" pitchFamily="18" charset="0"/>
              </a:defRPr>
            </a:lvl9pPr>
          </a:lstStyle>
          <a:p>
            <a:fld id="{1C467DE3-B4ED-440F-9904-88DA8D7D758C}" type="slidenum">
              <a:rPr lang="en-US" altLang="en-US" sz="1200">
                <a:latin typeface="Times New Roman" pitchFamily="18" charset="0"/>
              </a:rPr>
              <a:pPr/>
              <a:t>12</a:t>
            </a:fld>
            <a:endParaRPr lang="en-US" altLang="en-US" sz="120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cs typeface="Arial" charset="0"/>
            </a:endParaRPr>
          </a:p>
        </p:txBody>
      </p:sp>
    </p:spTree>
    <p:extLst>
      <p:ext uri="{BB962C8B-B14F-4D97-AF65-F5344CB8AC3E}">
        <p14:creationId xmlns:p14="http://schemas.microsoft.com/office/powerpoint/2010/main" val="156211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CB224-1DFA-4A41-A4ED-F9C9B3DB188D}"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169955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B224-1DFA-4A41-A4ED-F9C9B3DB188D}"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301474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B224-1DFA-4A41-A4ED-F9C9B3DB188D}"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147327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86F5E1-D672-4CB3-A0FB-D1110F820445}" type="slidenum">
              <a:rPr lang="en-US" altLang="en-US"/>
              <a:pPr>
                <a:defRPr/>
              </a:pPr>
              <a:t>‹#›</a:t>
            </a:fld>
            <a:endParaRPr lang="en-US" altLang="en-US"/>
          </a:p>
        </p:txBody>
      </p:sp>
    </p:spTree>
    <p:extLst>
      <p:ext uri="{BB962C8B-B14F-4D97-AF65-F5344CB8AC3E}">
        <p14:creationId xmlns:p14="http://schemas.microsoft.com/office/powerpoint/2010/main" val="2657845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C980A13-98F2-4317-BFE6-79471109093A}" type="slidenum">
              <a:rPr lang="en-US" altLang="en-US"/>
              <a:pPr>
                <a:defRPr/>
              </a:pPr>
              <a:t>‹#›</a:t>
            </a:fld>
            <a:endParaRPr lang="en-US" altLang="en-US"/>
          </a:p>
        </p:txBody>
      </p:sp>
    </p:spTree>
    <p:extLst>
      <p:ext uri="{BB962C8B-B14F-4D97-AF65-F5344CB8AC3E}">
        <p14:creationId xmlns:p14="http://schemas.microsoft.com/office/powerpoint/2010/main" val="2413240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AAA1E8-F559-492C-94C4-151CBAA1DFC6}" type="slidenum">
              <a:rPr lang="en-US" altLang="en-US"/>
              <a:pPr>
                <a:defRPr/>
              </a:pPr>
              <a:t>‹#›</a:t>
            </a:fld>
            <a:endParaRPr lang="en-US" altLang="en-US"/>
          </a:p>
        </p:txBody>
      </p:sp>
    </p:spTree>
    <p:extLst>
      <p:ext uri="{BB962C8B-B14F-4D97-AF65-F5344CB8AC3E}">
        <p14:creationId xmlns:p14="http://schemas.microsoft.com/office/powerpoint/2010/main" val="100868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B224-1DFA-4A41-A4ED-F9C9B3DB188D}"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424693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CB224-1DFA-4A41-A4ED-F9C9B3DB188D}"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209209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CB224-1DFA-4A41-A4ED-F9C9B3DB188D}"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66434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ACB224-1DFA-4A41-A4ED-F9C9B3DB188D}" type="datetimeFigureOut">
              <a:rPr lang="en-US" smtClean="0"/>
              <a:t>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323846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CB224-1DFA-4A41-A4ED-F9C9B3DB188D}" type="datetimeFigureOut">
              <a:rPr lang="en-US" smtClean="0"/>
              <a:t>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329828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B224-1DFA-4A41-A4ED-F9C9B3DB188D}" type="datetimeFigureOut">
              <a:rPr lang="en-US" smtClean="0"/>
              <a:t>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142439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CB224-1DFA-4A41-A4ED-F9C9B3DB188D}"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241476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CB224-1DFA-4A41-A4ED-F9C9B3DB188D}"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AD75A-0D99-45C3-945C-92C86AF0D01F}" type="slidenum">
              <a:rPr lang="en-US" smtClean="0"/>
              <a:t>‹#›</a:t>
            </a:fld>
            <a:endParaRPr lang="en-US"/>
          </a:p>
        </p:txBody>
      </p:sp>
    </p:spTree>
    <p:extLst>
      <p:ext uri="{BB962C8B-B14F-4D97-AF65-F5344CB8AC3E}">
        <p14:creationId xmlns:p14="http://schemas.microsoft.com/office/powerpoint/2010/main" val="2619851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CB224-1DFA-4A41-A4ED-F9C9B3DB188D}" type="datetimeFigureOut">
              <a:rPr lang="en-US" smtClean="0"/>
              <a:t>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AD75A-0D99-45C3-945C-92C86AF0D01F}" type="slidenum">
              <a:rPr lang="en-US" smtClean="0"/>
              <a:t>‹#›</a:t>
            </a:fld>
            <a:endParaRPr lang="en-US"/>
          </a:p>
        </p:txBody>
      </p:sp>
    </p:spTree>
    <p:extLst>
      <p:ext uri="{BB962C8B-B14F-4D97-AF65-F5344CB8AC3E}">
        <p14:creationId xmlns:p14="http://schemas.microsoft.com/office/powerpoint/2010/main" val="12698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su.edu/dept/dap/StyleGuide/Images/c_oval.jpg"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hyperlink" Target="http://www.cc.com/video-clips/co5t5z/the-daily-show-with-jon-stewart-bad-credit" TargetMode="External"/><Relationship Id="rId4" Type="http://schemas.openxmlformats.org/officeDocument/2006/relationships/hyperlink" Target="https://www.youtube.com/watch?v=WpKiP_gmDS8"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LTWFnGmeg" TargetMode="External"/><Relationship Id="rId4"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jpe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file:///F:\Psych\Ch.%2018%20-%20Social%20Psych\Lady%20on%20Airplane!.mov" TargetMode="External"/><Relationship Id="rId2" Type="http://schemas.openxmlformats.org/officeDocument/2006/relationships/video" Target="file:///F:\Psych\Ch.%2018%20-%20Social%20Psych\Lady%20on%20Airplane!.mov"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328298D-45EB-4D2D-8FE1-2FE7D6C5DF9B}" type="slidenum">
              <a:rPr lang="en-US" altLang="en-US" sz="1400"/>
              <a:pPr>
                <a:spcBef>
                  <a:spcPct val="0"/>
                </a:spcBef>
                <a:buFontTx/>
                <a:buNone/>
              </a:pPr>
              <a:t>1</a:t>
            </a:fld>
            <a:endParaRPr lang="en-US" altLang="en-US" sz="1400"/>
          </a:p>
        </p:txBody>
      </p:sp>
      <p:sp>
        <p:nvSpPr>
          <p:cNvPr id="2051" name="Rectangle 2"/>
          <p:cNvSpPr>
            <a:spLocks noGrp="1" noChangeArrowheads="1"/>
          </p:cNvSpPr>
          <p:nvPr>
            <p:ph type="ctrTitle"/>
          </p:nvPr>
        </p:nvSpPr>
        <p:spPr>
          <a:xfrm>
            <a:off x="666750" y="2000250"/>
            <a:ext cx="7772400" cy="1698625"/>
          </a:xfrm>
        </p:spPr>
        <p:txBody>
          <a:bodyPr/>
          <a:lstStyle/>
          <a:p>
            <a:pPr eaLnBrk="1" hangingPunct="1"/>
            <a:r>
              <a:rPr lang="en-US" altLang="en-US" sz="4800" smtClean="0">
                <a:solidFill>
                  <a:srgbClr val="0000FF"/>
                </a:solidFill>
                <a:latin typeface="Palatino Linotype" pitchFamily="18" charset="0"/>
              </a:rPr>
              <a:t>PSYCHOLOGY</a:t>
            </a:r>
            <a:br>
              <a:rPr lang="en-US" altLang="en-US" sz="4800" smtClean="0">
                <a:solidFill>
                  <a:srgbClr val="0000FF"/>
                </a:solidFill>
                <a:latin typeface="Palatino Linotype" pitchFamily="18" charset="0"/>
              </a:rPr>
            </a:br>
            <a:r>
              <a:rPr lang="en-US" altLang="en-US" sz="2800" smtClean="0">
                <a:solidFill>
                  <a:srgbClr val="0000FF"/>
                </a:solidFill>
                <a:latin typeface="Palatino Linotype" pitchFamily="18" charset="0"/>
              </a:rPr>
              <a:t>(8th Edition)</a:t>
            </a:r>
            <a:br>
              <a:rPr lang="en-US" altLang="en-US" sz="2800" smtClean="0">
                <a:solidFill>
                  <a:srgbClr val="0000FF"/>
                </a:solidFill>
                <a:latin typeface="Palatino Linotype" pitchFamily="18" charset="0"/>
              </a:rPr>
            </a:br>
            <a:r>
              <a:rPr lang="en-US" altLang="en-US" sz="2800" smtClean="0">
                <a:solidFill>
                  <a:srgbClr val="0000FF"/>
                </a:solidFill>
                <a:latin typeface="Palatino Linotype" pitchFamily="18" charset="0"/>
              </a:rPr>
              <a:t>David Myers</a:t>
            </a:r>
          </a:p>
        </p:txBody>
      </p:sp>
      <p:sp>
        <p:nvSpPr>
          <p:cNvPr id="2052" name="Rectangle 3"/>
          <p:cNvSpPr>
            <a:spLocks noGrp="1" noChangeArrowheads="1"/>
          </p:cNvSpPr>
          <p:nvPr>
            <p:ph type="subTitle" idx="1"/>
          </p:nvPr>
        </p:nvSpPr>
        <p:spPr>
          <a:xfrm>
            <a:off x="2144713" y="4114800"/>
            <a:ext cx="4827587" cy="2419350"/>
          </a:xfrm>
        </p:spPr>
        <p:txBody>
          <a:bodyPr>
            <a:normAutofit lnSpcReduction="10000"/>
          </a:bodyPr>
          <a:lstStyle/>
          <a:p>
            <a:pPr eaLnBrk="1" hangingPunct="1">
              <a:lnSpc>
                <a:spcPct val="80000"/>
              </a:lnSpc>
            </a:pPr>
            <a:r>
              <a:rPr lang="en-US" altLang="en-US" sz="2600" smtClean="0">
                <a:latin typeface="Palatino Linotype" pitchFamily="18" charset="0"/>
              </a:rPr>
              <a:t>PowerPoint Slides</a:t>
            </a:r>
          </a:p>
          <a:p>
            <a:pPr eaLnBrk="1" hangingPunct="1">
              <a:lnSpc>
                <a:spcPct val="80000"/>
              </a:lnSpc>
            </a:pPr>
            <a:r>
              <a:rPr lang="en-US" altLang="en-US" sz="2600" smtClean="0">
                <a:latin typeface="Palatino Linotype" pitchFamily="18" charset="0"/>
              </a:rPr>
              <a:t>Aneeq Ahmad</a:t>
            </a:r>
          </a:p>
          <a:p>
            <a:pPr eaLnBrk="1" hangingPunct="1">
              <a:lnSpc>
                <a:spcPct val="80000"/>
              </a:lnSpc>
            </a:pPr>
            <a:r>
              <a:rPr lang="en-US" altLang="en-US" sz="2600" smtClean="0">
                <a:latin typeface="Palatino Linotype" pitchFamily="18" charset="0"/>
              </a:rPr>
              <a:t>Henderson State University</a:t>
            </a:r>
          </a:p>
          <a:p>
            <a:pPr eaLnBrk="1" hangingPunct="1">
              <a:lnSpc>
                <a:spcPct val="80000"/>
              </a:lnSpc>
            </a:pPr>
            <a:endParaRPr lang="en-US" altLang="en-US" sz="2800" smtClean="0">
              <a:latin typeface="Palatino Linotype" pitchFamily="18" charset="0"/>
            </a:endParaRPr>
          </a:p>
          <a:p>
            <a:pPr eaLnBrk="1" hangingPunct="1">
              <a:lnSpc>
                <a:spcPct val="80000"/>
              </a:lnSpc>
            </a:pPr>
            <a:endParaRPr lang="en-US" altLang="en-US" sz="2800" smtClean="0">
              <a:latin typeface="Palatino Linotype" pitchFamily="18" charset="0"/>
            </a:endParaRPr>
          </a:p>
          <a:p>
            <a:pPr eaLnBrk="1" hangingPunct="1">
              <a:lnSpc>
                <a:spcPct val="80000"/>
              </a:lnSpc>
            </a:pPr>
            <a:r>
              <a:rPr lang="en-US" altLang="en-US" sz="2400" smtClean="0">
                <a:latin typeface="Palatino Linotype" pitchFamily="18" charset="0"/>
              </a:rPr>
              <a:t>Worth Publishers, © 2006</a:t>
            </a:r>
          </a:p>
        </p:txBody>
      </p:sp>
      <p:pic>
        <p:nvPicPr>
          <p:cNvPr id="2053" name="Picture 4" descr="c_oval_sm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13" y="5314950"/>
            <a:ext cx="484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195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A21DD10-8F2E-4D8E-9982-55C05AA978F7}" type="slidenum">
              <a:rPr lang="en-US" altLang="en-US" sz="1400"/>
              <a:pPr>
                <a:spcBef>
                  <a:spcPct val="0"/>
                </a:spcBef>
                <a:buFontTx/>
                <a:buNone/>
              </a:pPr>
              <a:t>10</a:t>
            </a:fld>
            <a:endParaRPr lang="en-US" altLang="en-US" sz="1400"/>
          </a:p>
        </p:txBody>
      </p:sp>
      <p:sp>
        <p:nvSpPr>
          <p:cNvPr id="29699" name="Rectangle 2"/>
          <p:cNvSpPr>
            <a:spLocks noGrp="1" noChangeArrowheads="1"/>
          </p:cNvSpPr>
          <p:nvPr>
            <p:ph type="title"/>
          </p:nvPr>
        </p:nvSpPr>
        <p:spPr>
          <a:xfrm>
            <a:off x="685800" y="271463"/>
            <a:ext cx="7772400" cy="1143000"/>
          </a:xfrm>
        </p:spPr>
        <p:txBody>
          <a:bodyPr/>
          <a:lstStyle/>
          <a:p>
            <a:pPr eaLnBrk="1" hangingPunct="1"/>
            <a:r>
              <a:rPr lang="en-US" altLang="en-US" sz="4000" smtClean="0">
                <a:solidFill>
                  <a:schemeClr val="tx1"/>
                </a:solidFill>
                <a:latin typeface="Palatino Linotype" pitchFamily="18" charset="0"/>
              </a:rPr>
              <a:t>Attitude</a:t>
            </a:r>
          </a:p>
        </p:txBody>
      </p:sp>
      <p:sp>
        <p:nvSpPr>
          <p:cNvPr id="29700" name="Rectangle 3"/>
          <p:cNvSpPr>
            <a:spLocks noGrp="1" noChangeArrowheads="1"/>
          </p:cNvSpPr>
          <p:nvPr>
            <p:ph type="body" idx="1"/>
          </p:nvPr>
        </p:nvSpPr>
        <p:spPr>
          <a:xfrm>
            <a:off x="671513" y="1600200"/>
            <a:ext cx="7772400" cy="1447800"/>
          </a:xfrm>
        </p:spPr>
        <p:txBody>
          <a:bodyPr/>
          <a:lstStyle/>
          <a:p>
            <a:pPr marL="0" indent="0" algn="ctr" eaLnBrk="1" hangingPunct="1">
              <a:buFont typeface="Wingdings" pitchFamily="2" charset="2"/>
              <a:buNone/>
            </a:pPr>
            <a:r>
              <a:rPr lang="en-US" altLang="en-US" sz="2800" smtClean="0">
                <a:latin typeface="Palatino Linotype" pitchFamily="18" charset="0"/>
              </a:rPr>
              <a:t>A belief and feeling that predisposes a person to respond in a particular way to objects, other people, and events.</a:t>
            </a:r>
          </a:p>
        </p:txBody>
      </p:sp>
      <p:sp>
        <p:nvSpPr>
          <p:cNvPr id="29701" name="Rectangle 4"/>
          <p:cNvSpPr>
            <a:spLocks noChangeArrowheads="1"/>
          </p:cNvSpPr>
          <p:nvPr/>
        </p:nvSpPr>
        <p:spPr bwMode="auto">
          <a:xfrm>
            <a:off x="671513" y="34290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If we </a:t>
            </a:r>
            <a:r>
              <a:rPr lang="en-US" altLang="en-US" sz="2800" i="1">
                <a:latin typeface="Palatino Linotype" pitchFamily="18" charset="0"/>
              </a:rPr>
              <a:t>believe</a:t>
            </a:r>
            <a:r>
              <a:rPr lang="en-US" altLang="en-US" sz="2800">
                <a:latin typeface="Palatino Linotype" pitchFamily="18" charset="0"/>
              </a:rPr>
              <a:t> a person is mean, we may </a:t>
            </a:r>
            <a:r>
              <a:rPr lang="en-US" altLang="en-US" sz="2800" i="1">
                <a:latin typeface="Palatino Linotype" pitchFamily="18" charset="0"/>
              </a:rPr>
              <a:t>feel</a:t>
            </a:r>
            <a:r>
              <a:rPr lang="en-US" altLang="en-US" sz="2800">
                <a:latin typeface="Palatino Linotype" pitchFamily="18" charset="0"/>
              </a:rPr>
              <a:t> dislike for the person and </a:t>
            </a:r>
            <a:r>
              <a:rPr lang="en-US" altLang="en-US" sz="2800" i="1">
                <a:latin typeface="Palatino Linotype" pitchFamily="18" charset="0"/>
              </a:rPr>
              <a:t>act</a:t>
            </a:r>
            <a:r>
              <a:rPr lang="en-US" altLang="en-US" sz="2800">
                <a:latin typeface="Palatino Linotype" pitchFamily="18" charset="0"/>
              </a:rPr>
              <a:t> in an unfriendly manner.</a:t>
            </a:r>
          </a:p>
        </p:txBody>
      </p:sp>
    </p:spTree>
    <p:extLst>
      <p:ext uri="{BB962C8B-B14F-4D97-AF65-F5344CB8AC3E}">
        <p14:creationId xmlns:p14="http://schemas.microsoft.com/office/powerpoint/2010/main" val="31488181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529155E-802D-45DD-8458-8BBEF189A096}" type="slidenum">
              <a:rPr lang="en-US" altLang="en-US" sz="1400"/>
              <a:pPr>
                <a:spcBef>
                  <a:spcPct val="0"/>
                </a:spcBef>
                <a:buFontTx/>
                <a:buNone/>
              </a:pPr>
              <a:t>11</a:t>
            </a:fld>
            <a:endParaRPr lang="en-US" altLang="en-US" sz="1400"/>
          </a:p>
        </p:txBody>
      </p:sp>
      <p:sp>
        <p:nvSpPr>
          <p:cNvPr id="30723" name="Rectangle 2"/>
          <p:cNvSpPr>
            <a:spLocks noGrp="1" noChangeArrowheads="1"/>
          </p:cNvSpPr>
          <p:nvPr>
            <p:ph type="title"/>
          </p:nvPr>
        </p:nvSpPr>
        <p:spPr>
          <a:xfrm>
            <a:off x="671513" y="276225"/>
            <a:ext cx="7772400" cy="1143000"/>
          </a:xfrm>
        </p:spPr>
        <p:txBody>
          <a:bodyPr/>
          <a:lstStyle/>
          <a:p>
            <a:pPr eaLnBrk="1" hangingPunct="1"/>
            <a:r>
              <a:rPr lang="en-US" altLang="en-US" sz="4000" smtClean="0">
                <a:solidFill>
                  <a:schemeClr val="tx1"/>
                </a:solidFill>
                <a:latin typeface="Palatino Linotype" pitchFamily="18" charset="0"/>
              </a:rPr>
              <a:t>Attitudes Can Affect Action</a:t>
            </a:r>
          </a:p>
        </p:txBody>
      </p:sp>
      <p:sp>
        <p:nvSpPr>
          <p:cNvPr id="30724" name="Rectangle 3"/>
          <p:cNvSpPr>
            <a:spLocks noGrp="1" noChangeArrowheads="1"/>
          </p:cNvSpPr>
          <p:nvPr>
            <p:ph type="body" sz="half" idx="1"/>
          </p:nvPr>
        </p:nvSpPr>
        <p:spPr>
          <a:xfrm>
            <a:off x="561975" y="1600200"/>
            <a:ext cx="8001000" cy="1447800"/>
          </a:xfrm>
        </p:spPr>
        <p:txBody>
          <a:bodyPr/>
          <a:lstStyle/>
          <a:p>
            <a:pPr marL="0" indent="0" algn="ctr" eaLnBrk="1" hangingPunct="1">
              <a:buFont typeface="Wingdings" pitchFamily="2" charset="2"/>
              <a:buNone/>
            </a:pPr>
            <a:r>
              <a:rPr lang="en-US" altLang="en-US" sz="2800" smtClean="0">
                <a:latin typeface="Palatino Linotype" pitchFamily="18" charset="0"/>
              </a:rPr>
              <a:t>Our attitudes predict our behaviors imperfectly because other factors, including the external situation, also influence behavior.</a:t>
            </a:r>
          </a:p>
        </p:txBody>
      </p:sp>
      <p:sp>
        <p:nvSpPr>
          <p:cNvPr id="14341" name="Rectangle 7"/>
          <p:cNvSpPr>
            <a:spLocks noChangeArrowheads="1"/>
          </p:cNvSpPr>
          <p:nvPr/>
        </p:nvSpPr>
        <p:spPr bwMode="auto">
          <a:xfrm>
            <a:off x="561975" y="3505200"/>
            <a:ext cx="800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Democratic leaders supported Bush’s attack on Iraq under public pressure. However, they had their private reservations.</a:t>
            </a:r>
          </a:p>
          <a:p>
            <a:pPr algn="ctr" eaLnBrk="1" hangingPunct="1">
              <a:buFont typeface="Wingdings" pitchFamily="2" charset="2"/>
              <a:buNone/>
            </a:pPr>
            <a:r>
              <a:rPr lang="en-US" altLang="en-US" sz="2800">
                <a:latin typeface="Palatino Linotype" pitchFamily="18" charset="0"/>
              </a:rPr>
              <a:t>Or did they?</a:t>
            </a:r>
          </a:p>
          <a:p>
            <a:pPr algn="ctr" eaLnBrk="1" hangingPunct="1">
              <a:buFont typeface="Wingdings" pitchFamily="2" charset="2"/>
              <a:buNone/>
            </a:pPr>
            <a:r>
              <a:rPr lang="en-US" altLang="en-US" sz="2800">
                <a:latin typeface="Palatino Linotype" pitchFamily="18" charset="0"/>
              </a:rPr>
              <a:t>Could it be that they actually changed based on what they stood for publicly? </a:t>
            </a:r>
          </a:p>
        </p:txBody>
      </p:sp>
    </p:spTree>
    <p:extLst>
      <p:ext uri="{BB962C8B-B14F-4D97-AF65-F5344CB8AC3E}">
        <p14:creationId xmlns:p14="http://schemas.microsoft.com/office/powerpoint/2010/main" val="1607048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97F56D0-AA8B-4205-9263-D530036923EA}" type="slidenum">
              <a:rPr lang="en-US" altLang="en-US" sz="1400"/>
              <a:pPr>
                <a:spcBef>
                  <a:spcPct val="0"/>
                </a:spcBef>
                <a:buFontTx/>
                <a:buNone/>
              </a:pPr>
              <a:t>12</a:t>
            </a:fld>
            <a:endParaRPr lang="en-US" altLang="en-US" sz="1400"/>
          </a:p>
        </p:txBody>
      </p:sp>
      <p:sp>
        <p:nvSpPr>
          <p:cNvPr id="31747" name="Rectangle 2"/>
          <p:cNvSpPr>
            <a:spLocks noGrp="1" noChangeArrowheads="1"/>
          </p:cNvSpPr>
          <p:nvPr>
            <p:ph type="title"/>
          </p:nvPr>
        </p:nvSpPr>
        <p:spPr>
          <a:xfrm>
            <a:off x="671513" y="276225"/>
            <a:ext cx="7772400" cy="1143000"/>
          </a:xfrm>
        </p:spPr>
        <p:txBody>
          <a:bodyPr/>
          <a:lstStyle/>
          <a:p>
            <a:pPr eaLnBrk="1" hangingPunct="1"/>
            <a:r>
              <a:rPr lang="en-US" altLang="en-US" sz="4000" smtClean="0">
                <a:solidFill>
                  <a:schemeClr val="tx1"/>
                </a:solidFill>
                <a:latin typeface="Palatino Linotype" pitchFamily="18" charset="0"/>
              </a:rPr>
              <a:t>Attitudes Can Affect Action</a:t>
            </a:r>
          </a:p>
        </p:txBody>
      </p:sp>
      <p:sp>
        <p:nvSpPr>
          <p:cNvPr id="31748" name="Rectangle 3"/>
          <p:cNvSpPr>
            <a:spLocks noGrp="1" noChangeArrowheads="1"/>
          </p:cNvSpPr>
          <p:nvPr>
            <p:ph type="body" sz="half" idx="1"/>
          </p:nvPr>
        </p:nvSpPr>
        <p:spPr>
          <a:xfrm>
            <a:off x="561975" y="1600200"/>
            <a:ext cx="8001000" cy="1447800"/>
          </a:xfrm>
        </p:spPr>
        <p:txBody>
          <a:bodyPr/>
          <a:lstStyle/>
          <a:p>
            <a:pPr marL="0" indent="0" algn="ctr" eaLnBrk="1" hangingPunct="1">
              <a:buFont typeface="Wingdings" pitchFamily="2" charset="2"/>
              <a:buNone/>
            </a:pPr>
            <a:r>
              <a:rPr lang="en-US" altLang="en-US" sz="2800" smtClean="0">
                <a:latin typeface="Palatino Linotype" pitchFamily="18" charset="0"/>
              </a:rPr>
              <a:t>Not only do people stand for what they believe in (attitude), they start believing in what they stand for.</a:t>
            </a:r>
          </a:p>
        </p:txBody>
      </p:sp>
      <p:pic>
        <p:nvPicPr>
          <p:cNvPr id="31749"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44813" y="3048000"/>
            <a:ext cx="3100387" cy="3165475"/>
          </a:xfrm>
          <a:noFill/>
        </p:spPr>
      </p:pic>
      <p:sp>
        <p:nvSpPr>
          <p:cNvPr id="31750" name="Text Box 5"/>
          <p:cNvSpPr txBox="1">
            <a:spLocks noChangeArrowheads="1"/>
          </p:cNvSpPr>
          <p:nvPr/>
        </p:nvSpPr>
        <p:spPr bwMode="auto">
          <a:xfrm>
            <a:off x="1401763" y="6270625"/>
            <a:ext cx="631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a:latin typeface="Palatino Linotype" pitchFamily="18" charset="0"/>
              </a:rPr>
              <a:t>Cooperative actions can lead to mutual liking (beliefs).</a:t>
            </a:r>
          </a:p>
        </p:txBody>
      </p:sp>
      <p:sp>
        <p:nvSpPr>
          <p:cNvPr id="31751" name="Text Box 6"/>
          <p:cNvSpPr txBox="1">
            <a:spLocks noChangeArrowheads="1"/>
          </p:cNvSpPr>
          <p:nvPr/>
        </p:nvSpPr>
        <p:spPr bwMode="auto">
          <a:xfrm rot="5400000">
            <a:off x="4933156" y="4823619"/>
            <a:ext cx="14938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900">
                <a:latin typeface="Palatino Linotype" pitchFamily="18" charset="0"/>
              </a:rPr>
              <a:t>D. MacDonald/ PhotoEdit</a:t>
            </a:r>
          </a:p>
        </p:txBody>
      </p:sp>
    </p:spTree>
    <p:extLst>
      <p:ext uri="{BB962C8B-B14F-4D97-AF65-F5344CB8AC3E}">
        <p14:creationId xmlns:p14="http://schemas.microsoft.com/office/powerpoint/2010/main" val="16059039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D5A5A33-769C-4109-9B64-506BD2C55C6C}" type="slidenum">
              <a:rPr lang="en-US" altLang="en-US" sz="1400"/>
              <a:pPr>
                <a:spcBef>
                  <a:spcPct val="0"/>
                </a:spcBef>
                <a:buFontTx/>
                <a:buNone/>
              </a:pPr>
              <a:t>13</a:t>
            </a:fld>
            <a:endParaRPr lang="en-US" altLang="en-US" sz="1400"/>
          </a:p>
        </p:txBody>
      </p:sp>
      <p:sp>
        <p:nvSpPr>
          <p:cNvPr id="12291" name="Rectangle 2"/>
          <p:cNvSpPr>
            <a:spLocks noGrp="1" noChangeArrowheads="1"/>
          </p:cNvSpPr>
          <p:nvPr>
            <p:ph type="title"/>
          </p:nvPr>
        </p:nvSpPr>
        <p:spPr>
          <a:xfrm>
            <a:off x="671513" y="276225"/>
            <a:ext cx="7772400" cy="1143000"/>
          </a:xfrm>
        </p:spPr>
        <p:txBody>
          <a:bodyPr/>
          <a:lstStyle/>
          <a:p>
            <a:pPr eaLnBrk="1" hangingPunct="1"/>
            <a:r>
              <a:rPr lang="en-US" altLang="en-US" sz="4000" smtClean="0">
                <a:solidFill>
                  <a:schemeClr val="tx1"/>
                </a:solidFill>
                <a:latin typeface="Palatino Linotype" pitchFamily="18" charset="0"/>
              </a:rPr>
              <a:t>Prejudice</a:t>
            </a:r>
          </a:p>
        </p:txBody>
      </p:sp>
      <p:sp>
        <p:nvSpPr>
          <p:cNvPr id="12292" name="Rectangle 3"/>
          <p:cNvSpPr>
            <a:spLocks noGrp="1" noChangeArrowheads="1"/>
          </p:cNvSpPr>
          <p:nvPr>
            <p:ph type="body" idx="1"/>
          </p:nvPr>
        </p:nvSpPr>
        <p:spPr>
          <a:xfrm>
            <a:off x="671513" y="1524000"/>
            <a:ext cx="7772400" cy="2057400"/>
          </a:xfrm>
        </p:spPr>
        <p:txBody>
          <a:bodyPr/>
          <a:lstStyle/>
          <a:p>
            <a:pPr marL="0" indent="0" algn="ctr" eaLnBrk="1" hangingPunct="1">
              <a:lnSpc>
                <a:spcPct val="90000"/>
              </a:lnSpc>
              <a:buFontTx/>
              <a:buNone/>
            </a:pPr>
            <a:r>
              <a:rPr lang="en-US" altLang="en-US" sz="2800" smtClean="0">
                <a:latin typeface="Palatino Linotype" pitchFamily="18" charset="0"/>
              </a:rPr>
              <a:t>Simply called “prejudgment,” a prejudice is an unjustifiable (usually negative) attitude toward a group and its members. Prejudice is often directed towards different cultural, ethnic, or gender groups.</a:t>
            </a:r>
          </a:p>
        </p:txBody>
      </p:sp>
      <p:sp>
        <p:nvSpPr>
          <p:cNvPr id="12293" name="Rectangle 4"/>
          <p:cNvSpPr>
            <a:spLocks noChangeArrowheads="1"/>
          </p:cNvSpPr>
          <p:nvPr/>
        </p:nvSpPr>
        <p:spPr bwMode="auto">
          <a:xfrm>
            <a:off x="1157288" y="4648200"/>
            <a:ext cx="67960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AutoNum type="arabicPeriod"/>
            </a:pPr>
            <a:r>
              <a:rPr lang="en-US" altLang="en-US" sz="2800">
                <a:latin typeface="Palatino Linotype" pitchFamily="18" charset="0"/>
              </a:rPr>
              <a:t>Beliefs (stereotypes)</a:t>
            </a:r>
          </a:p>
          <a:p>
            <a:pPr eaLnBrk="1" hangingPunct="1">
              <a:buFontTx/>
              <a:buAutoNum type="arabicPeriod"/>
            </a:pPr>
            <a:r>
              <a:rPr lang="en-US" altLang="en-US" sz="2800">
                <a:latin typeface="Palatino Linotype" pitchFamily="18" charset="0"/>
              </a:rPr>
              <a:t>Emotions (hostility, envy, fear)</a:t>
            </a:r>
          </a:p>
          <a:p>
            <a:pPr eaLnBrk="1" hangingPunct="1">
              <a:buFontTx/>
              <a:buAutoNum type="arabicPeriod"/>
            </a:pPr>
            <a:r>
              <a:rPr lang="en-US" altLang="en-US" sz="2800">
                <a:latin typeface="Palatino Linotype" pitchFamily="18" charset="0"/>
              </a:rPr>
              <a:t>Predisposition to </a:t>
            </a:r>
            <a:r>
              <a:rPr lang="en-US" altLang="en-US" sz="2800" i="1">
                <a:latin typeface="Palatino Linotype" pitchFamily="18" charset="0"/>
              </a:rPr>
              <a:t>act</a:t>
            </a:r>
            <a:r>
              <a:rPr lang="en-US" altLang="en-US" sz="2800">
                <a:latin typeface="Palatino Linotype" pitchFamily="18" charset="0"/>
              </a:rPr>
              <a:t> (to discriminate)</a:t>
            </a:r>
          </a:p>
        </p:txBody>
      </p:sp>
      <p:sp>
        <p:nvSpPr>
          <p:cNvPr id="12294" name="Rectangle 5"/>
          <p:cNvSpPr>
            <a:spLocks noChangeArrowheads="1"/>
          </p:cNvSpPr>
          <p:nvPr/>
        </p:nvSpPr>
        <p:spPr bwMode="auto">
          <a:xfrm>
            <a:off x="2468563" y="3886200"/>
            <a:ext cx="41767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en-US" altLang="en-US" sz="2800">
                <a:latin typeface="Palatino Linotype" pitchFamily="18" charset="0"/>
              </a:rPr>
              <a:t>Components of Prejudice</a:t>
            </a:r>
          </a:p>
        </p:txBody>
      </p:sp>
    </p:spTree>
    <p:extLst>
      <p:ext uri="{BB962C8B-B14F-4D97-AF65-F5344CB8AC3E}">
        <p14:creationId xmlns:p14="http://schemas.microsoft.com/office/powerpoint/2010/main" val="39801313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623C5E3-4647-4E51-8420-C97ACC7DD5C9}" type="slidenum">
              <a:rPr lang="en-US" altLang="en-US" sz="1400"/>
              <a:pPr>
                <a:spcBef>
                  <a:spcPct val="0"/>
                </a:spcBef>
                <a:buFontTx/>
                <a:buNone/>
              </a:pPr>
              <a:t>14</a:t>
            </a:fld>
            <a:endParaRPr lang="en-US" altLang="en-US" sz="1400"/>
          </a:p>
        </p:txBody>
      </p:sp>
      <p:sp>
        <p:nvSpPr>
          <p:cNvPr id="13315" name="Rectangle 2"/>
          <p:cNvSpPr>
            <a:spLocks noGrp="1" noChangeArrowheads="1"/>
          </p:cNvSpPr>
          <p:nvPr>
            <p:ph type="title"/>
          </p:nvPr>
        </p:nvSpPr>
        <p:spPr>
          <a:xfrm>
            <a:off x="685800" y="276225"/>
            <a:ext cx="7772400" cy="1143000"/>
          </a:xfrm>
        </p:spPr>
        <p:txBody>
          <a:bodyPr/>
          <a:lstStyle/>
          <a:p>
            <a:pPr eaLnBrk="1" hangingPunct="1"/>
            <a:r>
              <a:rPr lang="en-US" altLang="en-US" sz="4000" smtClean="0">
                <a:latin typeface="Palatino Linotype" pitchFamily="18" charset="0"/>
              </a:rPr>
              <a:t>Reign of Prejudice</a:t>
            </a:r>
          </a:p>
        </p:txBody>
      </p:sp>
      <p:sp>
        <p:nvSpPr>
          <p:cNvPr id="13316" name="Rectangle 3"/>
          <p:cNvSpPr>
            <a:spLocks noGrp="1" noChangeArrowheads="1"/>
          </p:cNvSpPr>
          <p:nvPr>
            <p:ph type="body" idx="1"/>
          </p:nvPr>
        </p:nvSpPr>
        <p:spPr>
          <a:xfrm>
            <a:off x="671513" y="1600200"/>
            <a:ext cx="7772400" cy="2514600"/>
          </a:xfrm>
        </p:spPr>
        <p:txBody>
          <a:bodyPr/>
          <a:lstStyle/>
          <a:p>
            <a:pPr marL="0" indent="0" algn="ctr" eaLnBrk="1" hangingPunct="1">
              <a:buFont typeface="Wingdings" pitchFamily="2" charset="2"/>
              <a:buNone/>
            </a:pPr>
            <a:r>
              <a:rPr lang="en-US" altLang="en-US" sz="2800" smtClean="0">
                <a:latin typeface="Palatino Linotype" pitchFamily="18" charset="0"/>
              </a:rPr>
              <a:t>Prejudice works at the conscious and [more at] the unconscious level. Therefore, prejudice is more like a knee-jerk response than a conscious decision.</a:t>
            </a:r>
          </a:p>
        </p:txBody>
      </p:sp>
    </p:spTree>
    <p:extLst>
      <p:ext uri="{BB962C8B-B14F-4D97-AF65-F5344CB8AC3E}">
        <p14:creationId xmlns:p14="http://schemas.microsoft.com/office/powerpoint/2010/main" val="24183827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59E7047-ACC2-4A60-8524-998E6941ADB0}" type="slidenum">
              <a:rPr lang="en-US" altLang="en-US" sz="1400"/>
              <a:pPr>
                <a:spcBef>
                  <a:spcPct val="0"/>
                </a:spcBef>
                <a:buFontTx/>
                <a:buNone/>
              </a:pPr>
              <a:t>15</a:t>
            </a:fld>
            <a:endParaRPr lang="en-US" altLang="en-US" sz="1400"/>
          </a:p>
        </p:txBody>
      </p:sp>
      <p:sp>
        <p:nvSpPr>
          <p:cNvPr id="14339" name="Rectangle 2"/>
          <p:cNvSpPr>
            <a:spLocks noGrp="1" noChangeArrowheads="1"/>
          </p:cNvSpPr>
          <p:nvPr>
            <p:ph type="title"/>
          </p:nvPr>
        </p:nvSpPr>
        <p:spPr>
          <a:xfrm>
            <a:off x="671513" y="276225"/>
            <a:ext cx="7772400" cy="1143000"/>
          </a:xfrm>
        </p:spPr>
        <p:txBody>
          <a:bodyPr/>
          <a:lstStyle/>
          <a:p>
            <a:pPr eaLnBrk="1" hangingPunct="1"/>
            <a:r>
              <a:rPr lang="en-US" altLang="en-US" sz="4000" smtClean="0">
                <a:solidFill>
                  <a:schemeClr val="tx1"/>
                </a:solidFill>
                <a:latin typeface="Palatino Linotype" pitchFamily="18" charset="0"/>
              </a:rPr>
              <a:t>How Prejudiced are People?</a:t>
            </a:r>
          </a:p>
        </p:txBody>
      </p:sp>
      <p:sp>
        <p:nvSpPr>
          <p:cNvPr id="14340" name="Rectangle 3"/>
          <p:cNvSpPr>
            <a:spLocks noGrp="1" noChangeArrowheads="1"/>
          </p:cNvSpPr>
          <p:nvPr>
            <p:ph type="body" sz="half" idx="1"/>
          </p:nvPr>
        </p:nvSpPr>
        <p:spPr>
          <a:xfrm>
            <a:off x="671513" y="1600200"/>
            <a:ext cx="7772400" cy="1473200"/>
          </a:xfrm>
        </p:spPr>
        <p:txBody>
          <a:bodyPr/>
          <a:lstStyle/>
          <a:p>
            <a:pPr marL="0" indent="0" algn="ctr" eaLnBrk="1" hangingPunct="1">
              <a:buFontTx/>
              <a:buNone/>
            </a:pPr>
            <a:r>
              <a:rPr lang="en-US" altLang="en-US" sz="2800" smtClean="0">
                <a:latin typeface="Palatino Linotype" pitchFamily="18" charset="0"/>
              </a:rPr>
              <a:t>Over the duration of time many prejudices against interracial marriage, gender, homosexuality, and minorities have decreased.</a:t>
            </a:r>
          </a:p>
        </p:txBody>
      </p:sp>
      <p:pic>
        <p:nvPicPr>
          <p:cNvPr id="14341" name="Picture 6"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1025" y="3073400"/>
            <a:ext cx="6781800" cy="3433763"/>
          </a:xfrm>
          <a:noFill/>
        </p:spPr>
      </p:pic>
    </p:spTree>
    <p:extLst>
      <p:ext uri="{BB962C8B-B14F-4D97-AF65-F5344CB8AC3E}">
        <p14:creationId xmlns:p14="http://schemas.microsoft.com/office/powerpoint/2010/main" val="40381406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B1814C5-EC81-46DF-968F-495825B41723}" type="slidenum">
              <a:rPr lang="en-US" altLang="en-US" sz="1400"/>
              <a:pPr>
                <a:spcBef>
                  <a:spcPct val="0"/>
                </a:spcBef>
                <a:buFontTx/>
                <a:buNone/>
              </a:pPr>
              <a:t>16</a:t>
            </a:fld>
            <a:endParaRPr lang="en-US" altLang="en-US" sz="1400"/>
          </a:p>
        </p:txBody>
      </p:sp>
      <p:sp>
        <p:nvSpPr>
          <p:cNvPr id="15363" name="Rectangle 2"/>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Racial &amp; Gender Prejudice</a:t>
            </a:r>
          </a:p>
        </p:txBody>
      </p:sp>
      <p:sp>
        <p:nvSpPr>
          <p:cNvPr id="15364" name="Rectangle 3"/>
          <p:cNvSpPr>
            <a:spLocks noGrp="1" noChangeArrowheads="1"/>
          </p:cNvSpPr>
          <p:nvPr>
            <p:ph type="body" sz="half" idx="1"/>
          </p:nvPr>
        </p:nvSpPr>
        <p:spPr>
          <a:xfrm>
            <a:off x="685800" y="1143000"/>
            <a:ext cx="7772400" cy="1257300"/>
          </a:xfrm>
        </p:spPr>
        <p:txBody>
          <a:bodyPr/>
          <a:lstStyle/>
          <a:p>
            <a:pPr marL="0" indent="0" algn="ctr" eaLnBrk="1" hangingPunct="1">
              <a:buFontTx/>
              <a:buNone/>
            </a:pPr>
            <a:r>
              <a:rPr lang="en-US" altLang="en-US" sz="2800" smtClean="0">
                <a:latin typeface="Palatino Linotype" pitchFamily="18" charset="0"/>
              </a:rPr>
              <a:t>Americans today express much less racial and gender prejudice, but prejudices still exist.</a:t>
            </a:r>
          </a:p>
        </p:txBody>
      </p:sp>
      <p:pic>
        <p:nvPicPr>
          <p:cNvPr id="15365" name="Picture 4" descr="figure-55-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2057400"/>
            <a:ext cx="7910513" cy="3948113"/>
          </a:xfrm>
          <a:noFill/>
        </p:spPr>
      </p:pic>
    </p:spTree>
    <p:extLst>
      <p:ext uri="{BB962C8B-B14F-4D97-AF65-F5344CB8AC3E}">
        <p14:creationId xmlns:p14="http://schemas.microsoft.com/office/powerpoint/2010/main" val="39980967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D1207F4-A0E5-4BF8-A5FC-6AF0B653B7EA}" type="slidenum">
              <a:rPr lang="en-US" altLang="en-US" sz="1400"/>
              <a:pPr>
                <a:spcBef>
                  <a:spcPct val="0"/>
                </a:spcBef>
                <a:buFontTx/>
                <a:buNone/>
              </a:pPr>
              <a:t>17</a:t>
            </a:fld>
            <a:endParaRPr lang="en-US" altLang="en-US" sz="1400"/>
          </a:p>
        </p:txBody>
      </p:sp>
      <p:sp>
        <p:nvSpPr>
          <p:cNvPr id="16387" name="Rectangle 2"/>
          <p:cNvSpPr>
            <a:spLocks noGrp="1" noChangeArrowheads="1"/>
          </p:cNvSpPr>
          <p:nvPr>
            <p:ph type="title"/>
          </p:nvPr>
        </p:nvSpPr>
        <p:spPr>
          <a:xfrm>
            <a:off x="685800" y="276225"/>
            <a:ext cx="7772400" cy="1143000"/>
          </a:xfrm>
        </p:spPr>
        <p:txBody>
          <a:bodyPr/>
          <a:lstStyle/>
          <a:p>
            <a:pPr eaLnBrk="1" hangingPunct="1"/>
            <a:r>
              <a:rPr lang="en-US" altLang="en-US" sz="4000" smtClean="0">
                <a:latin typeface="Palatino Linotype" pitchFamily="18" charset="0"/>
              </a:rPr>
              <a:t>Race</a:t>
            </a:r>
          </a:p>
        </p:txBody>
      </p:sp>
      <p:sp>
        <p:nvSpPr>
          <p:cNvPr id="16388" name="Rectangle 3"/>
          <p:cNvSpPr>
            <a:spLocks noGrp="1" noChangeArrowheads="1"/>
          </p:cNvSpPr>
          <p:nvPr>
            <p:ph type="body" idx="1"/>
          </p:nvPr>
        </p:nvSpPr>
        <p:spPr>
          <a:xfrm>
            <a:off x="671513" y="1600200"/>
            <a:ext cx="7772400" cy="2362200"/>
          </a:xfrm>
        </p:spPr>
        <p:txBody>
          <a:bodyPr>
            <a:normAutofit fontScale="85000" lnSpcReduction="20000"/>
          </a:bodyPr>
          <a:lstStyle/>
          <a:p>
            <a:pPr marL="0" indent="0" algn="ctr" eaLnBrk="1" hangingPunct="1">
              <a:buFont typeface="Wingdings" pitchFamily="2" charset="2"/>
              <a:buNone/>
            </a:pPr>
            <a:r>
              <a:rPr lang="en-US" altLang="en-US" sz="2800" smtClean="0">
                <a:latin typeface="Palatino Linotype" pitchFamily="18" charset="0"/>
              </a:rPr>
              <a:t>Nine out of ten white respondents were slow when responding to words like “peace” or “paradise” when they saw a black individual’s photo compared to a white individual’s photo (Hugenberg &amp; Bodenhausen, 2003).</a:t>
            </a:r>
          </a:p>
          <a:p>
            <a:pPr marL="0" indent="0" algn="ctr" eaLnBrk="1" hangingPunct="1">
              <a:buFont typeface="Wingdings" pitchFamily="2" charset="2"/>
              <a:buNone/>
            </a:pPr>
            <a:endParaRPr lang="en-US" altLang="en-US" sz="2800" smtClean="0">
              <a:latin typeface="Palatino Linotype" pitchFamily="18" charset="0"/>
            </a:endParaRPr>
          </a:p>
          <a:p>
            <a:pPr marL="0" indent="0" algn="ctr" eaLnBrk="1" hangingPunct="1">
              <a:buFont typeface="Wingdings" pitchFamily="2" charset="2"/>
              <a:buNone/>
            </a:pPr>
            <a:r>
              <a:rPr lang="en-US" altLang="en-US" sz="2800" smtClean="0">
                <a:latin typeface="Palatino Linotype" pitchFamily="18" charset="0"/>
              </a:rPr>
              <a:t>Harvard IAT Test</a:t>
            </a:r>
          </a:p>
        </p:txBody>
      </p:sp>
    </p:spTree>
    <p:extLst>
      <p:ext uri="{BB962C8B-B14F-4D97-AF65-F5344CB8AC3E}">
        <p14:creationId xmlns:p14="http://schemas.microsoft.com/office/powerpoint/2010/main" val="31708502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Social Roots of Prejudice</a:t>
            </a:r>
          </a:p>
        </p:txBody>
      </p:sp>
      <p:sp>
        <p:nvSpPr>
          <p:cNvPr id="17411" name="Text Placeholder 2"/>
          <p:cNvSpPr>
            <a:spLocks noGrp="1"/>
          </p:cNvSpPr>
          <p:nvPr>
            <p:ph type="body" sz="half" idx="1"/>
          </p:nvPr>
        </p:nvSpPr>
        <p:spPr>
          <a:xfrm>
            <a:off x="685800" y="1981200"/>
            <a:ext cx="7391400" cy="4495800"/>
          </a:xfrm>
        </p:spPr>
        <p:txBody>
          <a:bodyPr/>
          <a:lstStyle/>
          <a:p>
            <a:r>
              <a:rPr lang="en-US" altLang="en-US" smtClean="0"/>
              <a:t>Social Identity Theory</a:t>
            </a:r>
          </a:p>
          <a:p>
            <a:r>
              <a:rPr lang="en-US" altLang="en-US" smtClean="0"/>
              <a:t>Purple Book pg. 150-157</a:t>
            </a:r>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895A72C-AB11-444A-A58A-D0FA57DC9D45}" type="slidenum">
              <a:rPr lang="en-US" altLang="en-US" sz="1400"/>
              <a:pPr>
                <a:spcBef>
                  <a:spcPct val="0"/>
                </a:spcBef>
                <a:buFontTx/>
                <a:buNone/>
              </a:pPr>
              <a:t>18</a:t>
            </a:fld>
            <a:endParaRPr lang="en-US" altLang="en-US" sz="1400"/>
          </a:p>
        </p:txBody>
      </p:sp>
    </p:spTree>
    <p:extLst>
      <p:ext uri="{BB962C8B-B14F-4D97-AF65-F5344CB8AC3E}">
        <p14:creationId xmlns:p14="http://schemas.microsoft.com/office/powerpoint/2010/main" val="304209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6265063-537B-44B7-AD0A-D5DD30135989}" type="slidenum">
              <a:rPr lang="en-US" altLang="en-US" sz="1400"/>
              <a:pPr>
                <a:spcBef>
                  <a:spcPct val="0"/>
                </a:spcBef>
                <a:buFontTx/>
                <a:buNone/>
              </a:pPr>
              <a:t>19</a:t>
            </a:fld>
            <a:endParaRPr lang="en-US" altLang="en-US" sz="1400"/>
          </a:p>
        </p:txBody>
      </p:sp>
      <p:sp>
        <p:nvSpPr>
          <p:cNvPr id="22531" name="Rectangle 2"/>
          <p:cNvSpPr>
            <a:spLocks noGrp="1" noChangeArrowheads="1"/>
          </p:cNvSpPr>
          <p:nvPr>
            <p:ph type="title"/>
          </p:nvPr>
        </p:nvSpPr>
        <p:spPr>
          <a:xfrm>
            <a:off x="685800" y="271463"/>
            <a:ext cx="7772400" cy="1143000"/>
          </a:xfrm>
        </p:spPr>
        <p:txBody>
          <a:bodyPr/>
          <a:lstStyle/>
          <a:p>
            <a:pPr eaLnBrk="1" hangingPunct="1"/>
            <a:r>
              <a:rPr lang="en-US" altLang="en-US" sz="4000" smtClean="0">
                <a:latin typeface="Palatino Linotype" pitchFamily="18" charset="0"/>
              </a:rPr>
              <a:t>Cognitive Roots of Prejudice</a:t>
            </a:r>
          </a:p>
        </p:txBody>
      </p:sp>
      <p:sp>
        <p:nvSpPr>
          <p:cNvPr id="22532" name="Rectangle 6"/>
          <p:cNvSpPr>
            <a:spLocks noGrp="1" noChangeArrowheads="1"/>
          </p:cNvSpPr>
          <p:nvPr>
            <p:ph type="body" sz="half" idx="1"/>
          </p:nvPr>
        </p:nvSpPr>
        <p:spPr>
          <a:xfrm>
            <a:off x="685800" y="1600200"/>
            <a:ext cx="7772400" cy="1447800"/>
          </a:xfrm>
          <a:noFill/>
        </p:spPr>
        <p:txBody>
          <a:bodyPr/>
          <a:lstStyle/>
          <a:p>
            <a:pPr algn="ctr" eaLnBrk="1" hangingPunct="1">
              <a:spcBef>
                <a:spcPct val="0"/>
              </a:spcBef>
              <a:buFontTx/>
              <a:buNone/>
            </a:pPr>
            <a:r>
              <a:rPr lang="en-US" altLang="en-US" sz="2800" smtClean="0">
                <a:latin typeface="Palatino Linotype" pitchFamily="18" charset="0"/>
              </a:rPr>
              <a:t>One way we simplify our world is to </a:t>
            </a:r>
            <a:r>
              <a:rPr lang="en-US" altLang="en-US" sz="2800" smtClean="0">
                <a:solidFill>
                  <a:srgbClr val="0000FF"/>
                </a:solidFill>
                <a:latin typeface="Palatino Linotype" pitchFamily="18" charset="0"/>
              </a:rPr>
              <a:t>categorize</a:t>
            </a:r>
            <a:r>
              <a:rPr lang="en-US" altLang="en-US" sz="2800" smtClean="0">
                <a:latin typeface="Palatino Linotype" pitchFamily="18" charset="0"/>
              </a:rPr>
              <a:t>. We categorize people into groups by stereotyping them.</a:t>
            </a:r>
          </a:p>
        </p:txBody>
      </p:sp>
      <p:pic>
        <p:nvPicPr>
          <p:cNvPr id="22533" name="Picture 14" descr="MyersPsy8e_18UN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00288" y="3200400"/>
            <a:ext cx="4519612" cy="2981325"/>
          </a:xfrm>
          <a:noFill/>
        </p:spPr>
      </p:pic>
      <p:sp>
        <p:nvSpPr>
          <p:cNvPr id="22534" name="Text Box 16"/>
          <p:cNvSpPr txBox="1">
            <a:spLocks noChangeArrowheads="1"/>
          </p:cNvSpPr>
          <p:nvPr/>
        </p:nvSpPr>
        <p:spPr bwMode="auto">
          <a:xfrm>
            <a:off x="1665288" y="6248400"/>
            <a:ext cx="578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a:latin typeface="Palatino Linotype" pitchFamily="18" charset="0"/>
              </a:rPr>
              <a:t>Foreign sunbathers may think Balinese look alike.</a:t>
            </a:r>
          </a:p>
        </p:txBody>
      </p:sp>
      <p:sp>
        <p:nvSpPr>
          <p:cNvPr id="22535" name="Text Box 17"/>
          <p:cNvSpPr txBox="1">
            <a:spLocks noChangeArrowheads="1"/>
          </p:cNvSpPr>
          <p:nvPr/>
        </p:nvSpPr>
        <p:spPr bwMode="auto">
          <a:xfrm rot="5400000">
            <a:off x="5464175" y="4556125"/>
            <a:ext cx="2955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latin typeface="Palatino Linotype" pitchFamily="18" charset="0"/>
              </a:rPr>
              <a:t>Michael S. Yamashita/ Woodfin Camp Associates</a:t>
            </a:r>
          </a:p>
        </p:txBody>
      </p:sp>
    </p:spTree>
    <p:extLst>
      <p:ext uri="{BB962C8B-B14F-4D97-AF65-F5344CB8AC3E}">
        <p14:creationId xmlns:p14="http://schemas.microsoft.com/office/powerpoint/2010/main" val="10723329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C6E595B-FC20-42F8-B35C-093D423501DB}" type="slidenum">
              <a:rPr lang="en-US" altLang="en-US" sz="1400"/>
              <a:pPr>
                <a:spcBef>
                  <a:spcPct val="0"/>
                </a:spcBef>
                <a:buFontTx/>
                <a:buNone/>
              </a:pPr>
              <a:t>2</a:t>
            </a:fld>
            <a:endParaRPr lang="en-US" altLang="en-US" sz="1400"/>
          </a:p>
        </p:txBody>
      </p:sp>
      <p:sp>
        <p:nvSpPr>
          <p:cNvPr id="3075" name="Rectangle 2"/>
          <p:cNvSpPr>
            <a:spLocks noGrp="1" noChangeArrowheads="1"/>
          </p:cNvSpPr>
          <p:nvPr>
            <p:ph type="title"/>
          </p:nvPr>
        </p:nvSpPr>
        <p:spPr>
          <a:xfrm>
            <a:off x="671513" y="290513"/>
            <a:ext cx="7772400" cy="1143000"/>
          </a:xfrm>
        </p:spPr>
        <p:txBody>
          <a:bodyPr/>
          <a:lstStyle/>
          <a:p>
            <a:pPr eaLnBrk="1" hangingPunct="1"/>
            <a:r>
              <a:rPr lang="en-US" altLang="en-US" sz="4000" smtClean="0">
                <a:solidFill>
                  <a:schemeClr val="tx1"/>
                </a:solidFill>
                <a:latin typeface="Palatino Linotype" pitchFamily="18" charset="0"/>
              </a:rPr>
              <a:t>Focuses in Social Psychology</a:t>
            </a:r>
          </a:p>
        </p:txBody>
      </p:sp>
      <p:sp>
        <p:nvSpPr>
          <p:cNvPr id="1213447" name="Rectangle 7"/>
          <p:cNvSpPr>
            <a:spLocks noChangeArrowheads="1"/>
          </p:cNvSpPr>
          <p:nvPr/>
        </p:nvSpPr>
        <p:spPr bwMode="auto">
          <a:xfrm>
            <a:off x="671513" y="32004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solidFill>
                  <a:srgbClr val="0000FF"/>
                </a:solidFill>
                <a:latin typeface="Palatino Linotype" pitchFamily="18" charset="0"/>
              </a:rPr>
              <a:t>Social psychology</a:t>
            </a:r>
            <a:r>
              <a:rPr lang="en-US" altLang="en-US" sz="2800">
                <a:latin typeface="Palatino Linotype" pitchFamily="18" charset="0"/>
              </a:rPr>
              <a:t> scientifically studies how we </a:t>
            </a:r>
            <a:r>
              <a:rPr lang="en-US" altLang="en-US" sz="2800" i="1">
                <a:latin typeface="Palatino Linotype" pitchFamily="18" charset="0"/>
              </a:rPr>
              <a:t>think about</a:t>
            </a:r>
            <a:r>
              <a:rPr lang="en-US" altLang="en-US" sz="2800">
                <a:latin typeface="Palatino Linotype" pitchFamily="18" charset="0"/>
              </a:rPr>
              <a:t>, </a:t>
            </a:r>
            <a:r>
              <a:rPr lang="en-US" altLang="en-US" sz="2800" i="1">
                <a:latin typeface="Palatino Linotype" pitchFamily="18" charset="0"/>
              </a:rPr>
              <a:t>influence</a:t>
            </a:r>
            <a:r>
              <a:rPr lang="en-US" altLang="en-US" sz="2800">
                <a:latin typeface="Palatino Linotype" pitchFamily="18" charset="0"/>
              </a:rPr>
              <a:t>, and </a:t>
            </a:r>
            <a:r>
              <a:rPr lang="en-US" altLang="en-US" sz="2800" i="1">
                <a:latin typeface="Palatino Linotype" pitchFamily="18" charset="0"/>
              </a:rPr>
              <a:t>relate to</a:t>
            </a:r>
            <a:r>
              <a:rPr lang="en-US" altLang="en-US" sz="2800">
                <a:latin typeface="Palatino Linotype" pitchFamily="18" charset="0"/>
              </a:rPr>
              <a:t> one another.</a:t>
            </a:r>
          </a:p>
        </p:txBody>
      </p:sp>
      <p:sp>
        <p:nvSpPr>
          <p:cNvPr id="3077" name="Rectangle 9"/>
          <p:cNvSpPr>
            <a:spLocks noChangeArrowheads="1"/>
          </p:cNvSpPr>
          <p:nvPr/>
        </p:nvSpPr>
        <p:spPr bwMode="auto">
          <a:xfrm>
            <a:off x="1476375" y="1600200"/>
            <a:ext cx="614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Tx/>
              <a:buNone/>
            </a:pPr>
            <a:r>
              <a:rPr lang="en-US" altLang="en-US" sz="2800">
                <a:latin typeface="Palatino Linotype" pitchFamily="18" charset="0"/>
              </a:rPr>
              <a:t>“We cannot live for ourselves alone.”</a:t>
            </a:r>
          </a:p>
        </p:txBody>
      </p:sp>
      <p:sp>
        <p:nvSpPr>
          <p:cNvPr id="3078" name="Rectangle 10"/>
          <p:cNvSpPr>
            <a:spLocks noChangeArrowheads="1"/>
          </p:cNvSpPr>
          <p:nvPr/>
        </p:nvSpPr>
        <p:spPr bwMode="auto">
          <a:xfrm>
            <a:off x="4918075" y="2133600"/>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Tx/>
              <a:buNone/>
            </a:pPr>
            <a:r>
              <a:rPr lang="en-US" altLang="en-US" sz="2000">
                <a:latin typeface="Palatino Linotype" pitchFamily="18" charset="0"/>
              </a:rPr>
              <a:t>Herman Melville</a:t>
            </a:r>
          </a:p>
        </p:txBody>
      </p:sp>
    </p:spTree>
    <p:extLst>
      <p:ext uri="{BB962C8B-B14F-4D97-AF65-F5344CB8AC3E}">
        <p14:creationId xmlns:p14="http://schemas.microsoft.com/office/powerpoint/2010/main" val="1234832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3447"/>
                                        </p:tgtEl>
                                        <p:attrNameLst>
                                          <p:attrName>style.visibility</p:attrName>
                                        </p:attrNameLst>
                                      </p:cBhvr>
                                      <p:to>
                                        <p:strVal val="visible"/>
                                      </p:to>
                                    </p:set>
                                    <p:animEffect transition="in" filter="dissolve">
                                      <p:cBhvr>
                                        <p:cTn id="7" dur="500"/>
                                        <p:tgtEl>
                                          <p:spTgt spid="1213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ED058E4-E9C2-41C9-9B6C-74C26318DF26}" type="slidenum">
              <a:rPr lang="en-US" altLang="en-US" sz="1400"/>
              <a:pPr>
                <a:spcBef>
                  <a:spcPct val="0"/>
                </a:spcBef>
                <a:buFontTx/>
                <a:buNone/>
              </a:pPr>
              <a:t>20</a:t>
            </a:fld>
            <a:endParaRPr lang="en-US" altLang="en-US" sz="1400"/>
          </a:p>
        </p:txBody>
      </p:sp>
      <p:sp>
        <p:nvSpPr>
          <p:cNvPr id="32771" name="Rectangle 2"/>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Compliance Techniques</a:t>
            </a:r>
          </a:p>
        </p:txBody>
      </p:sp>
      <p:sp>
        <p:nvSpPr>
          <p:cNvPr id="32772" name="Rectangle 3"/>
          <p:cNvSpPr>
            <a:spLocks noGrp="1" noChangeArrowheads="1"/>
          </p:cNvSpPr>
          <p:nvPr>
            <p:ph type="body" idx="1"/>
          </p:nvPr>
        </p:nvSpPr>
        <p:spPr>
          <a:xfrm>
            <a:off x="685800" y="1600200"/>
            <a:ext cx="7772400" cy="2286000"/>
          </a:xfrm>
        </p:spPr>
        <p:txBody>
          <a:bodyPr/>
          <a:lstStyle/>
          <a:p>
            <a:pPr marL="0" indent="0" algn="ctr" eaLnBrk="1" hangingPunct="1">
              <a:buFont typeface="Wingdings" pitchFamily="2" charset="2"/>
              <a:buNone/>
            </a:pPr>
            <a:r>
              <a:rPr lang="en-US" altLang="en-US" sz="2800" smtClean="0">
                <a:latin typeface="Palatino Linotype" pitchFamily="18" charset="0"/>
              </a:rPr>
              <a:t>In the Korean War, Chinese communists solicited cooperation from US army prisoners by asking them to carry out small errands. By complying to small errands they were likely to comply to larger ones.</a:t>
            </a:r>
          </a:p>
        </p:txBody>
      </p:sp>
      <p:sp>
        <p:nvSpPr>
          <p:cNvPr id="16389" name="Rectangle 4"/>
          <p:cNvSpPr>
            <a:spLocks noChangeArrowheads="1"/>
          </p:cNvSpPr>
          <p:nvPr/>
        </p:nvSpPr>
        <p:spPr bwMode="auto">
          <a:xfrm>
            <a:off x="671513" y="41148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solidFill>
                  <a:srgbClr val="0000FF"/>
                </a:solidFill>
                <a:latin typeface="Palatino Linotype" pitchFamily="18" charset="0"/>
              </a:rPr>
              <a:t>Foot-in-the-Door Phenomenon:</a:t>
            </a:r>
            <a:r>
              <a:rPr lang="en-US" altLang="en-US" sz="2800">
                <a:solidFill>
                  <a:srgbClr val="6600CC"/>
                </a:solidFill>
                <a:latin typeface="Palatino Linotype" pitchFamily="18" charset="0"/>
              </a:rPr>
              <a:t> </a:t>
            </a:r>
            <a:r>
              <a:rPr lang="en-US" altLang="en-US" sz="2800">
                <a:latin typeface="Palatino Linotype" pitchFamily="18" charset="0"/>
              </a:rPr>
              <a:t>The tendency for people who have first agreed to a small request to comply later with a larger request.</a:t>
            </a:r>
          </a:p>
          <a:p>
            <a:pPr algn="ctr" eaLnBrk="1" hangingPunct="1">
              <a:buFont typeface="Wingdings" pitchFamily="2" charset="2"/>
              <a:buNone/>
            </a:pPr>
            <a:endParaRPr lang="en-US" altLang="en-US" sz="2800">
              <a:latin typeface="Palatino Linotype" pitchFamily="18" charset="0"/>
            </a:endParaRPr>
          </a:p>
          <a:p>
            <a:pPr algn="ctr" eaLnBrk="1" hangingPunct="1">
              <a:buFont typeface="Wingdings" pitchFamily="2" charset="2"/>
              <a:buNone/>
            </a:pPr>
            <a:r>
              <a:rPr lang="en-US" altLang="en-US" sz="2800">
                <a:latin typeface="Palatino Linotype" pitchFamily="18" charset="0"/>
              </a:rPr>
              <a:t>Real World Applications?</a:t>
            </a:r>
          </a:p>
          <a:p>
            <a:pPr algn="ctr" eaLnBrk="1" hangingPunct="1">
              <a:buFont typeface="Wingdings" pitchFamily="2" charset="2"/>
              <a:buNone/>
            </a:pPr>
            <a:endParaRPr lang="en-US" altLang="en-US" sz="2800">
              <a:latin typeface="Palatino Linotype" pitchFamily="18" charset="0"/>
            </a:endParaRPr>
          </a:p>
          <a:p>
            <a:pPr algn="ctr" eaLnBrk="1" hangingPunct="1">
              <a:buFont typeface="Wingdings" pitchFamily="2" charset="2"/>
              <a:buNone/>
            </a:pPr>
            <a:endParaRPr lang="en-US" altLang="en-US" sz="2800">
              <a:latin typeface="Palatino Linotype" pitchFamily="18" charset="0"/>
            </a:endParaRPr>
          </a:p>
        </p:txBody>
      </p:sp>
    </p:spTree>
    <p:extLst>
      <p:ext uri="{BB962C8B-B14F-4D97-AF65-F5344CB8AC3E}">
        <p14:creationId xmlns:p14="http://schemas.microsoft.com/office/powerpoint/2010/main" val="3843205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D305117-8F11-4A66-90DC-03792825E53C}" type="slidenum">
              <a:rPr lang="en-US" altLang="en-US" sz="1400"/>
              <a:pPr>
                <a:spcBef>
                  <a:spcPct val="0"/>
                </a:spcBef>
                <a:buFontTx/>
                <a:buNone/>
              </a:pPr>
              <a:t>21</a:t>
            </a:fld>
            <a:endParaRPr lang="en-US" altLang="en-US" sz="1400"/>
          </a:p>
        </p:txBody>
      </p:sp>
      <p:sp>
        <p:nvSpPr>
          <p:cNvPr id="33795" name="Rectangle 2"/>
          <p:cNvSpPr>
            <a:spLocks noGrp="1" noChangeArrowheads="1"/>
          </p:cNvSpPr>
          <p:nvPr>
            <p:ph type="title"/>
          </p:nvPr>
        </p:nvSpPr>
        <p:spPr>
          <a:xfrm>
            <a:off x="685800" y="276225"/>
            <a:ext cx="7772400" cy="1143000"/>
          </a:xfrm>
        </p:spPr>
        <p:txBody>
          <a:bodyPr/>
          <a:lstStyle/>
          <a:p>
            <a:pPr eaLnBrk="1" hangingPunct="1"/>
            <a:r>
              <a:rPr lang="en-US" altLang="en-US" sz="4000" smtClean="0">
                <a:latin typeface="Palatino Linotype" pitchFamily="18" charset="0"/>
              </a:rPr>
              <a:t>Role Playing Affects Attitudes</a:t>
            </a:r>
          </a:p>
        </p:txBody>
      </p:sp>
      <p:sp>
        <p:nvSpPr>
          <p:cNvPr id="33796" name="Rectangle 3"/>
          <p:cNvSpPr>
            <a:spLocks noGrp="1" noChangeArrowheads="1"/>
          </p:cNvSpPr>
          <p:nvPr>
            <p:ph type="body" sz="half" idx="1"/>
          </p:nvPr>
        </p:nvSpPr>
        <p:spPr>
          <a:xfrm>
            <a:off x="685800" y="1600200"/>
            <a:ext cx="7772400" cy="2009775"/>
          </a:xfrm>
        </p:spPr>
        <p:txBody>
          <a:bodyPr/>
          <a:lstStyle/>
          <a:p>
            <a:pPr marL="0" indent="0" algn="ctr" eaLnBrk="1" hangingPunct="1">
              <a:buFont typeface="Wingdings" pitchFamily="2" charset="2"/>
              <a:buNone/>
            </a:pPr>
            <a:r>
              <a:rPr lang="en-US" altLang="en-US" sz="2800" smtClean="0">
                <a:latin typeface="Palatino Linotype" pitchFamily="18" charset="0"/>
              </a:rPr>
              <a:t>Zimbardo (1972) – Stanford Prison Experiment</a:t>
            </a:r>
          </a:p>
          <a:p>
            <a:pPr marL="0" indent="0" eaLnBrk="1" hangingPunct="1">
              <a:buFont typeface="Wingdings" pitchFamily="2" charset="2"/>
              <a:buNone/>
            </a:pPr>
            <a:r>
              <a:rPr lang="en-US" altLang="en-US" sz="2800" smtClean="0">
                <a:latin typeface="Palatino Linotype" pitchFamily="18" charset="0"/>
              </a:rPr>
              <a:t>- Assigned the roles of guards and prisoners to random students and found that guards and prisoners developed role- appropriate attitudes.</a:t>
            </a:r>
          </a:p>
        </p:txBody>
      </p:sp>
      <p:pic>
        <p:nvPicPr>
          <p:cNvPr id="33797" name="Picture 5" descr="MyersPsy8e_18UN04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66813" y="3609975"/>
            <a:ext cx="3930650" cy="2744788"/>
          </a:xfrm>
          <a:noFill/>
        </p:spPr>
      </p:pic>
      <p:pic>
        <p:nvPicPr>
          <p:cNvPr id="33798" name="Picture 7" descr="MyersPsy8e_18UN04b"/>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35663" y="3609975"/>
            <a:ext cx="2065337" cy="2746375"/>
          </a:xfrm>
          <a:noFill/>
        </p:spPr>
      </p:pic>
      <p:sp>
        <p:nvSpPr>
          <p:cNvPr id="33799" name="Text Box 9"/>
          <p:cNvSpPr txBox="1">
            <a:spLocks noChangeArrowheads="1"/>
          </p:cNvSpPr>
          <p:nvPr/>
        </p:nvSpPr>
        <p:spPr bwMode="auto">
          <a:xfrm rot="5400000">
            <a:off x="6946900" y="5056188"/>
            <a:ext cx="2352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latin typeface="Palatino Linotype" pitchFamily="18" charset="0"/>
              </a:rPr>
              <a:t>Originally published in the </a:t>
            </a:r>
            <a:r>
              <a:rPr lang="en-US" altLang="en-US" sz="1000" i="1">
                <a:latin typeface="Palatino Linotype" pitchFamily="18" charset="0"/>
              </a:rPr>
              <a:t>New Yorker</a:t>
            </a:r>
          </a:p>
        </p:txBody>
      </p:sp>
      <p:sp>
        <p:nvSpPr>
          <p:cNvPr id="33800" name="Text Box 10"/>
          <p:cNvSpPr txBox="1">
            <a:spLocks noChangeArrowheads="1"/>
          </p:cNvSpPr>
          <p:nvPr/>
        </p:nvSpPr>
        <p:spPr bwMode="auto">
          <a:xfrm rot="5400000">
            <a:off x="4427538" y="5441950"/>
            <a:ext cx="158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latin typeface="Palatino Linotype" pitchFamily="18" charset="0"/>
              </a:rPr>
              <a:t>Phillip G. Zimbardo, Inc.</a:t>
            </a:r>
          </a:p>
        </p:txBody>
      </p:sp>
    </p:spTree>
    <p:extLst>
      <p:ext uri="{BB962C8B-B14F-4D97-AF65-F5344CB8AC3E}">
        <p14:creationId xmlns:p14="http://schemas.microsoft.com/office/powerpoint/2010/main" val="13937967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altLang="en-US" smtClean="0"/>
              <a:t>Abu Ghraib</a:t>
            </a:r>
            <a:br>
              <a:rPr lang="en-US" altLang="en-US" smtClean="0"/>
            </a:br>
            <a:r>
              <a:rPr lang="en-US" altLang="en-US" smtClean="0"/>
              <a:t/>
            </a:r>
            <a:br>
              <a:rPr lang="en-US" altLang="en-US" smtClean="0"/>
            </a:br>
            <a:endParaRPr lang="en-US" altLang="en-US" smtClean="0"/>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65563"/>
            <a:ext cx="33528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38227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188" y="1066800"/>
            <a:ext cx="30210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986213"/>
            <a:ext cx="26670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36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The Lucifer Effect</a:t>
            </a:r>
          </a:p>
        </p:txBody>
      </p:sp>
      <p:sp>
        <p:nvSpPr>
          <p:cNvPr id="35843" name="Vertical Text Placeholder 6"/>
          <p:cNvSpPr>
            <a:spLocks noGrp="1"/>
          </p:cNvSpPr>
          <p:nvPr>
            <p:ph type="body" orient="vert" idx="1"/>
          </p:nvPr>
        </p:nvSpPr>
        <p:spPr>
          <a:xfrm>
            <a:off x="304800" y="1752600"/>
            <a:ext cx="8153400" cy="4343400"/>
          </a:xfrm>
        </p:spPr>
        <p:txBody>
          <a:bodyPr vert="horz">
            <a:normAutofit lnSpcReduction="10000"/>
          </a:bodyPr>
          <a:lstStyle/>
          <a:p>
            <a:pPr eaLnBrk="1" hangingPunct="1">
              <a:buFontTx/>
              <a:buNone/>
            </a:pPr>
            <a:r>
              <a:rPr lang="en-US" altLang="en-US" dirty="0" smtClean="0"/>
              <a:t>“A celebration of the human mind’s infinite capacity to make us behave kind </a:t>
            </a:r>
            <a:r>
              <a:rPr lang="en-US" altLang="en-US" i="1" dirty="0" smtClean="0"/>
              <a:t>or</a:t>
            </a:r>
            <a:r>
              <a:rPr lang="en-US" altLang="en-US" dirty="0" smtClean="0"/>
              <a:t> cruel, nice </a:t>
            </a:r>
            <a:r>
              <a:rPr lang="en-US" altLang="en-US" i="1" dirty="0" smtClean="0"/>
              <a:t>or</a:t>
            </a:r>
            <a:r>
              <a:rPr lang="en-US" altLang="en-US" dirty="0" smtClean="0"/>
              <a:t> bad, etc.” – Dr. Phil Zimbardo </a:t>
            </a:r>
            <a:endParaRPr lang="en-US" altLang="en-US" b="1" dirty="0" smtClean="0"/>
          </a:p>
          <a:p>
            <a:pPr eaLnBrk="1" hangingPunct="1">
              <a:buFontTx/>
              <a:buNone/>
            </a:pPr>
            <a:r>
              <a:rPr lang="en-US" altLang="en-US" b="1" dirty="0" smtClean="0"/>
              <a:t>Seven social processes that grease the slippery slope of evil</a:t>
            </a:r>
            <a:r>
              <a:rPr lang="en-US" altLang="en-US" dirty="0" smtClean="0"/>
              <a:t>:</a:t>
            </a:r>
          </a:p>
          <a:p>
            <a:pPr eaLnBrk="1" hangingPunct="1">
              <a:buFont typeface="Times New Roman" pitchFamily="18" charset="0"/>
              <a:buAutoNum type="arabicPeriod"/>
            </a:pPr>
            <a:r>
              <a:rPr lang="en-US" altLang="en-US" dirty="0" smtClean="0"/>
              <a:t>Mindlessly taking the first small step </a:t>
            </a:r>
          </a:p>
          <a:p>
            <a:pPr eaLnBrk="1" hangingPunct="1">
              <a:buFont typeface="Times New Roman" pitchFamily="18" charset="0"/>
              <a:buAutoNum type="arabicPeriod"/>
            </a:pPr>
            <a:r>
              <a:rPr lang="en-US" altLang="en-US" dirty="0" smtClean="0"/>
              <a:t>Dehumanization of others </a:t>
            </a:r>
          </a:p>
          <a:p>
            <a:pPr eaLnBrk="1" hangingPunct="1">
              <a:buFont typeface="Times New Roman" pitchFamily="18" charset="0"/>
              <a:buAutoNum type="arabicPeriod"/>
            </a:pPr>
            <a:r>
              <a:rPr lang="en-US" altLang="en-US" smtClean="0"/>
              <a:t>De-individuation </a:t>
            </a:r>
            <a:r>
              <a:rPr lang="en-US" altLang="en-US" dirty="0" smtClean="0"/>
              <a:t>of self (anonymity) </a:t>
            </a:r>
          </a:p>
          <a:p>
            <a:pPr eaLnBrk="1" hangingPunct="1">
              <a:buFontTx/>
              <a:buNone/>
            </a:pPr>
            <a:endParaRPr lang="en-US" altLang="en-US" dirty="0" smtClean="0"/>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10ED605-8F7E-43F4-BE65-10A810D25586}" type="slidenum">
              <a:rPr lang="en-US" altLang="en-US" sz="1400"/>
              <a:pPr>
                <a:spcBef>
                  <a:spcPct val="0"/>
                </a:spcBef>
                <a:buFontTx/>
                <a:buNone/>
              </a:pPr>
              <a:t>23</a:t>
            </a:fld>
            <a:endParaRPr lang="en-US" altLang="en-US" sz="1400"/>
          </a:p>
        </p:txBody>
      </p:sp>
    </p:spTree>
    <p:extLst>
      <p:ext uri="{BB962C8B-B14F-4D97-AF65-F5344CB8AC3E}">
        <p14:creationId xmlns:p14="http://schemas.microsoft.com/office/powerpoint/2010/main" val="2120802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Lucifer Effect</a:t>
            </a:r>
          </a:p>
        </p:txBody>
      </p:sp>
      <p:sp>
        <p:nvSpPr>
          <p:cNvPr id="36867" name="Vertical Text Placeholder 2"/>
          <p:cNvSpPr>
            <a:spLocks noGrp="1"/>
          </p:cNvSpPr>
          <p:nvPr>
            <p:ph type="body" orient="vert" idx="1"/>
          </p:nvPr>
        </p:nvSpPr>
        <p:spPr/>
        <p:txBody>
          <a:bodyPr vert="horz"/>
          <a:lstStyle/>
          <a:p>
            <a:pPr marL="514350" indent="-514350" eaLnBrk="1" hangingPunct="1">
              <a:buFont typeface="Times New Roman" pitchFamily="18" charset="0"/>
              <a:buAutoNum type="arabicPeriod" startAt="4"/>
            </a:pPr>
            <a:r>
              <a:rPr lang="en-US" altLang="en-US" smtClean="0"/>
              <a:t>Diffusion of personal responsibility </a:t>
            </a:r>
          </a:p>
          <a:p>
            <a:pPr marL="514350" indent="-514350" eaLnBrk="1" hangingPunct="1">
              <a:buFont typeface="Times New Roman" pitchFamily="18" charset="0"/>
              <a:buAutoNum type="arabicPeriod" startAt="4"/>
            </a:pPr>
            <a:r>
              <a:rPr lang="en-US" altLang="en-US" smtClean="0"/>
              <a:t>Blind obedience to authority </a:t>
            </a:r>
          </a:p>
          <a:p>
            <a:pPr marL="514350" indent="-514350" eaLnBrk="1" hangingPunct="1">
              <a:buFont typeface="Times New Roman" pitchFamily="18" charset="0"/>
              <a:buAutoNum type="arabicPeriod" startAt="4"/>
            </a:pPr>
            <a:r>
              <a:rPr lang="en-US" altLang="en-US" smtClean="0"/>
              <a:t>Uncritical conformity to group norms </a:t>
            </a:r>
          </a:p>
          <a:p>
            <a:pPr marL="514350" indent="-514350" eaLnBrk="1" hangingPunct="1">
              <a:buFont typeface="Times New Roman" pitchFamily="18" charset="0"/>
              <a:buAutoNum type="arabicPeriod" startAt="4"/>
            </a:pPr>
            <a:r>
              <a:rPr lang="en-US" altLang="en-US" smtClean="0"/>
              <a:t>Passive tolerance of evil through inaction or indifference and that particularly in new or unfamiliar situations </a:t>
            </a:r>
          </a:p>
          <a:p>
            <a:pPr marL="514350" indent="-514350" eaLnBrk="1" hangingPunct="1"/>
            <a:endParaRPr lang="en-US" altLang="en-US" smtClean="0"/>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7F5376D-A644-4E03-8CB8-B18ADABCCA48}" type="slidenum">
              <a:rPr lang="en-US" altLang="en-US" sz="1400"/>
              <a:pPr>
                <a:spcBef>
                  <a:spcPct val="0"/>
                </a:spcBef>
                <a:buFontTx/>
                <a:buNone/>
              </a:pPr>
              <a:t>24</a:t>
            </a:fld>
            <a:endParaRPr lang="en-US" altLang="en-US" sz="1400"/>
          </a:p>
        </p:txBody>
      </p:sp>
    </p:spTree>
    <p:extLst>
      <p:ext uri="{BB962C8B-B14F-4D97-AF65-F5344CB8AC3E}">
        <p14:creationId xmlns:p14="http://schemas.microsoft.com/office/powerpoint/2010/main" val="2842931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a:xfrm>
            <a:off x="228600" y="533400"/>
            <a:ext cx="8229600" cy="5597525"/>
          </a:xfrm>
        </p:spPr>
        <p:txBody>
          <a:bodyPr>
            <a:normAutofit lnSpcReduction="10000"/>
          </a:bodyPr>
          <a:lstStyle/>
          <a:p>
            <a:pPr eaLnBrk="1" hangingPunct="1">
              <a:lnSpc>
                <a:spcPct val="80000"/>
              </a:lnSpc>
            </a:pPr>
            <a:r>
              <a:rPr lang="en-US" altLang="en-US" sz="2800" smtClean="0"/>
              <a:t>You volunteer to participate in a psychology experiment.</a:t>
            </a:r>
          </a:p>
          <a:p>
            <a:pPr eaLnBrk="1" hangingPunct="1">
              <a:lnSpc>
                <a:spcPct val="80000"/>
              </a:lnSpc>
            </a:pPr>
            <a:r>
              <a:rPr lang="en-US" altLang="en-US" sz="2800" smtClean="0"/>
              <a:t>On arrival, you sit at a table and are asked to undertake a series of dull, meaningless tasks (turning pegs in a board) for approximately at hour.</a:t>
            </a:r>
          </a:p>
          <a:p>
            <a:pPr eaLnBrk="1" hangingPunct="1">
              <a:lnSpc>
                <a:spcPct val="80000"/>
              </a:lnSpc>
            </a:pPr>
            <a:r>
              <a:rPr lang="en-US" altLang="en-US" sz="2800" smtClean="0"/>
              <a:t>Afterward, the experimenter convinces you to write an essay about the virtues of the tasks you had performed by describing them as highly worthwhile, interesting, and educational.</a:t>
            </a:r>
          </a:p>
          <a:p>
            <a:pPr eaLnBrk="1" hangingPunct="1">
              <a:lnSpc>
                <a:spcPct val="80000"/>
              </a:lnSpc>
            </a:pPr>
            <a:r>
              <a:rPr lang="en-US" altLang="en-US" sz="2800" smtClean="0"/>
              <a:t>You were paid either $1 or $20 to do this.</a:t>
            </a:r>
          </a:p>
          <a:p>
            <a:pPr eaLnBrk="1" hangingPunct="1">
              <a:lnSpc>
                <a:spcPct val="80000"/>
              </a:lnSpc>
            </a:pPr>
            <a:r>
              <a:rPr lang="en-US" altLang="en-US" sz="2800" smtClean="0"/>
              <a:t>You are then asked to privately rate your enjoyment of the tasks on a questionnaire.</a:t>
            </a:r>
          </a:p>
          <a:p>
            <a:pPr eaLnBrk="1" hangingPunct="1">
              <a:lnSpc>
                <a:spcPct val="80000"/>
              </a:lnSpc>
            </a:pPr>
            <a:r>
              <a:rPr lang="en-US" altLang="en-US" sz="2800" smtClean="0"/>
              <a:t>After which amount do you believe your actual enjoyment ratings would be higher – $1 or $20? Why?</a:t>
            </a:r>
          </a:p>
          <a:p>
            <a:pPr eaLnBrk="1" hangingPunct="1">
              <a:lnSpc>
                <a:spcPct val="80000"/>
              </a:lnSpc>
            </a:pPr>
            <a:r>
              <a:rPr lang="en-US" altLang="en-US" sz="2800" smtClean="0"/>
              <a:t>Festinger &amp; Carlsmith (1956)</a:t>
            </a:r>
          </a:p>
        </p:txBody>
      </p:sp>
    </p:spTree>
    <p:extLst>
      <p:ext uri="{BB962C8B-B14F-4D97-AF65-F5344CB8AC3E}">
        <p14:creationId xmlns:p14="http://schemas.microsoft.com/office/powerpoint/2010/main" val="73547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2C92881-2046-42AB-A7CC-04A7609F6802}" type="slidenum">
              <a:rPr lang="en-US" altLang="en-US" sz="1400"/>
              <a:pPr>
                <a:spcBef>
                  <a:spcPct val="0"/>
                </a:spcBef>
                <a:buFontTx/>
                <a:buNone/>
              </a:pPr>
              <a:t>26</a:t>
            </a:fld>
            <a:endParaRPr lang="en-US" altLang="en-US" sz="1400"/>
          </a:p>
        </p:txBody>
      </p:sp>
      <p:sp>
        <p:nvSpPr>
          <p:cNvPr id="38915" name="Rectangle 2"/>
          <p:cNvSpPr>
            <a:spLocks noGrp="1" noChangeArrowheads="1"/>
          </p:cNvSpPr>
          <p:nvPr>
            <p:ph type="title"/>
          </p:nvPr>
        </p:nvSpPr>
        <p:spPr>
          <a:xfrm>
            <a:off x="685800" y="276225"/>
            <a:ext cx="7772400" cy="1143000"/>
          </a:xfrm>
        </p:spPr>
        <p:txBody>
          <a:bodyPr/>
          <a:lstStyle/>
          <a:p>
            <a:pPr eaLnBrk="1" hangingPunct="1"/>
            <a:r>
              <a:rPr lang="en-US" altLang="en-US" sz="4000" smtClean="0">
                <a:solidFill>
                  <a:schemeClr val="tx1"/>
                </a:solidFill>
                <a:latin typeface="Palatino Linotype" pitchFamily="18" charset="0"/>
              </a:rPr>
              <a:t>Actions Can Affect Attitudes</a:t>
            </a:r>
          </a:p>
        </p:txBody>
      </p:sp>
      <p:sp>
        <p:nvSpPr>
          <p:cNvPr id="38916" name="Rectangle 3"/>
          <p:cNvSpPr>
            <a:spLocks noGrp="1" noChangeArrowheads="1"/>
          </p:cNvSpPr>
          <p:nvPr>
            <p:ph type="body" idx="1"/>
          </p:nvPr>
        </p:nvSpPr>
        <p:spPr>
          <a:xfrm>
            <a:off x="671513" y="1600200"/>
            <a:ext cx="7786687" cy="2057400"/>
          </a:xfrm>
        </p:spPr>
        <p:txBody>
          <a:bodyPr>
            <a:normAutofit/>
          </a:bodyPr>
          <a:lstStyle/>
          <a:p>
            <a:pPr marL="0" indent="0" algn="ctr" eaLnBrk="1" hangingPunct="1">
              <a:buFont typeface="Wingdings" pitchFamily="2" charset="2"/>
              <a:buNone/>
            </a:pPr>
            <a:r>
              <a:rPr lang="en-US" altLang="en-US" sz="2800" dirty="0" smtClean="0">
                <a:latin typeface="Palatino Linotype" pitchFamily="18" charset="0"/>
              </a:rPr>
              <a:t>Why do actions affect attitudes? One explanation is that when our attitudes and actions are opposed, we experience tension. This is called </a:t>
            </a:r>
            <a:r>
              <a:rPr lang="en-US" altLang="en-US" sz="2800" dirty="0" smtClean="0">
                <a:solidFill>
                  <a:srgbClr val="0000FF"/>
                </a:solidFill>
                <a:latin typeface="Palatino Linotype" pitchFamily="18" charset="0"/>
              </a:rPr>
              <a:t>cognitive </a:t>
            </a:r>
            <a:r>
              <a:rPr lang="en-US" altLang="en-US" sz="2800" smtClean="0">
                <a:solidFill>
                  <a:srgbClr val="0000FF"/>
                </a:solidFill>
                <a:latin typeface="Palatino Linotype" pitchFamily="18" charset="0"/>
              </a:rPr>
              <a:t>dissonance</a:t>
            </a:r>
            <a:r>
              <a:rPr lang="en-US" altLang="en-US" sz="2800" smtClean="0">
                <a:latin typeface="Palatino Linotype" pitchFamily="18" charset="0"/>
              </a:rPr>
              <a:t>.</a:t>
            </a:r>
            <a:endParaRPr lang="en-US" altLang="en-US" sz="2800" dirty="0" smtClean="0">
              <a:latin typeface="Palatino Linotype" pitchFamily="18" charset="0"/>
            </a:endParaRPr>
          </a:p>
        </p:txBody>
      </p:sp>
      <p:sp>
        <p:nvSpPr>
          <p:cNvPr id="1293316" name="Rectangle 4"/>
          <p:cNvSpPr>
            <a:spLocks noChangeArrowheads="1"/>
          </p:cNvSpPr>
          <p:nvPr/>
        </p:nvSpPr>
        <p:spPr bwMode="auto">
          <a:xfrm>
            <a:off x="671513" y="4429125"/>
            <a:ext cx="7786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To relieve ourselves of this tension we bring our attitudes closer to our actions (Festinger, 1957). </a:t>
            </a:r>
          </a:p>
        </p:txBody>
      </p:sp>
    </p:spTree>
    <p:extLst>
      <p:ext uri="{BB962C8B-B14F-4D97-AF65-F5344CB8AC3E}">
        <p14:creationId xmlns:p14="http://schemas.microsoft.com/office/powerpoint/2010/main" val="2918607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3316"/>
                                        </p:tgtEl>
                                        <p:attrNameLst>
                                          <p:attrName>style.visibility</p:attrName>
                                        </p:attrNameLst>
                                      </p:cBhvr>
                                      <p:to>
                                        <p:strVal val="visible"/>
                                      </p:to>
                                    </p:set>
                                    <p:animEffect transition="in" filter="dissolve">
                                      <p:cBhvr>
                                        <p:cTn id="7" dur="500"/>
                                        <p:tgtEl>
                                          <p:spTgt spid="129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CCA4093-25C7-4B7B-9007-BBD84B9EB70D}" type="slidenum">
              <a:rPr lang="en-US" altLang="en-US" sz="1400"/>
              <a:pPr>
                <a:spcBef>
                  <a:spcPct val="0"/>
                </a:spcBef>
                <a:buFontTx/>
                <a:buNone/>
              </a:pPr>
              <a:t>27</a:t>
            </a:fld>
            <a:endParaRPr lang="en-US" altLang="en-US" sz="1400"/>
          </a:p>
        </p:txBody>
      </p:sp>
      <p:sp>
        <p:nvSpPr>
          <p:cNvPr id="39939" name="Rectangle 2"/>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Cognitive Dissonance</a:t>
            </a:r>
          </a:p>
        </p:txBody>
      </p:sp>
      <p:sp>
        <p:nvSpPr>
          <p:cNvPr id="39940" name="Rectangle 2"/>
          <p:cNvSpPr>
            <a:spLocks noChangeArrowheads="1"/>
          </p:cNvSpPr>
          <p:nvPr/>
        </p:nvSpPr>
        <p:spPr bwMode="auto">
          <a:xfrm>
            <a:off x="2271713" y="1427246"/>
            <a:ext cx="4572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dirty="0" smtClean="0">
                <a:latin typeface="Palatino Linotype" pitchFamily="18" charset="0"/>
              </a:rPr>
              <a:t>Daily Show – Stewart on Republican Cognitive Dissonance</a:t>
            </a:r>
          </a:p>
          <a:p>
            <a:pPr>
              <a:spcBef>
                <a:spcPct val="0"/>
              </a:spcBef>
              <a:buFontTx/>
              <a:buNone/>
            </a:pPr>
            <a:r>
              <a:rPr lang="en-US" altLang="en-US" sz="2800" dirty="0">
                <a:latin typeface="Palatino Linotype" pitchFamily="18" charset="0"/>
                <a:hlinkClick r:id="rId3"/>
              </a:rPr>
              <a:t>http://</a:t>
            </a:r>
            <a:r>
              <a:rPr lang="en-US" altLang="en-US" sz="2800" dirty="0" smtClean="0">
                <a:latin typeface="Palatino Linotype" pitchFamily="18" charset="0"/>
                <a:hlinkClick r:id="rId3"/>
              </a:rPr>
              <a:t>www.cc.com/video-clips/co5t5z/the-daily-show-with-jon-stewart-bad-credit</a:t>
            </a:r>
            <a:endParaRPr lang="en-US" altLang="en-US" sz="2800" dirty="0" smtClean="0">
              <a:latin typeface="Palatino Linotype" pitchFamily="18" charset="0"/>
            </a:endParaRPr>
          </a:p>
          <a:p>
            <a:pPr>
              <a:spcBef>
                <a:spcPct val="0"/>
              </a:spcBef>
              <a:buFontTx/>
              <a:buNone/>
            </a:pPr>
            <a:endParaRPr lang="en-US" altLang="en-US" sz="2800" dirty="0" smtClean="0">
              <a:latin typeface="Palatino Linotype" pitchFamily="18" charset="0"/>
            </a:endParaRPr>
          </a:p>
          <a:p>
            <a:pPr>
              <a:spcBef>
                <a:spcPct val="0"/>
              </a:spcBef>
              <a:buFontTx/>
              <a:buNone/>
            </a:pPr>
            <a:r>
              <a:rPr lang="en-US" altLang="en-US" sz="2800" dirty="0" smtClean="0">
                <a:latin typeface="Palatino Linotype" pitchFamily="18" charset="0"/>
              </a:rPr>
              <a:t>Trump </a:t>
            </a:r>
            <a:r>
              <a:rPr lang="en-US" altLang="en-US" sz="2800" dirty="0" smtClean="0">
                <a:latin typeface="Palatino Linotype" pitchFamily="18" charset="0"/>
              </a:rPr>
              <a:t>vs. Trump</a:t>
            </a:r>
            <a:endParaRPr lang="en-US" altLang="en-US" sz="2800" dirty="0">
              <a:latin typeface="Palatino Linotype" pitchFamily="18" charset="0"/>
            </a:endParaRPr>
          </a:p>
          <a:p>
            <a:pPr>
              <a:spcBef>
                <a:spcPct val="0"/>
              </a:spcBef>
              <a:buFontTx/>
              <a:buNone/>
            </a:pPr>
            <a:r>
              <a:rPr lang="en-US" altLang="en-US" sz="2800" dirty="0">
                <a:latin typeface="Palatino Linotype" pitchFamily="18" charset="0"/>
                <a:hlinkClick r:id="rId4"/>
              </a:rPr>
              <a:t>https://</a:t>
            </a:r>
            <a:r>
              <a:rPr lang="en-US" altLang="en-US" sz="2800" dirty="0" smtClean="0">
                <a:latin typeface="Palatino Linotype" pitchFamily="18" charset="0"/>
                <a:hlinkClick r:id="rId4"/>
              </a:rPr>
              <a:t>www.youtube.com/watch?v=WpKiP_gmDS8</a:t>
            </a:r>
            <a:endParaRPr lang="en-US" altLang="en-US" sz="2800" dirty="0" smtClean="0">
              <a:latin typeface="Palatino Linotype" pitchFamily="18" charset="0"/>
            </a:endParaRPr>
          </a:p>
          <a:p>
            <a:pPr>
              <a:spcBef>
                <a:spcPct val="0"/>
              </a:spcBef>
              <a:buFontTx/>
              <a:buNone/>
            </a:pPr>
            <a:endParaRPr lang="en-US" altLang="en-US" sz="2800" dirty="0">
              <a:latin typeface="Palatino Linotype" pitchFamily="18" charset="0"/>
            </a:endParaRPr>
          </a:p>
          <a:p>
            <a:pPr>
              <a:spcBef>
                <a:spcPct val="0"/>
              </a:spcBef>
              <a:buFontTx/>
              <a:buNone/>
            </a:pPr>
            <a:endParaRPr lang="en-US" altLang="en-US" sz="2800" dirty="0">
              <a:latin typeface="Palatino Linotype" pitchFamily="18" charset="0"/>
            </a:endParaRPr>
          </a:p>
        </p:txBody>
      </p:sp>
    </p:spTree>
    <p:extLst>
      <p:ext uri="{BB962C8B-B14F-4D97-AF65-F5344CB8AC3E}">
        <p14:creationId xmlns:p14="http://schemas.microsoft.com/office/powerpoint/2010/main" val="17707316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8A7DF33-1570-494B-A6D5-BF55B59530B7}" type="slidenum">
              <a:rPr lang="en-US" altLang="en-US" sz="1400"/>
              <a:pPr>
                <a:spcBef>
                  <a:spcPct val="0"/>
                </a:spcBef>
                <a:buFontTx/>
                <a:buNone/>
              </a:pPr>
              <a:t>28</a:t>
            </a:fld>
            <a:endParaRPr lang="en-US" altLang="en-US" sz="1400"/>
          </a:p>
        </p:txBody>
      </p:sp>
      <p:sp>
        <p:nvSpPr>
          <p:cNvPr id="40963" name="Rectangle 2"/>
          <p:cNvSpPr>
            <a:spLocks noGrp="1" noChangeArrowheads="1"/>
          </p:cNvSpPr>
          <p:nvPr>
            <p:ph type="title"/>
          </p:nvPr>
        </p:nvSpPr>
        <p:spPr>
          <a:xfrm>
            <a:off x="671513" y="271463"/>
            <a:ext cx="7772400" cy="1143000"/>
          </a:xfrm>
        </p:spPr>
        <p:txBody>
          <a:bodyPr/>
          <a:lstStyle/>
          <a:p>
            <a:pPr eaLnBrk="1" hangingPunct="1"/>
            <a:r>
              <a:rPr lang="en-US" altLang="en-US" sz="4000" smtClean="0">
                <a:solidFill>
                  <a:schemeClr val="tx1"/>
                </a:solidFill>
                <a:latin typeface="Palatino Linotype" pitchFamily="18" charset="0"/>
              </a:rPr>
              <a:t>Social Influence</a:t>
            </a:r>
          </a:p>
        </p:txBody>
      </p:sp>
      <p:sp>
        <p:nvSpPr>
          <p:cNvPr id="40964" name="Rectangle 3"/>
          <p:cNvSpPr>
            <a:spLocks noGrp="1" noChangeArrowheads="1"/>
          </p:cNvSpPr>
          <p:nvPr>
            <p:ph type="body" sz="half" idx="1"/>
          </p:nvPr>
        </p:nvSpPr>
        <p:spPr>
          <a:xfrm>
            <a:off x="671513" y="1600200"/>
            <a:ext cx="7772400" cy="1676400"/>
          </a:xfrm>
        </p:spPr>
        <p:txBody>
          <a:bodyPr>
            <a:normAutofit lnSpcReduction="10000"/>
          </a:bodyPr>
          <a:lstStyle/>
          <a:p>
            <a:pPr marL="0" indent="0" algn="ctr" eaLnBrk="1" hangingPunct="1">
              <a:buFont typeface="Wingdings" pitchFamily="2" charset="2"/>
              <a:buNone/>
            </a:pPr>
            <a:r>
              <a:rPr lang="en-US" altLang="en-US" sz="2800" smtClean="0">
                <a:latin typeface="Palatino Linotype" pitchFamily="18" charset="0"/>
              </a:rPr>
              <a:t>The greatest contribution of social psychology is its study of attitudes, beliefs, decisions, and actions and the way they are molded by </a:t>
            </a:r>
            <a:r>
              <a:rPr lang="en-US" altLang="en-US" sz="2800" smtClean="0">
                <a:solidFill>
                  <a:srgbClr val="0000FF"/>
                </a:solidFill>
                <a:latin typeface="Palatino Linotype" pitchFamily="18" charset="0"/>
              </a:rPr>
              <a:t>social influence.</a:t>
            </a:r>
          </a:p>
        </p:txBody>
      </p:sp>
      <p:pic>
        <p:nvPicPr>
          <p:cNvPr id="40965" name="Picture 4" descr="MyersPsy8e_18UN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52513" y="3563938"/>
            <a:ext cx="7010400" cy="2608262"/>
          </a:xfrm>
          <a:noFill/>
        </p:spPr>
      </p:pic>
      <p:sp>
        <p:nvSpPr>
          <p:cNvPr id="40966" name="Text Box 6"/>
          <p:cNvSpPr txBox="1">
            <a:spLocks noChangeArrowheads="1"/>
          </p:cNvSpPr>
          <p:nvPr/>
        </p:nvSpPr>
        <p:spPr bwMode="auto">
          <a:xfrm rot="5400000">
            <a:off x="7041356" y="4790282"/>
            <a:ext cx="2446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00">
                <a:latin typeface="Palatino Linotype" pitchFamily="18" charset="0"/>
              </a:rPr>
              <a:t>NON SEQUITER © 2000 Wiley. Dist. by Universal</a:t>
            </a:r>
          </a:p>
          <a:p>
            <a:pPr eaLnBrk="1" hangingPunct="1">
              <a:spcBef>
                <a:spcPct val="0"/>
              </a:spcBef>
              <a:buFontTx/>
              <a:buNone/>
            </a:pPr>
            <a:r>
              <a:rPr lang="en-US" altLang="en-US" sz="800">
                <a:latin typeface="Palatino Linotype" pitchFamily="18" charset="0"/>
              </a:rPr>
              <a:t> Press Syndicate Reprinted with Permission</a:t>
            </a:r>
          </a:p>
        </p:txBody>
      </p:sp>
    </p:spTree>
    <p:extLst>
      <p:ext uri="{BB962C8B-B14F-4D97-AF65-F5344CB8AC3E}">
        <p14:creationId xmlns:p14="http://schemas.microsoft.com/office/powerpoint/2010/main" val="160147584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42F2FBE-BCA8-4886-A71D-B165114E57DA}" type="slidenum">
              <a:rPr lang="en-US" altLang="en-US" sz="1400"/>
              <a:pPr>
                <a:spcBef>
                  <a:spcPct val="0"/>
                </a:spcBef>
                <a:buFontTx/>
                <a:buNone/>
              </a:pPr>
              <a:t>29</a:t>
            </a:fld>
            <a:endParaRPr lang="en-US" altLang="en-US" sz="1400"/>
          </a:p>
        </p:txBody>
      </p:sp>
      <p:sp>
        <p:nvSpPr>
          <p:cNvPr id="82947" name="Rectangle 2"/>
          <p:cNvSpPr>
            <a:spLocks noGrp="1" noChangeArrowheads="1"/>
          </p:cNvSpPr>
          <p:nvPr>
            <p:ph type="title"/>
          </p:nvPr>
        </p:nvSpPr>
        <p:spPr>
          <a:xfrm>
            <a:off x="671513" y="276225"/>
            <a:ext cx="7772400" cy="1143000"/>
          </a:xfrm>
        </p:spPr>
        <p:txBody>
          <a:bodyPr/>
          <a:lstStyle/>
          <a:p>
            <a:pPr eaLnBrk="1" hangingPunct="1">
              <a:defRPr/>
            </a:pPr>
            <a:r>
              <a:rPr lang="en-US" altLang="en-US" sz="4000" dirty="0" smtClean="0">
                <a:latin typeface="Palatino Linotype" panose="02040502050505030304" pitchFamily="18" charset="0"/>
              </a:rPr>
              <a:t>The Chameleon Effect</a:t>
            </a:r>
            <a:br>
              <a:rPr lang="en-US" altLang="en-US" sz="4000" dirty="0" smtClean="0">
                <a:latin typeface="Palatino Linotype" panose="02040502050505030304" pitchFamily="18" charset="0"/>
              </a:rPr>
            </a:br>
            <a:r>
              <a:rPr lang="en-US" altLang="en-US" sz="2200" dirty="0" smtClean="0">
                <a:latin typeface="Palatino Linotype" panose="02040502050505030304" pitchFamily="18" charset="0"/>
              </a:rPr>
              <a:t>(maybe should be named the </a:t>
            </a:r>
            <a:r>
              <a:rPr lang="en-US" altLang="en-US" sz="2200" dirty="0" smtClean="0">
                <a:solidFill>
                  <a:schemeClr val="tx1">
                    <a:lumMod val="95000"/>
                    <a:lumOff val="5000"/>
                  </a:schemeClr>
                </a:solidFill>
                <a:latin typeface="Palatino Linotype" panose="02040502050505030304" pitchFamily="18" charset="0"/>
                <a:hlinkClick r:id="rId3"/>
              </a:rPr>
              <a:t>Mimic Octopus Effect</a:t>
            </a:r>
            <a:r>
              <a:rPr lang="en-US" altLang="en-US" sz="2200" dirty="0" smtClean="0">
                <a:latin typeface="Palatino Linotype" panose="02040502050505030304" pitchFamily="18" charset="0"/>
              </a:rPr>
              <a:t>)</a:t>
            </a:r>
          </a:p>
        </p:txBody>
      </p:sp>
      <p:sp>
        <p:nvSpPr>
          <p:cNvPr id="43012" name="Rectangle 3"/>
          <p:cNvSpPr>
            <a:spLocks noGrp="1" noChangeArrowheads="1"/>
          </p:cNvSpPr>
          <p:nvPr>
            <p:ph type="body" sz="half" idx="1"/>
          </p:nvPr>
        </p:nvSpPr>
        <p:spPr>
          <a:xfrm>
            <a:off x="747713" y="1600200"/>
            <a:ext cx="7620000" cy="1828800"/>
          </a:xfrm>
        </p:spPr>
        <p:txBody>
          <a:bodyPr/>
          <a:lstStyle/>
          <a:p>
            <a:pPr marL="0" indent="0" algn="ctr" eaLnBrk="1" hangingPunct="1">
              <a:buFont typeface="Wingdings" pitchFamily="2" charset="2"/>
              <a:buNone/>
            </a:pPr>
            <a:r>
              <a:rPr lang="en-US" altLang="en-US" sz="2800" smtClean="0">
                <a:solidFill>
                  <a:srgbClr val="0000FF"/>
                </a:solidFill>
                <a:latin typeface="Palatino Linotype" pitchFamily="18" charset="0"/>
              </a:rPr>
              <a:t>Conformity:</a:t>
            </a:r>
            <a:r>
              <a:rPr lang="en-US" altLang="en-US" sz="2800" smtClean="0">
                <a:solidFill>
                  <a:srgbClr val="6600CC"/>
                </a:solidFill>
                <a:latin typeface="Palatino Linotype" pitchFamily="18" charset="0"/>
              </a:rPr>
              <a:t> </a:t>
            </a:r>
            <a:r>
              <a:rPr lang="en-US" altLang="en-US" sz="2800" smtClean="0">
                <a:latin typeface="Palatino Linotype" pitchFamily="18" charset="0"/>
              </a:rPr>
              <a:t>Adjusting one’s behavior or thinking to coincide with a group standard (</a:t>
            </a:r>
            <a:r>
              <a:rPr lang="en-US" altLang="en-US" sz="2800" smtClean="0">
                <a:solidFill>
                  <a:schemeClr val="tx2"/>
                </a:solidFill>
                <a:latin typeface="Palatino Linotype" pitchFamily="18" charset="0"/>
              </a:rPr>
              <a:t>Chartrand &amp; Bargh, 1999)</a:t>
            </a:r>
            <a:r>
              <a:rPr lang="en-US" altLang="en-US" sz="2800" smtClean="0">
                <a:latin typeface="Palatino Linotype" pitchFamily="18" charset="0"/>
              </a:rPr>
              <a:t>.</a:t>
            </a:r>
          </a:p>
        </p:txBody>
      </p:sp>
      <p:pic>
        <p:nvPicPr>
          <p:cNvPr id="43013" name="Picture 4" descr="figure-54-0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1095375" y="2924175"/>
            <a:ext cx="5715000" cy="3760788"/>
          </a:xfrm>
          <a:noFill/>
        </p:spPr>
      </p:pic>
    </p:spTree>
    <p:extLst>
      <p:ext uri="{BB962C8B-B14F-4D97-AF65-F5344CB8AC3E}">
        <p14:creationId xmlns:p14="http://schemas.microsoft.com/office/powerpoint/2010/main" val="7924442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609600"/>
            <a:ext cx="8382000" cy="1143000"/>
          </a:xfrm>
        </p:spPr>
        <p:txBody>
          <a:bodyPr/>
          <a:lstStyle/>
          <a:p>
            <a:r>
              <a:rPr lang="en-US" altLang="en-US" smtClean="0"/>
              <a:t>Principles of Socio-Cultural Psych</a:t>
            </a:r>
          </a:p>
        </p:txBody>
      </p:sp>
      <p:sp>
        <p:nvSpPr>
          <p:cNvPr id="4099" name="Content Placeholder 2"/>
          <p:cNvSpPr>
            <a:spLocks noGrp="1"/>
          </p:cNvSpPr>
          <p:nvPr>
            <p:ph idx="1"/>
          </p:nvPr>
        </p:nvSpPr>
        <p:spPr>
          <a:xfrm>
            <a:off x="381000" y="1981200"/>
            <a:ext cx="8382000" cy="4114800"/>
          </a:xfrm>
        </p:spPr>
        <p:txBody>
          <a:bodyPr>
            <a:normAutofit fontScale="92500" lnSpcReduction="10000"/>
          </a:bodyPr>
          <a:lstStyle/>
          <a:p>
            <a:pPr marL="514350" indent="-514350">
              <a:buFont typeface="Times New Roman" pitchFamily="18" charset="0"/>
              <a:buAutoNum type="arabicPeriod"/>
            </a:pPr>
            <a:r>
              <a:rPr lang="en-US" altLang="en-US" smtClean="0"/>
              <a:t>Humans are social animals w/ need to belong</a:t>
            </a:r>
          </a:p>
          <a:p>
            <a:pPr marL="914400" lvl="1" indent="-514350">
              <a:buFontTx/>
              <a:buNone/>
            </a:pPr>
            <a:r>
              <a:rPr lang="en-US" altLang="en-US" smtClean="0"/>
              <a:t>- Group individual influence is bidirectional</a:t>
            </a:r>
          </a:p>
          <a:p>
            <a:pPr marL="514350" indent="-514350">
              <a:buFont typeface="Times New Roman" pitchFamily="18" charset="0"/>
              <a:buAutoNum type="arabicPeriod"/>
            </a:pPr>
            <a:r>
              <a:rPr lang="en-US" altLang="en-US" smtClean="0"/>
              <a:t>Culture influences behavior</a:t>
            </a:r>
          </a:p>
          <a:p>
            <a:pPr marL="514350" indent="-514350">
              <a:buFont typeface="Times New Roman" pitchFamily="18" charset="0"/>
              <a:buAutoNum type="arabicPeriod"/>
            </a:pPr>
            <a:r>
              <a:rPr lang="en-US" altLang="en-US" smtClean="0"/>
              <a:t>We have individual identity and social self</a:t>
            </a:r>
          </a:p>
          <a:p>
            <a:pPr marL="514350" indent="-514350">
              <a:buFont typeface="Times New Roman" pitchFamily="18" charset="0"/>
              <a:buAutoNum type="arabicPeriod"/>
            </a:pPr>
            <a:r>
              <a:rPr lang="en-US" altLang="en-US" smtClean="0"/>
              <a:t>People’s views of the world are resistant to change</a:t>
            </a:r>
          </a:p>
          <a:p>
            <a:pPr marL="514350" indent="-514350">
              <a:buFontTx/>
              <a:buNone/>
            </a:pPr>
            <a:endParaRPr lang="en-US" altLang="en-US" smtClean="0"/>
          </a:p>
          <a:p>
            <a:pPr marL="514350" indent="-514350">
              <a:buFontTx/>
              <a:buNone/>
            </a:pPr>
            <a:r>
              <a:rPr lang="en-US" altLang="en-US" smtClean="0"/>
              <a:t>Pg. 101-102 Companion Book</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1BD7A13-27A9-4858-A0C7-917BAEFC4CCA}" type="slidenum">
              <a:rPr lang="en-US" altLang="en-US" sz="1400"/>
              <a:pPr>
                <a:spcBef>
                  <a:spcPct val="0"/>
                </a:spcBef>
                <a:buFontTx/>
                <a:buNone/>
              </a:pPr>
              <a:t>3</a:t>
            </a:fld>
            <a:endParaRPr lang="en-US" altLang="en-US" sz="1400"/>
          </a:p>
        </p:txBody>
      </p:sp>
    </p:spTree>
    <p:extLst>
      <p:ext uri="{BB962C8B-B14F-4D97-AF65-F5344CB8AC3E}">
        <p14:creationId xmlns:p14="http://schemas.microsoft.com/office/powerpoint/2010/main" val="3935804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A831D52-1511-454C-AEEB-BC33CAD101A9}" type="slidenum">
              <a:rPr lang="en-US" altLang="en-US" sz="1400"/>
              <a:pPr>
                <a:spcBef>
                  <a:spcPct val="0"/>
                </a:spcBef>
                <a:buFontTx/>
                <a:buNone/>
              </a:pPr>
              <a:t>30</a:t>
            </a:fld>
            <a:endParaRPr lang="en-US" altLang="en-US" sz="1400"/>
          </a:p>
        </p:txBody>
      </p:sp>
      <p:sp>
        <p:nvSpPr>
          <p:cNvPr id="41987" name="Rectangle 2"/>
          <p:cNvSpPr>
            <a:spLocks noGrp="1" noChangeArrowheads="1"/>
          </p:cNvSpPr>
          <p:nvPr>
            <p:ph type="title"/>
          </p:nvPr>
        </p:nvSpPr>
        <p:spPr>
          <a:xfrm>
            <a:off x="685800" y="276225"/>
            <a:ext cx="7772400" cy="1143000"/>
          </a:xfrm>
        </p:spPr>
        <p:txBody>
          <a:bodyPr/>
          <a:lstStyle/>
          <a:p>
            <a:pPr eaLnBrk="1" hangingPunct="1"/>
            <a:r>
              <a:rPr lang="en-US" altLang="en-US" sz="4000" smtClean="0">
                <a:solidFill>
                  <a:schemeClr val="tx1"/>
                </a:solidFill>
                <a:latin typeface="Palatino Linotype" pitchFamily="18" charset="0"/>
              </a:rPr>
              <a:t>Conformity &amp; Obedience</a:t>
            </a:r>
          </a:p>
        </p:txBody>
      </p:sp>
      <p:sp>
        <p:nvSpPr>
          <p:cNvPr id="41988" name="Rectangle 3"/>
          <p:cNvSpPr>
            <a:spLocks noGrp="1" noChangeArrowheads="1"/>
          </p:cNvSpPr>
          <p:nvPr>
            <p:ph type="body" idx="1"/>
          </p:nvPr>
        </p:nvSpPr>
        <p:spPr>
          <a:xfrm>
            <a:off x="671513" y="1600200"/>
            <a:ext cx="7772400" cy="3276600"/>
          </a:xfrm>
        </p:spPr>
        <p:txBody>
          <a:bodyPr/>
          <a:lstStyle/>
          <a:p>
            <a:pPr marL="0" indent="0" algn="ctr" eaLnBrk="1" hangingPunct="1">
              <a:buFont typeface="Wingdings" pitchFamily="2" charset="2"/>
              <a:buNone/>
            </a:pPr>
            <a:r>
              <a:rPr lang="en-US" altLang="en-US" sz="2800" smtClean="0">
                <a:latin typeface="Palatino Linotype" pitchFamily="18" charset="0"/>
              </a:rPr>
              <a:t>Behavior is contagious, modeled by one followed by another. We follow behavior of others to conform.</a:t>
            </a:r>
          </a:p>
          <a:p>
            <a:pPr marL="0" indent="0" algn="ctr" eaLnBrk="1" hangingPunct="1">
              <a:buFont typeface="Wingdings" pitchFamily="2" charset="2"/>
              <a:buNone/>
            </a:pPr>
            <a:endParaRPr lang="en-US" altLang="en-US" sz="2800" smtClean="0">
              <a:latin typeface="Palatino Linotype" pitchFamily="18" charset="0"/>
            </a:endParaRPr>
          </a:p>
          <a:p>
            <a:pPr marL="0" indent="0" algn="ctr" eaLnBrk="1" hangingPunct="1">
              <a:buFont typeface="Wingdings" pitchFamily="2" charset="2"/>
              <a:buNone/>
            </a:pPr>
            <a:r>
              <a:rPr lang="en-US" altLang="en-US" sz="2800" smtClean="0">
                <a:latin typeface="Palatino Linotype" pitchFamily="18" charset="0"/>
              </a:rPr>
              <a:t>Other behaviors may be an expression of compliance (obedience) toward authority.</a:t>
            </a:r>
          </a:p>
        </p:txBody>
      </p:sp>
      <p:sp>
        <p:nvSpPr>
          <p:cNvPr id="41989" name="Rectangle 4"/>
          <p:cNvSpPr>
            <a:spLocks noChangeArrowheads="1"/>
          </p:cNvSpPr>
          <p:nvPr/>
        </p:nvSpPr>
        <p:spPr bwMode="auto">
          <a:xfrm>
            <a:off x="1743075" y="5305425"/>
            <a:ext cx="5638800" cy="457200"/>
          </a:xfrm>
          <a:prstGeom prst="rect">
            <a:avLst/>
          </a:prstGeom>
          <a:gradFill rotWithShape="1">
            <a:gsLst>
              <a:gs pos="0">
                <a:srgbClr val="CBCBFF"/>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rgbClr val="FF0000"/>
                </a:solidFill>
                <a:latin typeface="Palatino Linotype" pitchFamily="18" charset="0"/>
              </a:rPr>
              <a:t>Conformity </a:t>
            </a:r>
            <a:r>
              <a:rPr lang="en-US" altLang="en-US" sz="2400">
                <a:solidFill>
                  <a:srgbClr val="FFFF00"/>
                </a:solidFill>
                <a:latin typeface="Palatino Linotype" pitchFamily="18" charset="0"/>
              </a:rPr>
              <a:t>                               Obedience</a:t>
            </a:r>
          </a:p>
        </p:txBody>
      </p:sp>
    </p:spTree>
    <p:extLst>
      <p:ext uri="{BB962C8B-B14F-4D97-AF65-F5344CB8AC3E}">
        <p14:creationId xmlns:p14="http://schemas.microsoft.com/office/powerpoint/2010/main" val="40650742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D4218B9-EB7C-4C00-BA14-474EE7FF72CC}" type="slidenum">
              <a:rPr lang="en-US" altLang="en-US" sz="1400"/>
              <a:pPr>
                <a:spcBef>
                  <a:spcPct val="0"/>
                </a:spcBef>
                <a:buFontTx/>
                <a:buNone/>
              </a:pPr>
              <a:t>31</a:t>
            </a:fld>
            <a:endParaRPr lang="en-US" altLang="en-US" sz="1400"/>
          </a:p>
        </p:txBody>
      </p:sp>
      <p:sp>
        <p:nvSpPr>
          <p:cNvPr id="44035" name="Rectangle 2"/>
          <p:cNvSpPr>
            <a:spLocks noGrp="1" noChangeArrowheads="1"/>
          </p:cNvSpPr>
          <p:nvPr>
            <p:ph type="title"/>
          </p:nvPr>
        </p:nvSpPr>
        <p:spPr>
          <a:xfrm>
            <a:off x="671513" y="290513"/>
            <a:ext cx="7772400" cy="1143000"/>
          </a:xfrm>
        </p:spPr>
        <p:txBody>
          <a:bodyPr/>
          <a:lstStyle/>
          <a:p>
            <a:pPr eaLnBrk="1" hangingPunct="1"/>
            <a:r>
              <a:rPr lang="en-US" altLang="en-US" sz="4000" smtClean="0">
                <a:latin typeface="Palatino Linotype" pitchFamily="18" charset="0"/>
              </a:rPr>
              <a:t>Group Pressure &amp; Conformity</a:t>
            </a:r>
          </a:p>
        </p:txBody>
      </p:sp>
      <p:pic>
        <p:nvPicPr>
          <p:cNvPr id="44036" name="Picture 3" descr="figure-54-0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76488" y="3189288"/>
            <a:ext cx="4370387" cy="3363912"/>
          </a:xfrm>
          <a:noFill/>
          <a:ln>
            <a:solidFill>
              <a:schemeClr val="tx1"/>
            </a:solidFill>
            <a:miter lim="800000"/>
            <a:headEnd/>
            <a:tailEnd/>
          </a:ln>
        </p:spPr>
      </p:pic>
      <p:sp>
        <p:nvSpPr>
          <p:cNvPr id="44037" name="Rectangle 4"/>
          <p:cNvSpPr>
            <a:spLocks noChangeArrowheads="1"/>
          </p:cNvSpPr>
          <p:nvPr/>
        </p:nvSpPr>
        <p:spPr bwMode="auto">
          <a:xfrm>
            <a:off x="747713" y="1600200"/>
            <a:ext cx="762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Suggestibility is a subtle type of conformity, adjusting our behavior or thinking toward some group standard. (Asch, 1955)</a:t>
            </a:r>
          </a:p>
        </p:txBody>
      </p:sp>
    </p:spTree>
    <p:extLst>
      <p:ext uri="{BB962C8B-B14F-4D97-AF65-F5344CB8AC3E}">
        <p14:creationId xmlns:p14="http://schemas.microsoft.com/office/powerpoint/2010/main" val="38736577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EA4B0A5-9CB9-4A79-BA68-7628414C06FA}" type="slidenum">
              <a:rPr lang="en-US" altLang="en-US" sz="1400"/>
              <a:pPr>
                <a:spcBef>
                  <a:spcPct val="0"/>
                </a:spcBef>
                <a:buFontTx/>
                <a:buNone/>
              </a:pPr>
              <a:t>32</a:t>
            </a:fld>
            <a:endParaRPr lang="en-US" altLang="en-US" sz="1400"/>
          </a:p>
        </p:txBody>
      </p:sp>
      <p:pic>
        <p:nvPicPr>
          <p:cNvPr id="45059" name="Picture 2" descr="figure 18-05-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2971800"/>
            <a:ext cx="79756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3"/>
          <p:cNvSpPr>
            <a:spLocks noGrp="1" noChangeArrowheads="1"/>
          </p:cNvSpPr>
          <p:nvPr>
            <p:ph type="title"/>
          </p:nvPr>
        </p:nvSpPr>
        <p:spPr>
          <a:xfrm>
            <a:off x="671513" y="271463"/>
            <a:ext cx="7772400" cy="1143000"/>
          </a:xfrm>
        </p:spPr>
        <p:txBody>
          <a:bodyPr/>
          <a:lstStyle/>
          <a:p>
            <a:pPr eaLnBrk="1" hangingPunct="1"/>
            <a:r>
              <a:rPr lang="en-US" altLang="en-US" sz="4000" smtClean="0">
                <a:latin typeface="Palatino Linotype" pitchFamily="18" charset="0"/>
              </a:rPr>
              <a:t>Group Pressure &amp; Conformity</a:t>
            </a:r>
          </a:p>
        </p:txBody>
      </p:sp>
      <p:sp>
        <p:nvSpPr>
          <p:cNvPr id="45061" name="Rectangle 4"/>
          <p:cNvSpPr>
            <a:spLocks noGrp="1" noChangeArrowheads="1"/>
          </p:cNvSpPr>
          <p:nvPr>
            <p:ph type="body" idx="1"/>
          </p:nvPr>
        </p:nvSpPr>
        <p:spPr>
          <a:xfrm>
            <a:off x="685800" y="1600200"/>
            <a:ext cx="7772400" cy="1371600"/>
          </a:xfrm>
        </p:spPr>
        <p:txBody>
          <a:bodyPr/>
          <a:lstStyle/>
          <a:p>
            <a:pPr marL="0" indent="0" algn="ctr" eaLnBrk="1" hangingPunct="1">
              <a:lnSpc>
                <a:spcPct val="90000"/>
              </a:lnSpc>
              <a:buFont typeface="Wingdings" pitchFamily="2" charset="2"/>
              <a:buNone/>
            </a:pPr>
            <a:r>
              <a:rPr lang="en-US" altLang="en-US" sz="2800" smtClean="0">
                <a:latin typeface="Palatino Linotype" pitchFamily="18" charset="0"/>
              </a:rPr>
              <a:t>An influence resulting from one’s willingness to accept others’ opinions about reality.</a:t>
            </a:r>
          </a:p>
        </p:txBody>
      </p:sp>
      <p:sp>
        <p:nvSpPr>
          <p:cNvPr id="45062" name="Text Box 5"/>
          <p:cNvSpPr txBox="1">
            <a:spLocks noChangeArrowheads="1"/>
          </p:cNvSpPr>
          <p:nvPr/>
        </p:nvSpPr>
        <p:spPr bwMode="auto">
          <a:xfrm rot="5400000">
            <a:off x="7421563" y="4840287"/>
            <a:ext cx="2317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latin typeface="Palatino Linotype" pitchFamily="18" charset="0"/>
              </a:rPr>
              <a:t>William Vandivert/ </a:t>
            </a:r>
            <a:r>
              <a:rPr lang="en-US" altLang="en-US" sz="1000" i="1">
                <a:latin typeface="Palatino Linotype" pitchFamily="18" charset="0"/>
              </a:rPr>
              <a:t>Scientific American</a:t>
            </a:r>
            <a:endParaRPr lang="en-US" altLang="en-US" sz="1000">
              <a:latin typeface="Palatino Linotype" pitchFamily="18" charset="0"/>
            </a:endParaRPr>
          </a:p>
        </p:txBody>
      </p:sp>
    </p:spTree>
    <p:extLst>
      <p:ext uri="{BB962C8B-B14F-4D97-AF65-F5344CB8AC3E}">
        <p14:creationId xmlns:p14="http://schemas.microsoft.com/office/powerpoint/2010/main" val="40209093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38100"/>
            <a:ext cx="7772400" cy="1143000"/>
          </a:xfrm>
        </p:spPr>
        <p:txBody>
          <a:bodyPr/>
          <a:lstStyle/>
          <a:p>
            <a:r>
              <a:rPr lang="en-US" altLang="en-US" smtClean="0"/>
              <a:t>John Berry (1967)</a:t>
            </a:r>
          </a:p>
        </p:txBody>
      </p:sp>
      <p:sp>
        <p:nvSpPr>
          <p:cNvPr id="3" name="Content Placeholder 2"/>
          <p:cNvSpPr>
            <a:spLocks noGrp="1"/>
          </p:cNvSpPr>
          <p:nvPr>
            <p:ph idx="1"/>
          </p:nvPr>
        </p:nvSpPr>
        <p:spPr>
          <a:xfrm>
            <a:off x="685800" y="1066800"/>
            <a:ext cx="7772400" cy="5562600"/>
          </a:xfrm>
        </p:spPr>
        <p:txBody>
          <a:bodyPr/>
          <a:lstStyle/>
          <a:p>
            <a:r>
              <a:rPr lang="en-US" altLang="en-US" sz="2800" smtClean="0"/>
              <a:t>Variation of Asch to study whether conformity rates among the Temne in Sierra Leone in Africa and the Inuits of Baffin Island in Canada could be linked to social norms and socialization practices.</a:t>
            </a:r>
          </a:p>
          <a:p>
            <a:r>
              <a:rPr lang="en-US" altLang="en-US" sz="2800" smtClean="0"/>
              <a:t>Results: the Temne, agricultural economy, high conformity levels. They emphasize obedience in child-rearing practices because the culture is dependent on cooperation in farming.</a:t>
            </a:r>
          </a:p>
          <a:p>
            <a:r>
              <a:rPr lang="en-US" altLang="en-US" sz="2800" smtClean="0"/>
              <a:t>The Inuits are hunters and often hunt alone. Child-rearing practices emphasize self-reliance. This could perhaps explain why the Inuits tend to conform less</a:t>
            </a:r>
          </a:p>
          <a:p>
            <a:endParaRPr lang="en-US" altLang="en-US" sz="2800" smtClean="0"/>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FB1B557-0064-4953-8A5F-AE507BD58EDB}" type="slidenum">
              <a:rPr lang="en-US" altLang="en-US" sz="1400"/>
              <a:pPr>
                <a:spcBef>
                  <a:spcPct val="0"/>
                </a:spcBef>
                <a:buFontTx/>
                <a:buNone/>
              </a:pPr>
              <a:t>33</a:t>
            </a:fld>
            <a:endParaRPr lang="en-US" altLang="en-US" sz="1400"/>
          </a:p>
        </p:txBody>
      </p:sp>
    </p:spTree>
    <p:extLst>
      <p:ext uri="{BB962C8B-B14F-4D97-AF65-F5344CB8AC3E}">
        <p14:creationId xmlns:p14="http://schemas.microsoft.com/office/powerpoint/2010/main" val="70064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0909C01-A427-4591-9F3F-890F4EAE4371}" type="slidenum">
              <a:rPr lang="en-US" altLang="en-US" sz="1400"/>
              <a:pPr>
                <a:spcBef>
                  <a:spcPct val="0"/>
                </a:spcBef>
                <a:buFontTx/>
                <a:buNone/>
              </a:pPr>
              <a:t>34</a:t>
            </a:fld>
            <a:endParaRPr lang="en-US" altLang="en-US" sz="1400"/>
          </a:p>
        </p:txBody>
      </p:sp>
      <p:sp>
        <p:nvSpPr>
          <p:cNvPr id="47107" name="Rectangle 2"/>
          <p:cNvSpPr>
            <a:spLocks noGrp="1" noChangeArrowheads="1"/>
          </p:cNvSpPr>
          <p:nvPr>
            <p:ph type="title"/>
          </p:nvPr>
        </p:nvSpPr>
        <p:spPr>
          <a:xfrm>
            <a:off x="666750" y="290513"/>
            <a:ext cx="7772400" cy="1143000"/>
          </a:xfrm>
        </p:spPr>
        <p:txBody>
          <a:bodyPr>
            <a:normAutofit fontScale="90000"/>
          </a:bodyPr>
          <a:lstStyle/>
          <a:p>
            <a:pPr eaLnBrk="1" hangingPunct="1"/>
            <a:r>
              <a:rPr lang="en-US" altLang="en-US" sz="3600" smtClean="0">
                <a:solidFill>
                  <a:schemeClr val="tx1"/>
                </a:solidFill>
                <a:latin typeface="Palatino Linotype" pitchFamily="18" charset="0"/>
              </a:rPr>
              <a:t>Conditions that Strengthen Conformity</a:t>
            </a:r>
          </a:p>
        </p:txBody>
      </p:sp>
      <p:sp>
        <p:nvSpPr>
          <p:cNvPr id="1302531" name="Rectangle 3"/>
          <p:cNvSpPr>
            <a:spLocks noGrp="1" noChangeArrowheads="1"/>
          </p:cNvSpPr>
          <p:nvPr>
            <p:ph type="body" idx="1"/>
          </p:nvPr>
        </p:nvSpPr>
        <p:spPr>
          <a:xfrm>
            <a:off x="685800" y="1752600"/>
            <a:ext cx="7772400" cy="4114800"/>
          </a:xfrm>
        </p:spPr>
        <p:txBody>
          <a:bodyPr>
            <a:normAutofit lnSpcReduction="10000"/>
          </a:bodyPr>
          <a:lstStyle/>
          <a:p>
            <a:pPr marL="609600" indent="-609600" eaLnBrk="1" hangingPunct="1">
              <a:buFont typeface="Wingdings" pitchFamily="2" charset="2"/>
              <a:buAutoNum type="arabicPeriod"/>
            </a:pPr>
            <a:r>
              <a:rPr lang="en-US" altLang="en-US" sz="2600" smtClean="0">
                <a:latin typeface="Palatino Linotype" pitchFamily="18" charset="0"/>
              </a:rPr>
              <a:t>One is made to feel incompetent or insecure.</a:t>
            </a:r>
          </a:p>
          <a:p>
            <a:pPr marL="609600" indent="-609600" eaLnBrk="1" hangingPunct="1">
              <a:buFont typeface="Wingdings" pitchFamily="2" charset="2"/>
              <a:buAutoNum type="arabicPeriod"/>
            </a:pPr>
            <a:r>
              <a:rPr lang="en-US" altLang="en-US" sz="2600" smtClean="0">
                <a:latin typeface="Palatino Linotype" pitchFamily="18" charset="0"/>
              </a:rPr>
              <a:t>The group has at least three people.</a:t>
            </a:r>
          </a:p>
          <a:p>
            <a:pPr marL="609600" indent="-609600" eaLnBrk="1" hangingPunct="1">
              <a:buFont typeface="Wingdings" pitchFamily="2" charset="2"/>
              <a:buAutoNum type="arabicPeriod"/>
            </a:pPr>
            <a:r>
              <a:rPr lang="en-US" altLang="en-US" sz="2600" smtClean="0">
                <a:latin typeface="Palatino Linotype" pitchFamily="18" charset="0"/>
              </a:rPr>
              <a:t>The group is unanimous.</a:t>
            </a:r>
          </a:p>
          <a:p>
            <a:pPr marL="609600" indent="-609600" eaLnBrk="1" hangingPunct="1">
              <a:buFont typeface="Wingdings" pitchFamily="2" charset="2"/>
              <a:buAutoNum type="arabicPeriod"/>
            </a:pPr>
            <a:r>
              <a:rPr lang="en-US" altLang="en-US" sz="2600" smtClean="0">
                <a:latin typeface="Palatino Linotype" pitchFamily="18" charset="0"/>
              </a:rPr>
              <a:t>One admires the group’s status and attractiveness.</a:t>
            </a:r>
          </a:p>
          <a:p>
            <a:pPr marL="609600" indent="-609600" eaLnBrk="1" hangingPunct="1">
              <a:buFont typeface="Wingdings" pitchFamily="2" charset="2"/>
              <a:buAutoNum type="arabicPeriod"/>
            </a:pPr>
            <a:r>
              <a:rPr lang="en-US" altLang="en-US" sz="2600" smtClean="0">
                <a:latin typeface="Palatino Linotype" pitchFamily="18" charset="0"/>
              </a:rPr>
              <a:t>One has no prior commitment or response.</a:t>
            </a:r>
          </a:p>
          <a:p>
            <a:pPr marL="609600" indent="-609600" eaLnBrk="1" hangingPunct="1">
              <a:buFont typeface="Wingdings" pitchFamily="2" charset="2"/>
              <a:buAutoNum type="arabicPeriod"/>
            </a:pPr>
            <a:r>
              <a:rPr lang="en-US" altLang="en-US" sz="2600" smtClean="0">
                <a:latin typeface="Palatino Linotype" pitchFamily="18" charset="0"/>
              </a:rPr>
              <a:t>The group observes one’s behavior.</a:t>
            </a:r>
          </a:p>
          <a:p>
            <a:pPr marL="609600" indent="-609600" eaLnBrk="1" hangingPunct="1">
              <a:buFont typeface="Wingdings" pitchFamily="2" charset="2"/>
              <a:buAutoNum type="arabicPeriod"/>
            </a:pPr>
            <a:r>
              <a:rPr lang="en-US" altLang="en-US" sz="2600" smtClean="0">
                <a:latin typeface="Palatino Linotype" pitchFamily="18" charset="0"/>
              </a:rPr>
              <a:t>One’s culture strongly encourages respect for a social standard.</a:t>
            </a:r>
          </a:p>
        </p:txBody>
      </p:sp>
    </p:spTree>
    <p:extLst>
      <p:ext uri="{BB962C8B-B14F-4D97-AF65-F5344CB8AC3E}">
        <p14:creationId xmlns:p14="http://schemas.microsoft.com/office/powerpoint/2010/main" val="435154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02531">
                                            <p:txEl>
                                              <p:pRg st="0" end="0"/>
                                            </p:txEl>
                                          </p:spTgt>
                                        </p:tgtEl>
                                        <p:attrNameLst>
                                          <p:attrName>style.visibility</p:attrName>
                                        </p:attrNameLst>
                                      </p:cBhvr>
                                      <p:to>
                                        <p:strVal val="visible"/>
                                      </p:to>
                                    </p:set>
                                    <p:animEffect transition="in" filter="dissolve">
                                      <p:cBhvr>
                                        <p:cTn id="7" dur="500"/>
                                        <p:tgtEl>
                                          <p:spTgt spid="130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02531">
                                            <p:txEl>
                                              <p:pRg st="1" end="1"/>
                                            </p:txEl>
                                          </p:spTgt>
                                        </p:tgtEl>
                                        <p:attrNameLst>
                                          <p:attrName>style.visibility</p:attrName>
                                        </p:attrNameLst>
                                      </p:cBhvr>
                                      <p:to>
                                        <p:strVal val="visible"/>
                                      </p:to>
                                    </p:set>
                                    <p:animEffect transition="in" filter="dissolve">
                                      <p:cBhvr>
                                        <p:cTn id="12" dur="500"/>
                                        <p:tgtEl>
                                          <p:spTgt spid="130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02531">
                                            <p:txEl>
                                              <p:pRg st="2" end="2"/>
                                            </p:txEl>
                                          </p:spTgt>
                                        </p:tgtEl>
                                        <p:attrNameLst>
                                          <p:attrName>style.visibility</p:attrName>
                                        </p:attrNameLst>
                                      </p:cBhvr>
                                      <p:to>
                                        <p:strVal val="visible"/>
                                      </p:to>
                                    </p:set>
                                    <p:animEffect transition="in" filter="dissolve">
                                      <p:cBhvr>
                                        <p:cTn id="17" dur="500"/>
                                        <p:tgtEl>
                                          <p:spTgt spid="130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02531">
                                            <p:txEl>
                                              <p:pRg st="3" end="3"/>
                                            </p:txEl>
                                          </p:spTgt>
                                        </p:tgtEl>
                                        <p:attrNameLst>
                                          <p:attrName>style.visibility</p:attrName>
                                        </p:attrNameLst>
                                      </p:cBhvr>
                                      <p:to>
                                        <p:strVal val="visible"/>
                                      </p:to>
                                    </p:set>
                                    <p:animEffect transition="in" filter="dissolve">
                                      <p:cBhvr>
                                        <p:cTn id="22" dur="500"/>
                                        <p:tgtEl>
                                          <p:spTgt spid="130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02531">
                                            <p:txEl>
                                              <p:pRg st="4" end="4"/>
                                            </p:txEl>
                                          </p:spTgt>
                                        </p:tgtEl>
                                        <p:attrNameLst>
                                          <p:attrName>style.visibility</p:attrName>
                                        </p:attrNameLst>
                                      </p:cBhvr>
                                      <p:to>
                                        <p:strVal val="visible"/>
                                      </p:to>
                                    </p:set>
                                    <p:animEffect transition="in" filter="dissolve">
                                      <p:cBhvr>
                                        <p:cTn id="27" dur="500"/>
                                        <p:tgtEl>
                                          <p:spTgt spid="130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02531">
                                            <p:txEl>
                                              <p:pRg st="5" end="5"/>
                                            </p:txEl>
                                          </p:spTgt>
                                        </p:tgtEl>
                                        <p:attrNameLst>
                                          <p:attrName>style.visibility</p:attrName>
                                        </p:attrNameLst>
                                      </p:cBhvr>
                                      <p:to>
                                        <p:strVal val="visible"/>
                                      </p:to>
                                    </p:set>
                                    <p:animEffect transition="in" filter="dissolve">
                                      <p:cBhvr>
                                        <p:cTn id="32" dur="500"/>
                                        <p:tgtEl>
                                          <p:spTgt spid="13025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02531">
                                            <p:txEl>
                                              <p:pRg st="6" end="6"/>
                                            </p:txEl>
                                          </p:spTgt>
                                        </p:tgtEl>
                                        <p:attrNameLst>
                                          <p:attrName>style.visibility</p:attrName>
                                        </p:attrNameLst>
                                      </p:cBhvr>
                                      <p:to>
                                        <p:strVal val="visible"/>
                                      </p:to>
                                    </p:set>
                                    <p:animEffect transition="in" filter="dissolve">
                                      <p:cBhvr>
                                        <p:cTn id="37" dur="500"/>
                                        <p:tgtEl>
                                          <p:spTgt spid="130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8409381-57E2-4097-9334-7999345B40C2}" type="slidenum">
              <a:rPr lang="en-US" altLang="en-US" sz="1400"/>
              <a:pPr>
                <a:spcBef>
                  <a:spcPct val="0"/>
                </a:spcBef>
                <a:buFontTx/>
                <a:buNone/>
              </a:pPr>
              <a:t>35</a:t>
            </a:fld>
            <a:endParaRPr lang="en-US" altLang="en-US" sz="1400"/>
          </a:p>
        </p:txBody>
      </p:sp>
      <p:sp>
        <p:nvSpPr>
          <p:cNvPr id="48131" name="Rectangle 2"/>
          <p:cNvSpPr>
            <a:spLocks noGrp="1" noChangeArrowheads="1"/>
          </p:cNvSpPr>
          <p:nvPr>
            <p:ph type="title"/>
          </p:nvPr>
        </p:nvSpPr>
        <p:spPr>
          <a:xfrm>
            <a:off x="671513" y="261938"/>
            <a:ext cx="7772400" cy="1143000"/>
          </a:xfrm>
        </p:spPr>
        <p:txBody>
          <a:bodyPr/>
          <a:lstStyle/>
          <a:p>
            <a:pPr eaLnBrk="1" hangingPunct="1"/>
            <a:r>
              <a:rPr lang="en-US" altLang="en-US" sz="4000" smtClean="0">
                <a:solidFill>
                  <a:schemeClr val="tx1"/>
                </a:solidFill>
                <a:latin typeface="Palatino Linotype" pitchFamily="18" charset="0"/>
              </a:rPr>
              <a:t>Reasons for Conformity</a:t>
            </a:r>
          </a:p>
        </p:txBody>
      </p:sp>
      <p:sp>
        <p:nvSpPr>
          <p:cNvPr id="48132" name="Rectangle 3"/>
          <p:cNvSpPr>
            <a:spLocks noGrp="1" noChangeArrowheads="1"/>
          </p:cNvSpPr>
          <p:nvPr>
            <p:ph type="body" idx="1"/>
          </p:nvPr>
        </p:nvSpPr>
        <p:spPr>
          <a:xfrm>
            <a:off x="685800" y="1595438"/>
            <a:ext cx="7772400" cy="2062162"/>
          </a:xfrm>
        </p:spPr>
        <p:txBody>
          <a:bodyPr/>
          <a:lstStyle/>
          <a:p>
            <a:pPr marL="0" indent="0" algn="ctr" eaLnBrk="1" hangingPunct="1">
              <a:lnSpc>
                <a:spcPct val="90000"/>
              </a:lnSpc>
              <a:buFont typeface="Wingdings" pitchFamily="2" charset="2"/>
              <a:buNone/>
            </a:pPr>
            <a:r>
              <a:rPr lang="en-US" altLang="en-US" sz="2800" smtClean="0">
                <a:solidFill>
                  <a:srgbClr val="0000FF"/>
                </a:solidFill>
                <a:latin typeface="Palatino Linotype" pitchFamily="18" charset="0"/>
              </a:rPr>
              <a:t>Normative Social Influence:</a:t>
            </a:r>
            <a:r>
              <a:rPr lang="en-US" altLang="en-US" sz="2800" smtClean="0">
                <a:solidFill>
                  <a:srgbClr val="6600CC"/>
                </a:solidFill>
                <a:latin typeface="Palatino Linotype" pitchFamily="18" charset="0"/>
              </a:rPr>
              <a:t> </a:t>
            </a:r>
            <a:r>
              <a:rPr lang="en-US" altLang="en-US" sz="2800" smtClean="0">
                <a:latin typeface="Palatino Linotype" pitchFamily="18" charset="0"/>
              </a:rPr>
              <a:t>Influence resulting from a person’s desire to gain approval or avoid rejection. A person may respect normative behavior because there may be a severe price to pay if not respected.</a:t>
            </a:r>
          </a:p>
        </p:txBody>
      </p:sp>
      <p:sp>
        <p:nvSpPr>
          <p:cNvPr id="48133" name="Rectangle 4"/>
          <p:cNvSpPr>
            <a:spLocks noChangeArrowheads="1"/>
          </p:cNvSpPr>
          <p:nvPr/>
        </p:nvSpPr>
        <p:spPr bwMode="auto">
          <a:xfrm>
            <a:off x="671513" y="39624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solidFill>
                  <a:srgbClr val="0000FF"/>
                </a:solidFill>
                <a:latin typeface="Palatino Linotype" pitchFamily="18" charset="0"/>
              </a:rPr>
              <a:t>Informative Social Influence:</a:t>
            </a:r>
            <a:r>
              <a:rPr lang="en-US" altLang="en-US" sz="2800">
                <a:solidFill>
                  <a:srgbClr val="6600CC"/>
                </a:solidFill>
                <a:latin typeface="Palatino Linotype" pitchFamily="18" charset="0"/>
              </a:rPr>
              <a:t> </a:t>
            </a:r>
            <a:r>
              <a:rPr lang="en-US" altLang="en-US" sz="2800">
                <a:latin typeface="Palatino Linotype" pitchFamily="18" charset="0"/>
              </a:rPr>
              <a:t>The group may provide valuable information, but stubborn people will never listen to others.</a:t>
            </a:r>
          </a:p>
        </p:txBody>
      </p:sp>
    </p:spTree>
    <p:extLst>
      <p:ext uri="{BB962C8B-B14F-4D97-AF65-F5344CB8AC3E}">
        <p14:creationId xmlns:p14="http://schemas.microsoft.com/office/powerpoint/2010/main" val="261747922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1D817E6-C379-4F1D-AEAF-6528F42F27B4}" type="slidenum">
              <a:rPr lang="en-US" altLang="en-US" sz="1400"/>
              <a:pPr>
                <a:spcBef>
                  <a:spcPct val="0"/>
                </a:spcBef>
                <a:buFontTx/>
                <a:buNone/>
              </a:pPr>
              <a:t>36</a:t>
            </a:fld>
            <a:endParaRPr lang="en-US" altLang="en-US" sz="1400"/>
          </a:p>
        </p:txBody>
      </p:sp>
      <p:sp>
        <p:nvSpPr>
          <p:cNvPr id="49155" name="Rectangle 2"/>
          <p:cNvSpPr>
            <a:spLocks noGrp="1" noChangeArrowheads="1"/>
          </p:cNvSpPr>
          <p:nvPr>
            <p:ph type="title"/>
          </p:nvPr>
        </p:nvSpPr>
        <p:spPr>
          <a:xfrm>
            <a:off x="671513" y="290513"/>
            <a:ext cx="7772400" cy="1143000"/>
          </a:xfrm>
        </p:spPr>
        <p:txBody>
          <a:bodyPr/>
          <a:lstStyle/>
          <a:p>
            <a:pPr eaLnBrk="1" hangingPunct="1"/>
            <a:r>
              <a:rPr lang="en-US" altLang="en-US" sz="4000" smtClean="0">
                <a:solidFill>
                  <a:schemeClr val="tx1"/>
                </a:solidFill>
                <a:latin typeface="Palatino Linotype" pitchFamily="18" charset="0"/>
              </a:rPr>
              <a:t>Informative Social Influence</a:t>
            </a:r>
          </a:p>
        </p:txBody>
      </p:sp>
      <p:sp>
        <p:nvSpPr>
          <p:cNvPr id="49156" name="Rectangle 3"/>
          <p:cNvSpPr>
            <a:spLocks noGrp="1" noChangeArrowheads="1"/>
          </p:cNvSpPr>
          <p:nvPr>
            <p:ph type="body" sz="half" idx="1"/>
          </p:nvPr>
        </p:nvSpPr>
        <p:spPr>
          <a:xfrm>
            <a:off x="685800" y="1600200"/>
            <a:ext cx="7772400" cy="2286000"/>
          </a:xfrm>
        </p:spPr>
        <p:txBody>
          <a:bodyPr/>
          <a:lstStyle/>
          <a:p>
            <a:pPr marL="0" indent="0" algn="ctr" eaLnBrk="1" hangingPunct="1">
              <a:buFont typeface="Wingdings" pitchFamily="2" charset="2"/>
              <a:buNone/>
            </a:pPr>
            <a:r>
              <a:rPr lang="en-US" altLang="en-US" sz="2800" smtClean="0">
                <a:latin typeface="Palatino Linotype" pitchFamily="18" charset="0"/>
              </a:rPr>
              <a:t>Baron and colleagues (1996) made students do an eyewitness identification task. If the task was easy (lineup exposure 5 sec.), conformity was low in comparison to a difficult (1/2 sec. exposure) task.</a:t>
            </a:r>
          </a:p>
        </p:txBody>
      </p:sp>
      <p:pic>
        <p:nvPicPr>
          <p:cNvPr id="49157" name="Picture 4" descr="figure-54-03a-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90600" y="3810000"/>
            <a:ext cx="2971800" cy="2465388"/>
          </a:xfrm>
          <a:noFill/>
        </p:spPr>
      </p:pic>
      <p:pic>
        <p:nvPicPr>
          <p:cNvPr id="49158" name="Picture 5" descr="figure-54-03a-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81600" y="3838575"/>
            <a:ext cx="2943225" cy="2463800"/>
          </a:xfrm>
          <a:noFill/>
        </p:spPr>
      </p:pic>
    </p:spTree>
    <p:extLst>
      <p:ext uri="{BB962C8B-B14F-4D97-AF65-F5344CB8AC3E}">
        <p14:creationId xmlns:p14="http://schemas.microsoft.com/office/powerpoint/2010/main" val="17499784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CEC09BB-322B-4217-8B4C-0003E3860CD5}" type="slidenum">
              <a:rPr lang="en-US" altLang="en-US" sz="1400"/>
              <a:pPr>
                <a:spcBef>
                  <a:spcPct val="0"/>
                </a:spcBef>
                <a:buFontTx/>
                <a:buNone/>
              </a:pPr>
              <a:t>37</a:t>
            </a:fld>
            <a:endParaRPr lang="en-US" altLang="en-US" sz="1400"/>
          </a:p>
        </p:txBody>
      </p:sp>
      <p:sp>
        <p:nvSpPr>
          <p:cNvPr id="50179" name="Rectangle 2"/>
          <p:cNvSpPr>
            <a:spLocks noGrp="1" noChangeArrowheads="1"/>
          </p:cNvSpPr>
          <p:nvPr>
            <p:ph type="title"/>
          </p:nvPr>
        </p:nvSpPr>
        <p:spPr>
          <a:xfrm>
            <a:off x="671513" y="276225"/>
            <a:ext cx="7772400" cy="1143000"/>
          </a:xfrm>
        </p:spPr>
        <p:txBody>
          <a:bodyPr/>
          <a:lstStyle/>
          <a:p>
            <a:pPr eaLnBrk="1" hangingPunct="1"/>
            <a:r>
              <a:rPr lang="en-US" altLang="en-US" sz="4000" smtClean="0">
                <a:solidFill>
                  <a:schemeClr val="tx1"/>
                </a:solidFill>
                <a:latin typeface="Palatino Linotype" pitchFamily="18" charset="0"/>
              </a:rPr>
              <a:t>Informative Social Influence</a:t>
            </a:r>
          </a:p>
        </p:txBody>
      </p:sp>
      <p:pic>
        <p:nvPicPr>
          <p:cNvPr id="50180" name="Picture 3" descr="figure-54-03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24013" y="1600200"/>
            <a:ext cx="5865812" cy="4114800"/>
          </a:xfrm>
          <a:noFill/>
        </p:spPr>
      </p:pic>
      <p:sp>
        <p:nvSpPr>
          <p:cNvPr id="50181" name="Rectangle 4"/>
          <p:cNvSpPr>
            <a:spLocks noChangeArrowheads="1"/>
          </p:cNvSpPr>
          <p:nvPr/>
        </p:nvSpPr>
        <p:spPr bwMode="auto">
          <a:xfrm>
            <a:off x="3217863" y="5991225"/>
            <a:ext cx="2668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latin typeface="Palatino Linotype" pitchFamily="18" charset="0"/>
              </a:rPr>
              <a:t>Baron et al., (1996)</a:t>
            </a:r>
          </a:p>
        </p:txBody>
      </p:sp>
    </p:spTree>
    <p:extLst>
      <p:ext uri="{BB962C8B-B14F-4D97-AF65-F5344CB8AC3E}">
        <p14:creationId xmlns:p14="http://schemas.microsoft.com/office/powerpoint/2010/main" val="84084163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F3AE788-8E78-4917-B168-4902483E368E}" type="slidenum">
              <a:rPr lang="en-US" altLang="en-US" sz="1400"/>
              <a:pPr>
                <a:spcBef>
                  <a:spcPct val="0"/>
                </a:spcBef>
                <a:buFontTx/>
                <a:buNone/>
              </a:pPr>
              <a:t>38</a:t>
            </a:fld>
            <a:endParaRPr lang="en-US" altLang="en-US" sz="1400"/>
          </a:p>
        </p:txBody>
      </p:sp>
      <p:sp>
        <p:nvSpPr>
          <p:cNvPr id="51203" name="Rectangle 2"/>
          <p:cNvSpPr>
            <a:spLocks noGrp="1" noChangeArrowheads="1"/>
          </p:cNvSpPr>
          <p:nvPr>
            <p:ph type="title"/>
          </p:nvPr>
        </p:nvSpPr>
        <p:spPr>
          <a:xfrm>
            <a:off x="671513" y="290513"/>
            <a:ext cx="7772400" cy="1143000"/>
          </a:xfrm>
        </p:spPr>
        <p:txBody>
          <a:bodyPr/>
          <a:lstStyle/>
          <a:p>
            <a:pPr eaLnBrk="1" hangingPunct="1"/>
            <a:r>
              <a:rPr lang="en-US" altLang="en-US" sz="4000" smtClean="0">
                <a:latin typeface="Palatino Linotype" pitchFamily="18" charset="0"/>
              </a:rPr>
              <a:t>Obedience</a:t>
            </a:r>
          </a:p>
        </p:txBody>
      </p:sp>
      <p:sp>
        <p:nvSpPr>
          <p:cNvPr id="51204" name="Rectangle 4"/>
          <p:cNvSpPr>
            <a:spLocks noChangeArrowheads="1"/>
          </p:cNvSpPr>
          <p:nvPr/>
        </p:nvSpPr>
        <p:spPr bwMode="auto">
          <a:xfrm>
            <a:off x="533400" y="1600200"/>
            <a:ext cx="4205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People comply to social pressures. How would they respond to outright command?</a:t>
            </a:r>
          </a:p>
          <a:p>
            <a:pPr algn="ctr" eaLnBrk="1" hangingPunct="1">
              <a:buFont typeface="Wingdings" pitchFamily="2" charset="2"/>
              <a:buNone/>
            </a:pPr>
            <a:endParaRPr lang="en-US" altLang="en-US" sz="2800">
              <a:latin typeface="Palatino Linotype" pitchFamily="18" charset="0"/>
            </a:endParaRPr>
          </a:p>
          <a:p>
            <a:pPr algn="ctr" eaLnBrk="1" hangingPunct="1">
              <a:buFont typeface="Wingdings" pitchFamily="2" charset="2"/>
              <a:buNone/>
            </a:pPr>
            <a:r>
              <a:rPr lang="en-US" altLang="en-US" sz="2800">
                <a:latin typeface="Palatino Linotype" pitchFamily="18" charset="0"/>
              </a:rPr>
              <a:t>Stanley Milgram designed a study that investigates the effects of authority on obedience.</a:t>
            </a:r>
          </a:p>
        </p:txBody>
      </p:sp>
      <p:sp>
        <p:nvSpPr>
          <p:cNvPr id="51205" name="Rectangle 6"/>
          <p:cNvSpPr>
            <a:spLocks noChangeArrowheads="1"/>
          </p:cNvSpPr>
          <p:nvPr/>
        </p:nvSpPr>
        <p:spPr bwMode="auto">
          <a:xfrm>
            <a:off x="5562600" y="5486400"/>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000">
                <a:latin typeface="Palatino Linotype" pitchFamily="18" charset="0"/>
              </a:rPr>
              <a:t>Stanley Milgram</a:t>
            </a:r>
          </a:p>
          <a:p>
            <a:pPr algn="ctr" eaLnBrk="1" hangingPunct="1">
              <a:buFont typeface="Wingdings" pitchFamily="2" charset="2"/>
              <a:buNone/>
            </a:pPr>
            <a:r>
              <a:rPr lang="en-US" altLang="en-US" sz="2000">
                <a:latin typeface="Palatino Linotype" pitchFamily="18" charset="0"/>
              </a:rPr>
              <a:t>(1933-1984)</a:t>
            </a:r>
          </a:p>
        </p:txBody>
      </p:sp>
      <p:pic>
        <p:nvPicPr>
          <p:cNvPr id="51206" name="Picture 7" descr="Stanley Milgram (1933 - 1984) var en av 1900-tallets mest markante psykolo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287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8"/>
          <p:cNvSpPr txBox="1">
            <a:spLocks noChangeArrowheads="1"/>
          </p:cNvSpPr>
          <p:nvPr/>
        </p:nvSpPr>
        <p:spPr bwMode="auto">
          <a:xfrm rot="5400000">
            <a:off x="6657975" y="3627438"/>
            <a:ext cx="3502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latin typeface="Palatino Linotype" pitchFamily="18" charset="0"/>
              </a:rPr>
              <a:t>Courtesy of CUNY Graduate School and University Center</a:t>
            </a:r>
          </a:p>
        </p:txBody>
      </p:sp>
    </p:spTree>
    <p:extLst>
      <p:ext uri="{BB962C8B-B14F-4D97-AF65-F5344CB8AC3E}">
        <p14:creationId xmlns:p14="http://schemas.microsoft.com/office/powerpoint/2010/main" val="2056372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44D0FAA-3A35-4F78-98B1-CA17FA14D498}" type="slidenum">
              <a:rPr lang="en-US" altLang="en-US" sz="1400"/>
              <a:pPr>
                <a:spcBef>
                  <a:spcPct val="0"/>
                </a:spcBef>
                <a:buFontTx/>
                <a:buNone/>
              </a:pPr>
              <a:t>39</a:t>
            </a:fld>
            <a:endParaRPr lang="en-US" altLang="en-US" sz="1400"/>
          </a:p>
        </p:txBody>
      </p:sp>
      <p:sp>
        <p:nvSpPr>
          <p:cNvPr id="52227" name="Rectangle 2"/>
          <p:cNvSpPr>
            <a:spLocks noGrp="1" noChangeArrowheads="1"/>
          </p:cNvSpPr>
          <p:nvPr>
            <p:ph type="title" sz="quarter"/>
          </p:nvPr>
        </p:nvSpPr>
        <p:spPr>
          <a:xfrm>
            <a:off x="685800" y="276225"/>
            <a:ext cx="7772400" cy="1143000"/>
          </a:xfrm>
        </p:spPr>
        <p:txBody>
          <a:bodyPr/>
          <a:lstStyle/>
          <a:p>
            <a:pPr eaLnBrk="1" hangingPunct="1"/>
            <a:r>
              <a:rPr lang="en-US" altLang="en-US" sz="4000" smtClean="0">
                <a:latin typeface="Palatino Linotype" pitchFamily="18" charset="0"/>
              </a:rPr>
              <a:t>Milgram’s Study</a:t>
            </a:r>
          </a:p>
        </p:txBody>
      </p:sp>
      <p:pic>
        <p:nvPicPr>
          <p:cNvPr id="52228" name="Picture 9" descr="MyersPsy8e_fi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355975" y="3048000"/>
            <a:ext cx="2441575" cy="2182813"/>
          </a:xfrm>
          <a:noFill/>
        </p:spPr>
      </p:pic>
      <p:pic>
        <p:nvPicPr>
          <p:cNvPr id="52229" name="Picture 13" descr="MyersPsy8e_fi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57200" y="5057775"/>
            <a:ext cx="8201025" cy="1201738"/>
          </a:xfrm>
          <a:noFill/>
        </p:spPr>
      </p:pic>
      <p:pic>
        <p:nvPicPr>
          <p:cNvPr id="52230" name="Picture 5" descr="milgram"/>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6294438" y="1603375"/>
            <a:ext cx="2239962" cy="1825625"/>
          </a:xfrm>
          <a:noFill/>
        </p:spPr>
      </p:pic>
      <p:pic>
        <p:nvPicPr>
          <p:cNvPr id="52231" name="Picture 16" descr="MyersPsy8e_fig"/>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990600" y="1493838"/>
            <a:ext cx="1882775" cy="1935162"/>
          </a:xfrm>
        </p:spPr>
      </p:pic>
      <p:sp>
        <p:nvSpPr>
          <p:cNvPr id="52232" name="Text Box 17"/>
          <p:cNvSpPr txBox="1">
            <a:spLocks noChangeArrowheads="1"/>
          </p:cNvSpPr>
          <p:nvPr/>
        </p:nvSpPr>
        <p:spPr bwMode="auto">
          <a:xfrm rot="-5400000">
            <a:off x="-69850" y="2312988"/>
            <a:ext cx="191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600">
                <a:latin typeface="Palatino Linotype" pitchFamily="18" charset="0"/>
              </a:rPr>
              <a:t>Both Photos: © 1965 By Stanley Miligram, from the </a:t>
            </a:r>
          </a:p>
          <a:p>
            <a:pPr eaLnBrk="1" hangingPunct="1">
              <a:spcBef>
                <a:spcPct val="0"/>
              </a:spcBef>
              <a:buFontTx/>
              <a:buNone/>
            </a:pPr>
            <a:r>
              <a:rPr lang="en-US" altLang="en-US" sz="600">
                <a:latin typeface="Palatino Linotype" pitchFamily="18" charset="0"/>
              </a:rPr>
              <a:t>film </a:t>
            </a:r>
            <a:r>
              <a:rPr lang="en-US" altLang="en-US" sz="600" i="1">
                <a:latin typeface="Palatino Linotype" pitchFamily="18" charset="0"/>
              </a:rPr>
              <a:t>Obedience,</a:t>
            </a:r>
            <a:r>
              <a:rPr lang="en-US" altLang="en-US" sz="600">
                <a:latin typeface="Palatino Linotype" pitchFamily="18" charset="0"/>
              </a:rPr>
              <a:t> dist. by Penn State, Media Sales</a:t>
            </a:r>
          </a:p>
        </p:txBody>
      </p:sp>
    </p:spTree>
    <p:extLst>
      <p:ext uri="{BB962C8B-B14F-4D97-AF65-F5344CB8AC3E}">
        <p14:creationId xmlns:p14="http://schemas.microsoft.com/office/powerpoint/2010/main" val="21716720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15407CC-553E-47C2-86A6-10357D58F583}" type="slidenum">
              <a:rPr lang="en-US" altLang="en-US" sz="1400"/>
              <a:pPr>
                <a:spcBef>
                  <a:spcPct val="0"/>
                </a:spcBef>
                <a:buFontTx/>
                <a:buNone/>
              </a:pPr>
              <a:t>4</a:t>
            </a:fld>
            <a:endParaRPr lang="en-US" altLang="en-US" sz="1400"/>
          </a:p>
        </p:txBody>
      </p:sp>
      <p:sp>
        <p:nvSpPr>
          <p:cNvPr id="5123" name="Rectangle 2"/>
          <p:cNvSpPr>
            <a:spLocks noGrp="1" noChangeArrowheads="1"/>
          </p:cNvSpPr>
          <p:nvPr>
            <p:ph type="title"/>
          </p:nvPr>
        </p:nvSpPr>
        <p:spPr>
          <a:xfrm>
            <a:off x="685800" y="261938"/>
            <a:ext cx="7772400" cy="1143000"/>
          </a:xfrm>
        </p:spPr>
        <p:txBody>
          <a:bodyPr/>
          <a:lstStyle/>
          <a:p>
            <a:pPr eaLnBrk="1" hangingPunct="1"/>
            <a:r>
              <a:rPr lang="en-US" altLang="en-US" sz="4000" smtClean="0">
                <a:solidFill>
                  <a:schemeClr val="tx1"/>
                </a:solidFill>
                <a:latin typeface="Palatino Linotype" pitchFamily="18" charset="0"/>
              </a:rPr>
              <a:t>Social Thinking</a:t>
            </a:r>
          </a:p>
        </p:txBody>
      </p:sp>
      <p:sp>
        <p:nvSpPr>
          <p:cNvPr id="1280003" name="Rectangle 3"/>
          <p:cNvSpPr>
            <a:spLocks noGrp="1" noChangeArrowheads="1"/>
          </p:cNvSpPr>
          <p:nvPr>
            <p:ph type="body" idx="1"/>
          </p:nvPr>
        </p:nvSpPr>
        <p:spPr>
          <a:xfrm>
            <a:off x="685800" y="4419600"/>
            <a:ext cx="7772400" cy="1447800"/>
          </a:xfrm>
        </p:spPr>
        <p:txBody>
          <a:bodyPr/>
          <a:lstStyle/>
          <a:p>
            <a:pPr marL="0" indent="0" algn="ctr" eaLnBrk="1" hangingPunct="1">
              <a:buFontTx/>
              <a:buNone/>
            </a:pPr>
            <a:r>
              <a:rPr lang="en-US" altLang="en-US" sz="2800" smtClean="0">
                <a:latin typeface="Palatino Linotype" pitchFamily="18" charset="0"/>
              </a:rPr>
              <a:t>Social thinking involves thinking about others, especially when they engage in doing things that are unexpected.</a:t>
            </a:r>
          </a:p>
        </p:txBody>
      </p:sp>
      <p:sp>
        <p:nvSpPr>
          <p:cNvPr id="1280005" name="Rectangle 5"/>
          <p:cNvSpPr>
            <a:spLocks noChangeArrowheads="1"/>
          </p:cNvSpPr>
          <p:nvPr/>
        </p:nvSpPr>
        <p:spPr bwMode="auto">
          <a:xfrm>
            <a:off x="933450" y="1600200"/>
            <a:ext cx="72532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AutoNum type="arabicPeriod"/>
            </a:pPr>
            <a:r>
              <a:rPr lang="en-US" altLang="en-US" sz="2800">
                <a:latin typeface="Palatino Linotype" pitchFamily="18" charset="0"/>
              </a:rPr>
              <a:t>Does his absenteeism signify illness, laziness, or a stressful work atmosphere?</a:t>
            </a:r>
          </a:p>
          <a:p>
            <a:pPr eaLnBrk="1" hangingPunct="1">
              <a:buFontTx/>
              <a:buAutoNum type="arabicPeriod"/>
            </a:pPr>
            <a:r>
              <a:rPr lang="en-US" altLang="en-US" sz="2800">
                <a:latin typeface="Palatino Linotype" pitchFamily="18" charset="0"/>
              </a:rPr>
              <a:t>Was the horror of 9/11 the work of crazed evil people or ordinary people corrupted by life events?</a:t>
            </a:r>
          </a:p>
        </p:txBody>
      </p:sp>
    </p:spTree>
    <p:extLst>
      <p:ext uri="{BB962C8B-B14F-4D97-AF65-F5344CB8AC3E}">
        <p14:creationId xmlns:p14="http://schemas.microsoft.com/office/powerpoint/2010/main" val="3051890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05"/>
                                        </p:tgtEl>
                                        <p:attrNameLst>
                                          <p:attrName>style.visibility</p:attrName>
                                        </p:attrNameLst>
                                      </p:cBhvr>
                                      <p:to>
                                        <p:strVal val="visible"/>
                                      </p:to>
                                    </p:set>
                                    <p:animEffect transition="in" filter="dissolve">
                                      <p:cBhvr>
                                        <p:cTn id="7" dur="500"/>
                                        <p:tgtEl>
                                          <p:spTgt spid="1280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80003">
                                            <p:txEl>
                                              <p:pRg st="0" end="0"/>
                                            </p:txEl>
                                          </p:spTgt>
                                        </p:tgtEl>
                                        <p:attrNameLst>
                                          <p:attrName>style.visibility</p:attrName>
                                        </p:attrNameLst>
                                      </p:cBhvr>
                                      <p:to>
                                        <p:strVal val="visible"/>
                                      </p:to>
                                    </p:set>
                                    <p:animEffect transition="in" filter="dissolve">
                                      <p:cBhvr>
                                        <p:cTn id="12" dur="500"/>
                                        <p:tgtEl>
                                          <p:spTgt spid="1280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CEC03ED-2A1C-477E-867C-43F1E80B82CF}" type="slidenum">
              <a:rPr lang="en-US" altLang="en-US" sz="1400"/>
              <a:pPr>
                <a:spcBef>
                  <a:spcPct val="0"/>
                </a:spcBef>
                <a:buFontTx/>
                <a:buNone/>
              </a:pPr>
              <a:t>40</a:t>
            </a:fld>
            <a:endParaRPr lang="en-US" altLang="en-US" sz="1400"/>
          </a:p>
        </p:txBody>
      </p:sp>
      <p:sp>
        <p:nvSpPr>
          <p:cNvPr id="53251" name="Rectangle 2"/>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Milgram’s Study: Results</a:t>
            </a:r>
          </a:p>
        </p:txBody>
      </p:sp>
      <p:pic>
        <p:nvPicPr>
          <p:cNvPr id="53252" name="Picture 4" descr="figure-54-04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1936750"/>
            <a:ext cx="7077075" cy="4616450"/>
          </a:xfrm>
          <a:noFill/>
        </p:spPr>
      </p:pic>
    </p:spTree>
    <p:extLst>
      <p:ext uri="{BB962C8B-B14F-4D97-AF65-F5344CB8AC3E}">
        <p14:creationId xmlns:p14="http://schemas.microsoft.com/office/powerpoint/2010/main" val="17578246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28600"/>
            <a:ext cx="8229600" cy="1143000"/>
          </a:xfrm>
        </p:spPr>
        <p:txBody>
          <a:bodyPr/>
          <a:lstStyle/>
          <a:p>
            <a:pPr eaLnBrk="1" hangingPunct="1"/>
            <a:r>
              <a:rPr lang="en-US" altLang="en-US" smtClean="0"/>
              <a:t>Milgram’s Obedience to Authority</a:t>
            </a:r>
          </a:p>
        </p:txBody>
      </p:sp>
      <p:pic>
        <p:nvPicPr>
          <p:cNvPr id="54275" name="Picture 11" descr="788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913" r="13913"/>
          <a:stretch>
            <a:fillRect/>
          </a:stretch>
        </p:blipFill>
        <p:spPr>
          <a:xfrm>
            <a:off x="1219200" y="1249363"/>
            <a:ext cx="6629400" cy="5559425"/>
          </a:xfrm>
          <a:noFill/>
        </p:spPr>
      </p:pic>
    </p:spTree>
    <p:extLst>
      <p:ext uri="{BB962C8B-B14F-4D97-AF65-F5344CB8AC3E}">
        <p14:creationId xmlns:p14="http://schemas.microsoft.com/office/powerpoint/2010/main" val="1295670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142F15D-5518-43F1-AC40-010B0DB92401}" type="slidenum">
              <a:rPr lang="en-US" altLang="en-US" sz="1400"/>
              <a:pPr>
                <a:spcBef>
                  <a:spcPct val="0"/>
                </a:spcBef>
                <a:buFontTx/>
                <a:buNone/>
              </a:pPr>
              <a:t>42</a:t>
            </a:fld>
            <a:endParaRPr lang="en-US" altLang="en-US" sz="1400"/>
          </a:p>
        </p:txBody>
      </p:sp>
      <p:pic>
        <p:nvPicPr>
          <p:cNvPr id="55299" name="Picture 2" descr="un18-p655-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2514600"/>
            <a:ext cx="488473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3"/>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Individual Resistance</a:t>
            </a:r>
          </a:p>
        </p:txBody>
      </p:sp>
      <p:sp>
        <p:nvSpPr>
          <p:cNvPr id="55301" name="Rectangle 4"/>
          <p:cNvSpPr>
            <a:spLocks noGrp="1" noChangeArrowheads="1"/>
          </p:cNvSpPr>
          <p:nvPr>
            <p:ph type="body" idx="1"/>
          </p:nvPr>
        </p:nvSpPr>
        <p:spPr>
          <a:xfrm>
            <a:off x="671513" y="1600200"/>
            <a:ext cx="7772400" cy="890588"/>
          </a:xfrm>
        </p:spPr>
        <p:txBody>
          <a:bodyPr/>
          <a:lstStyle/>
          <a:p>
            <a:pPr marL="0" indent="0" algn="ctr" eaLnBrk="1" hangingPunct="1">
              <a:lnSpc>
                <a:spcPct val="90000"/>
              </a:lnSpc>
              <a:buFontTx/>
              <a:buNone/>
            </a:pPr>
            <a:r>
              <a:rPr lang="en-US" altLang="en-US" sz="2800" smtClean="0">
                <a:latin typeface="Palatino Linotype" pitchFamily="18" charset="0"/>
              </a:rPr>
              <a:t>A third of the individuals in Milgram’s study resisted social coercion.</a:t>
            </a:r>
          </a:p>
        </p:txBody>
      </p:sp>
      <p:sp>
        <p:nvSpPr>
          <p:cNvPr id="55302" name="Text Box 5"/>
          <p:cNvSpPr txBox="1">
            <a:spLocks noChangeArrowheads="1"/>
          </p:cNvSpPr>
          <p:nvPr/>
        </p:nvSpPr>
        <p:spPr bwMode="auto">
          <a:xfrm>
            <a:off x="1200150" y="5729288"/>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latin typeface="Palatino Linotype" pitchFamily="18" charset="0"/>
              </a:rPr>
              <a:t>An unarmed individual single-handedly</a:t>
            </a:r>
          </a:p>
          <a:p>
            <a:pPr algn="ctr" eaLnBrk="1" hangingPunct="1">
              <a:spcBef>
                <a:spcPct val="0"/>
              </a:spcBef>
              <a:buFontTx/>
              <a:buNone/>
            </a:pPr>
            <a:r>
              <a:rPr lang="en-US" altLang="en-US" sz="2400">
                <a:latin typeface="Palatino Linotype" pitchFamily="18" charset="0"/>
              </a:rPr>
              <a:t>challenged a line of tanks at Tiananmen Square.</a:t>
            </a:r>
          </a:p>
        </p:txBody>
      </p:sp>
      <p:sp>
        <p:nvSpPr>
          <p:cNvPr id="55303" name="Text Box 6"/>
          <p:cNvSpPr txBox="1">
            <a:spLocks noChangeArrowheads="1"/>
          </p:cNvSpPr>
          <p:nvPr/>
        </p:nvSpPr>
        <p:spPr bwMode="auto">
          <a:xfrm rot="5400000">
            <a:off x="6418263" y="4913313"/>
            <a:ext cx="1403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900">
                <a:latin typeface="Palatino Linotype" pitchFamily="18" charset="0"/>
              </a:rPr>
              <a:t>AP/ Wide World Photos</a:t>
            </a:r>
          </a:p>
        </p:txBody>
      </p:sp>
    </p:spTree>
    <p:extLst>
      <p:ext uri="{BB962C8B-B14F-4D97-AF65-F5344CB8AC3E}">
        <p14:creationId xmlns:p14="http://schemas.microsoft.com/office/powerpoint/2010/main" val="115613726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CA73BB0-B0FF-40EB-8D14-DA061802335A}" type="slidenum">
              <a:rPr lang="en-US" altLang="en-US" sz="1400"/>
              <a:pPr>
                <a:spcBef>
                  <a:spcPct val="0"/>
                </a:spcBef>
                <a:buFontTx/>
                <a:buNone/>
              </a:pPr>
              <a:t>43</a:t>
            </a:fld>
            <a:endParaRPr lang="en-US" altLang="en-US" sz="1400"/>
          </a:p>
        </p:txBody>
      </p:sp>
      <p:sp>
        <p:nvSpPr>
          <p:cNvPr id="56323" name="Rectangle 2"/>
          <p:cNvSpPr>
            <a:spLocks noGrp="1" noChangeArrowheads="1"/>
          </p:cNvSpPr>
          <p:nvPr>
            <p:ph type="title"/>
          </p:nvPr>
        </p:nvSpPr>
        <p:spPr>
          <a:xfrm>
            <a:off x="671513" y="290513"/>
            <a:ext cx="7772400" cy="1143000"/>
          </a:xfrm>
        </p:spPr>
        <p:txBody>
          <a:bodyPr>
            <a:normAutofit fontScale="90000"/>
          </a:bodyPr>
          <a:lstStyle/>
          <a:p>
            <a:pPr eaLnBrk="1" hangingPunct="1"/>
            <a:r>
              <a:rPr lang="en-US" altLang="en-US" sz="3600" smtClean="0">
                <a:latin typeface="Palatino Linotype" pitchFamily="18" charset="0"/>
              </a:rPr>
              <a:t>Lessons from the Conformity and Obedience Studies</a:t>
            </a:r>
          </a:p>
        </p:txBody>
      </p:sp>
      <p:sp>
        <p:nvSpPr>
          <p:cNvPr id="56324" name="Rectangle 6"/>
          <p:cNvSpPr>
            <a:spLocks noChangeArrowheads="1"/>
          </p:cNvSpPr>
          <p:nvPr/>
        </p:nvSpPr>
        <p:spPr bwMode="auto">
          <a:xfrm>
            <a:off x="685800" y="1824038"/>
            <a:ext cx="77724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In both Asch's and Milgram's studies, participants were pressured to follow their standards and be responsive to others.</a:t>
            </a:r>
          </a:p>
        </p:txBody>
      </p:sp>
      <p:sp>
        <p:nvSpPr>
          <p:cNvPr id="56325" name="Rectangle 7"/>
          <p:cNvSpPr>
            <a:spLocks noChangeArrowheads="1"/>
          </p:cNvSpPr>
          <p:nvPr/>
        </p:nvSpPr>
        <p:spPr bwMode="auto">
          <a:xfrm>
            <a:off x="671513" y="44958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In Milgram’s study, participants were torn between hearing the victims pleas and the experimenter’s orders.</a:t>
            </a:r>
          </a:p>
        </p:txBody>
      </p:sp>
    </p:spTree>
    <p:extLst>
      <p:ext uri="{BB962C8B-B14F-4D97-AF65-F5344CB8AC3E}">
        <p14:creationId xmlns:p14="http://schemas.microsoft.com/office/powerpoint/2010/main" val="18329913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D9AE08F-86E8-40A0-A2EE-6B616764D83A}" type="slidenum">
              <a:rPr lang="en-US" altLang="en-US" sz="1400"/>
              <a:pPr>
                <a:spcBef>
                  <a:spcPct val="0"/>
                </a:spcBef>
                <a:buFontTx/>
                <a:buNone/>
              </a:pPr>
              <a:t>44</a:t>
            </a:fld>
            <a:endParaRPr lang="en-US" altLang="en-US" sz="1400"/>
          </a:p>
        </p:txBody>
      </p:sp>
      <p:sp>
        <p:nvSpPr>
          <p:cNvPr id="57347" name="Rectangle 2"/>
          <p:cNvSpPr>
            <a:spLocks noGrp="1" noChangeArrowheads="1"/>
          </p:cNvSpPr>
          <p:nvPr>
            <p:ph type="title"/>
          </p:nvPr>
        </p:nvSpPr>
        <p:spPr>
          <a:xfrm>
            <a:off x="671513" y="276225"/>
            <a:ext cx="7772400" cy="1143000"/>
          </a:xfrm>
        </p:spPr>
        <p:txBody>
          <a:bodyPr/>
          <a:lstStyle/>
          <a:p>
            <a:pPr eaLnBrk="1" hangingPunct="1"/>
            <a:r>
              <a:rPr lang="en-US" altLang="en-US" sz="4000" smtClean="0">
                <a:solidFill>
                  <a:schemeClr val="tx1"/>
                </a:solidFill>
                <a:latin typeface="Palatino Linotype" pitchFamily="18" charset="0"/>
              </a:rPr>
              <a:t>Group Influence</a:t>
            </a:r>
          </a:p>
        </p:txBody>
      </p:sp>
      <p:sp>
        <p:nvSpPr>
          <p:cNvPr id="57348" name="Rectangle 3"/>
          <p:cNvSpPr>
            <a:spLocks noGrp="1" noChangeArrowheads="1"/>
          </p:cNvSpPr>
          <p:nvPr>
            <p:ph type="body" idx="1"/>
          </p:nvPr>
        </p:nvSpPr>
        <p:spPr>
          <a:xfrm>
            <a:off x="671513" y="1600200"/>
            <a:ext cx="7772400" cy="1143000"/>
          </a:xfrm>
        </p:spPr>
        <p:txBody>
          <a:bodyPr/>
          <a:lstStyle/>
          <a:p>
            <a:pPr marL="0" indent="0" algn="ctr" eaLnBrk="1" hangingPunct="1">
              <a:buFont typeface="Wingdings" pitchFamily="2" charset="2"/>
              <a:buNone/>
            </a:pPr>
            <a:r>
              <a:rPr lang="en-US" altLang="en-US" sz="2800" smtClean="0">
                <a:latin typeface="Palatino Linotype" pitchFamily="18" charset="0"/>
              </a:rPr>
              <a:t>How do groups affect our behavior? Social psychologists study various groups:</a:t>
            </a:r>
          </a:p>
        </p:txBody>
      </p:sp>
      <p:sp>
        <p:nvSpPr>
          <p:cNvPr id="57349" name="Rectangle 4"/>
          <p:cNvSpPr>
            <a:spLocks noChangeArrowheads="1"/>
          </p:cNvSpPr>
          <p:nvPr/>
        </p:nvSpPr>
        <p:spPr bwMode="auto">
          <a:xfrm>
            <a:off x="1373188" y="3429000"/>
            <a:ext cx="63388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 typeface="Wingdings" pitchFamily="2" charset="2"/>
              <a:buAutoNum type="arabicPeriod"/>
            </a:pPr>
            <a:r>
              <a:rPr lang="en-US" altLang="en-US">
                <a:latin typeface="Palatino Linotype" pitchFamily="18" charset="0"/>
              </a:rPr>
              <a:t>One person affecting another</a:t>
            </a:r>
          </a:p>
          <a:p>
            <a:pPr eaLnBrk="1" hangingPunct="1">
              <a:buFont typeface="Wingdings" pitchFamily="2" charset="2"/>
              <a:buAutoNum type="arabicPeriod"/>
            </a:pPr>
            <a:r>
              <a:rPr lang="en-US" altLang="en-US">
                <a:latin typeface="Palatino Linotype" pitchFamily="18" charset="0"/>
              </a:rPr>
              <a:t>Families</a:t>
            </a:r>
          </a:p>
          <a:p>
            <a:pPr eaLnBrk="1" hangingPunct="1">
              <a:buFont typeface="Wingdings" pitchFamily="2" charset="2"/>
              <a:buAutoNum type="arabicPeriod"/>
            </a:pPr>
            <a:r>
              <a:rPr lang="en-US" altLang="en-US">
                <a:latin typeface="Palatino Linotype" pitchFamily="18" charset="0"/>
              </a:rPr>
              <a:t>Teams</a:t>
            </a:r>
          </a:p>
          <a:p>
            <a:pPr eaLnBrk="1" hangingPunct="1">
              <a:buFont typeface="Wingdings" pitchFamily="2" charset="2"/>
              <a:buAutoNum type="arabicPeriod"/>
            </a:pPr>
            <a:r>
              <a:rPr lang="en-US" altLang="en-US">
                <a:latin typeface="Palatino Linotype" pitchFamily="18" charset="0"/>
              </a:rPr>
              <a:t>Committees</a:t>
            </a:r>
          </a:p>
        </p:txBody>
      </p:sp>
    </p:spTree>
    <p:extLst>
      <p:ext uri="{BB962C8B-B14F-4D97-AF65-F5344CB8AC3E}">
        <p14:creationId xmlns:p14="http://schemas.microsoft.com/office/powerpoint/2010/main" val="41407033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AC26D22-FCB4-4489-A769-B382220E98D1}" type="slidenum">
              <a:rPr lang="en-US" altLang="en-US" sz="1400"/>
              <a:pPr>
                <a:spcBef>
                  <a:spcPct val="0"/>
                </a:spcBef>
                <a:buFontTx/>
                <a:buNone/>
              </a:pPr>
              <a:t>45</a:t>
            </a:fld>
            <a:endParaRPr lang="en-US" altLang="en-US" sz="1400"/>
          </a:p>
        </p:txBody>
      </p:sp>
      <p:sp>
        <p:nvSpPr>
          <p:cNvPr id="58371" name="Rectangle 2"/>
          <p:cNvSpPr>
            <a:spLocks noGrp="1" noChangeArrowheads="1"/>
          </p:cNvSpPr>
          <p:nvPr>
            <p:ph type="title"/>
          </p:nvPr>
        </p:nvSpPr>
        <p:spPr>
          <a:xfrm>
            <a:off x="671513" y="276225"/>
            <a:ext cx="7772400" cy="1143000"/>
          </a:xfrm>
        </p:spPr>
        <p:txBody>
          <a:bodyPr>
            <a:normAutofit fontScale="90000"/>
          </a:bodyPr>
          <a:lstStyle/>
          <a:p>
            <a:pPr eaLnBrk="1" hangingPunct="1"/>
            <a:r>
              <a:rPr lang="en-US" altLang="en-US" sz="3600" smtClean="0">
                <a:solidFill>
                  <a:schemeClr val="tx1"/>
                </a:solidFill>
                <a:latin typeface="Palatino Linotype" pitchFamily="18" charset="0"/>
              </a:rPr>
              <a:t>Individual Behavior in the Presence of Others</a:t>
            </a:r>
          </a:p>
        </p:txBody>
      </p:sp>
      <p:sp>
        <p:nvSpPr>
          <p:cNvPr id="58372" name="Rectangle 3"/>
          <p:cNvSpPr>
            <a:spLocks noGrp="1" noChangeArrowheads="1"/>
          </p:cNvSpPr>
          <p:nvPr>
            <p:ph type="body" sz="half" idx="1"/>
          </p:nvPr>
        </p:nvSpPr>
        <p:spPr>
          <a:xfrm>
            <a:off x="457200" y="1600200"/>
            <a:ext cx="4114800" cy="4343400"/>
          </a:xfrm>
        </p:spPr>
        <p:txBody>
          <a:bodyPr/>
          <a:lstStyle/>
          <a:p>
            <a:pPr marL="0" indent="0" algn="ctr" eaLnBrk="1" hangingPunct="1">
              <a:lnSpc>
                <a:spcPct val="90000"/>
              </a:lnSpc>
              <a:buFont typeface="Wingdings" pitchFamily="2" charset="2"/>
              <a:buNone/>
            </a:pPr>
            <a:r>
              <a:rPr lang="en-US" altLang="en-US" sz="2800" smtClean="0">
                <a:solidFill>
                  <a:srgbClr val="0000FF"/>
                </a:solidFill>
                <a:latin typeface="Palatino Linotype" pitchFamily="18" charset="0"/>
              </a:rPr>
              <a:t>Social facilitation:</a:t>
            </a:r>
            <a:r>
              <a:rPr lang="en-US" altLang="en-US" sz="2800" smtClean="0">
                <a:latin typeface="Palatino Linotype" pitchFamily="18" charset="0"/>
              </a:rPr>
              <a:t> Refers to improved performance on tasks in the presence of others. Triplett (1898) noticed cyclists’ race times were faster when they competed against others than when they just raced against the clock.</a:t>
            </a:r>
          </a:p>
        </p:txBody>
      </p:sp>
      <p:pic>
        <p:nvPicPr>
          <p:cNvPr id="58373" name="Picture 5" descr="MyersPsy8e_18UN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49863" y="1600200"/>
            <a:ext cx="3194050" cy="4343400"/>
          </a:xfrm>
          <a:noFill/>
        </p:spPr>
      </p:pic>
      <p:sp>
        <p:nvSpPr>
          <p:cNvPr id="58374" name="Text Box 7"/>
          <p:cNvSpPr txBox="1">
            <a:spLocks noChangeArrowheads="1"/>
          </p:cNvSpPr>
          <p:nvPr/>
        </p:nvSpPr>
        <p:spPr bwMode="auto">
          <a:xfrm rot="5400000">
            <a:off x="7638257" y="4893469"/>
            <a:ext cx="1855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latin typeface="Palatino Linotype" pitchFamily="18" charset="0"/>
              </a:rPr>
              <a:t>Michelle Agnis/ NYT Pictures</a:t>
            </a:r>
          </a:p>
        </p:txBody>
      </p:sp>
    </p:spTree>
    <p:extLst>
      <p:ext uri="{BB962C8B-B14F-4D97-AF65-F5344CB8AC3E}">
        <p14:creationId xmlns:p14="http://schemas.microsoft.com/office/powerpoint/2010/main" val="7417976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Social Facilitation</a:t>
            </a:r>
          </a:p>
        </p:txBody>
      </p:sp>
      <p:pic>
        <p:nvPicPr>
          <p:cNvPr id="59395" name="Picture 5" descr="Blair-Broeker_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017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AC13912-34EC-4E6C-9E43-A0A312D4DFE3}" type="slidenum">
              <a:rPr lang="en-US" altLang="en-US" sz="1400"/>
              <a:pPr>
                <a:spcBef>
                  <a:spcPct val="0"/>
                </a:spcBef>
                <a:buFontTx/>
                <a:buNone/>
              </a:pPr>
              <a:t>47</a:t>
            </a:fld>
            <a:endParaRPr lang="en-US" altLang="en-US" sz="1400"/>
          </a:p>
        </p:txBody>
      </p:sp>
      <p:sp>
        <p:nvSpPr>
          <p:cNvPr id="60419" name="Rectangle 2"/>
          <p:cNvSpPr>
            <a:spLocks noGrp="1" noChangeArrowheads="1"/>
          </p:cNvSpPr>
          <p:nvPr>
            <p:ph type="title"/>
          </p:nvPr>
        </p:nvSpPr>
        <p:spPr>
          <a:xfrm>
            <a:off x="666750" y="290513"/>
            <a:ext cx="7772400" cy="1143000"/>
          </a:xfrm>
        </p:spPr>
        <p:txBody>
          <a:bodyPr/>
          <a:lstStyle/>
          <a:p>
            <a:pPr eaLnBrk="1" hangingPunct="1"/>
            <a:r>
              <a:rPr lang="en-US" altLang="en-US" sz="4000" smtClean="0">
                <a:solidFill>
                  <a:schemeClr val="tx1"/>
                </a:solidFill>
                <a:latin typeface="Palatino Linotype" pitchFamily="18" charset="0"/>
              </a:rPr>
              <a:t>Social Loafing</a:t>
            </a:r>
          </a:p>
        </p:txBody>
      </p:sp>
      <p:sp>
        <p:nvSpPr>
          <p:cNvPr id="60420" name="Rectangle 3"/>
          <p:cNvSpPr>
            <a:spLocks noGrp="1" noChangeArrowheads="1"/>
          </p:cNvSpPr>
          <p:nvPr>
            <p:ph type="body" idx="1"/>
          </p:nvPr>
        </p:nvSpPr>
        <p:spPr>
          <a:xfrm>
            <a:off x="671513" y="1600200"/>
            <a:ext cx="7772400" cy="1524000"/>
          </a:xfrm>
        </p:spPr>
        <p:txBody>
          <a:bodyPr/>
          <a:lstStyle/>
          <a:p>
            <a:pPr marL="0" indent="0" algn="ctr" eaLnBrk="1" hangingPunct="1">
              <a:lnSpc>
                <a:spcPct val="80000"/>
              </a:lnSpc>
              <a:buFont typeface="Wingdings" pitchFamily="2" charset="2"/>
              <a:buNone/>
            </a:pPr>
            <a:r>
              <a:rPr lang="en-US" altLang="en-US" sz="2800" smtClean="0">
                <a:latin typeface="Palatino Linotype" pitchFamily="18" charset="0"/>
              </a:rPr>
              <a:t>The tendency of an individual in a group to exert less effort toward attaining a common goal than when tested individually (Latané, 1981).</a:t>
            </a:r>
          </a:p>
        </p:txBody>
      </p:sp>
    </p:spTree>
    <p:extLst>
      <p:ext uri="{BB962C8B-B14F-4D97-AF65-F5344CB8AC3E}">
        <p14:creationId xmlns:p14="http://schemas.microsoft.com/office/powerpoint/2010/main" val="377954774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5334DBD-536A-4587-BD76-BFBAEA576B13}" type="slidenum">
              <a:rPr lang="en-US" altLang="en-US" sz="1400"/>
              <a:pPr>
                <a:spcBef>
                  <a:spcPct val="0"/>
                </a:spcBef>
                <a:buFontTx/>
                <a:buNone/>
              </a:pPr>
              <a:t>48</a:t>
            </a:fld>
            <a:endParaRPr lang="en-US" altLang="en-US" sz="1400"/>
          </a:p>
        </p:txBody>
      </p:sp>
      <p:sp>
        <p:nvSpPr>
          <p:cNvPr id="61443" name="Rectangle 2"/>
          <p:cNvSpPr>
            <a:spLocks noGrp="1" noChangeArrowheads="1"/>
          </p:cNvSpPr>
          <p:nvPr>
            <p:ph type="title"/>
          </p:nvPr>
        </p:nvSpPr>
        <p:spPr>
          <a:xfrm>
            <a:off x="671513" y="276225"/>
            <a:ext cx="7772400" cy="1143000"/>
          </a:xfrm>
        </p:spPr>
        <p:txBody>
          <a:bodyPr/>
          <a:lstStyle/>
          <a:p>
            <a:pPr eaLnBrk="1" hangingPunct="1"/>
            <a:r>
              <a:rPr lang="en-US" altLang="en-US" sz="4000" smtClean="0">
                <a:solidFill>
                  <a:schemeClr val="tx1"/>
                </a:solidFill>
                <a:latin typeface="Palatino Linotype" pitchFamily="18" charset="0"/>
              </a:rPr>
              <a:t>Deindividuation</a:t>
            </a:r>
          </a:p>
        </p:txBody>
      </p:sp>
      <p:sp>
        <p:nvSpPr>
          <p:cNvPr id="61444" name="Rectangle 3"/>
          <p:cNvSpPr>
            <a:spLocks noGrp="1" noChangeArrowheads="1"/>
          </p:cNvSpPr>
          <p:nvPr>
            <p:ph type="body" idx="1"/>
          </p:nvPr>
        </p:nvSpPr>
        <p:spPr>
          <a:xfrm>
            <a:off x="671513" y="1600200"/>
            <a:ext cx="7772400" cy="1447800"/>
          </a:xfrm>
        </p:spPr>
        <p:txBody>
          <a:bodyPr/>
          <a:lstStyle/>
          <a:p>
            <a:pPr marL="0" indent="0" algn="ctr" eaLnBrk="1" hangingPunct="1">
              <a:buFontTx/>
              <a:buNone/>
            </a:pPr>
            <a:r>
              <a:rPr lang="en-US" altLang="en-US" sz="2800" smtClean="0">
                <a:latin typeface="Palatino Linotype" pitchFamily="18" charset="0"/>
              </a:rPr>
              <a:t>The loss of self-awareness and self-restraint in group situations that foster arousal and anonymity.</a:t>
            </a:r>
          </a:p>
        </p:txBody>
      </p:sp>
      <p:pic>
        <p:nvPicPr>
          <p:cNvPr id="61445" name="Picture 4" descr="apr_12_04_agitation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3178175"/>
            <a:ext cx="3643312"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5"/>
          <p:cNvSpPr txBox="1">
            <a:spLocks noChangeArrowheads="1"/>
          </p:cNvSpPr>
          <p:nvPr/>
        </p:nvSpPr>
        <p:spPr bwMode="auto">
          <a:xfrm>
            <a:off x="3519488" y="6223000"/>
            <a:ext cx="207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latin typeface="Palatino Linotype" pitchFamily="18" charset="0"/>
              </a:rPr>
              <a:t>Mob behavior</a:t>
            </a:r>
          </a:p>
        </p:txBody>
      </p:sp>
    </p:spTree>
    <p:extLst>
      <p:ext uri="{BB962C8B-B14F-4D97-AF65-F5344CB8AC3E}">
        <p14:creationId xmlns:p14="http://schemas.microsoft.com/office/powerpoint/2010/main" val="24824105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37B32A2-0D74-4813-9432-14AF4175C3B5}" type="slidenum">
              <a:rPr lang="en-US" altLang="en-US" sz="1400"/>
              <a:pPr>
                <a:spcBef>
                  <a:spcPct val="0"/>
                </a:spcBef>
                <a:buFontTx/>
                <a:buNone/>
              </a:pPr>
              <a:t>49</a:t>
            </a:fld>
            <a:endParaRPr lang="en-US" altLang="en-US" sz="1400"/>
          </a:p>
        </p:txBody>
      </p:sp>
      <p:sp>
        <p:nvSpPr>
          <p:cNvPr id="62467" name="Rectangle 2"/>
          <p:cNvSpPr>
            <a:spLocks noGrp="1" noChangeArrowheads="1"/>
          </p:cNvSpPr>
          <p:nvPr>
            <p:ph type="title"/>
          </p:nvPr>
        </p:nvSpPr>
        <p:spPr>
          <a:xfrm>
            <a:off x="685800" y="276225"/>
            <a:ext cx="7772400" cy="1143000"/>
          </a:xfrm>
        </p:spPr>
        <p:txBody>
          <a:bodyPr/>
          <a:lstStyle/>
          <a:p>
            <a:pPr eaLnBrk="1" hangingPunct="1"/>
            <a:r>
              <a:rPr lang="en-US" altLang="en-US" sz="4000" smtClean="0">
                <a:solidFill>
                  <a:schemeClr val="tx1"/>
                </a:solidFill>
                <a:latin typeface="Palatino Linotype" pitchFamily="18" charset="0"/>
              </a:rPr>
              <a:t>Effects of Group Interaction</a:t>
            </a:r>
          </a:p>
        </p:txBody>
      </p:sp>
      <p:sp>
        <p:nvSpPr>
          <p:cNvPr id="62468" name="Rectangle 6"/>
          <p:cNvSpPr>
            <a:spLocks noGrp="1" noChangeArrowheads="1"/>
          </p:cNvSpPr>
          <p:nvPr>
            <p:ph type="body" sz="half" idx="1"/>
          </p:nvPr>
        </p:nvSpPr>
        <p:spPr>
          <a:xfrm>
            <a:off x="671513" y="1600200"/>
            <a:ext cx="3810000" cy="4191000"/>
          </a:xfrm>
          <a:noFill/>
        </p:spPr>
        <p:txBody>
          <a:bodyPr/>
          <a:lstStyle/>
          <a:p>
            <a:pPr marL="0" indent="0" algn="ctr" eaLnBrk="1" hangingPunct="1">
              <a:buFont typeface="Wingdings" pitchFamily="2" charset="2"/>
              <a:buNone/>
            </a:pPr>
            <a:r>
              <a:rPr lang="en-US" altLang="en-US" sz="2800" smtClean="0">
                <a:solidFill>
                  <a:srgbClr val="0000FF"/>
                </a:solidFill>
                <a:latin typeface="Palatino Linotype" pitchFamily="18" charset="0"/>
              </a:rPr>
              <a:t>Group Polarization</a:t>
            </a:r>
            <a:r>
              <a:rPr lang="en-US" altLang="en-US" sz="2800" smtClean="0">
                <a:latin typeface="Palatino Linotype" pitchFamily="18" charset="0"/>
              </a:rPr>
              <a:t> enhances a group’s prevailing attitudes through a discussion. If a group is like-minded, discussion strengthens its prevailing opinions and attitudes.</a:t>
            </a:r>
          </a:p>
        </p:txBody>
      </p:sp>
      <p:pic>
        <p:nvPicPr>
          <p:cNvPr id="62469" name="Picture 15"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9625" y="1600200"/>
            <a:ext cx="4138613" cy="4375150"/>
          </a:xfrm>
          <a:noFill/>
        </p:spPr>
      </p:pic>
    </p:spTree>
    <p:extLst>
      <p:ext uri="{BB962C8B-B14F-4D97-AF65-F5344CB8AC3E}">
        <p14:creationId xmlns:p14="http://schemas.microsoft.com/office/powerpoint/2010/main" val="32812072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90500"/>
            <a:ext cx="8534400" cy="1143000"/>
          </a:xfrm>
        </p:spPr>
        <p:txBody>
          <a:bodyPr/>
          <a:lstStyle/>
          <a:p>
            <a:pPr eaLnBrk="1" hangingPunct="1"/>
            <a:r>
              <a:rPr lang="en-US" altLang="en-US" sz="3800" smtClean="0"/>
              <a:t>Watch this video and explain the behavior</a:t>
            </a:r>
          </a:p>
        </p:txBody>
      </p:sp>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636CC0C-FB50-45FC-AB9F-BF8461CB5328}" type="slidenum">
              <a:rPr lang="en-US" altLang="en-US" sz="1400"/>
              <a:pPr>
                <a:spcBef>
                  <a:spcPct val="0"/>
                </a:spcBef>
                <a:buFontTx/>
                <a:buNone/>
              </a:pPr>
              <a:t>5</a:t>
            </a:fld>
            <a:endParaRPr lang="en-US" altLang="en-US" sz="1400"/>
          </a:p>
        </p:txBody>
      </p:sp>
      <p:pic>
        <p:nvPicPr>
          <p:cNvPr id="4" name="Lady on Airplane!.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87400" y="952500"/>
            <a:ext cx="76708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162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D956DF6-5975-4746-B2D2-B406AE02CD9F}" type="slidenum">
              <a:rPr lang="en-US" altLang="en-US" sz="1400"/>
              <a:pPr>
                <a:spcBef>
                  <a:spcPct val="0"/>
                </a:spcBef>
                <a:buFontTx/>
                <a:buNone/>
              </a:pPr>
              <a:t>50</a:t>
            </a:fld>
            <a:endParaRPr lang="en-US" altLang="en-US" sz="1400"/>
          </a:p>
        </p:txBody>
      </p:sp>
      <p:sp>
        <p:nvSpPr>
          <p:cNvPr id="63491" name="Rectangle 2"/>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Groupthink</a:t>
            </a:r>
          </a:p>
        </p:txBody>
      </p:sp>
      <p:sp>
        <p:nvSpPr>
          <p:cNvPr id="63492" name="Rectangle 3"/>
          <p:cNvSpPr>
            <a:spLocks noGrp="1" noChangeArrowheads="1"/>
          </p:cNvSpPr>
          <p:nvPr>
            <p:ph type="body" idx="1"/>
          </p:nvPr>
        </p:nvSpPr>
        <p:spPr>
          <a:xfrm>
            <a:off x="685800" y="1600200"/>
            <a:ext cx="7772400" cy="1828800"/>
          </a:xfrm>
        </p:spPr>
        <p:txBody>
          <a:bodyPr/>
          <a:lstStyle/>
          <a:p>
            <a:pPr marL="0" indent="0" algn="ctr" eaLnBrk="1" hangingPunct="1">
              <a:buFont typeface="Wingdings" pitchFamily="2" charset="2"/>
              <a:buNone/>
            </a:pPr>
            <a:r>
              <a:rPr lang="en-US" altLang="en-US" sz="2800" smtClean="0">
                <a:latin typeface="Palatino Linotype" pitchFamily="18" charset="0"/>
              </a:rPr>
              <a:t>A mode of thinking that occurs when the desire for harmony in a decision-making group overrides the realistic appraisal of alternatives.</a:t>
            </a:r>
          </a:p>
        </p:txBody>
      </p:sp>
      <p:sp>
        <p:nvSpPr>
          <p:cNvPr id="63493" name="Text Box 4"/>
          <p:cNvSpPr txBox="1">
            <a:spLocks noChangeArrowheads="1"/>
          </p:cNvSpPr>
          <p:nvPr/>
        </p:nvSpPr>
        <p:spPr bwMode="auto">
          <a:xfrm>
            <a:off x="2390775" y="3395663"/>
            <a:ext cx="621506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10000"/>
              </a:lnSpc>
              <a:spcBef>
                <a:spcPct val="0"/>
              </a:spcBef>
              <a:buFontTx/>
              <a:buNone/>
            </a:pPr>
            <a:r>
              <a:rPr lang="en-US" altLang="en-US" sz="2800">
                <a:latin typeface="Palatino Linotype" pitchFamily="18" charset="0"/>
              </a:rPr>
              <a:t>Attack on Pearl Harbor</a:t>
            </a:r>
          </a:p>
          <a:p>
            <a:pPr eaLnBrk="1" hangingPunct="1">
              <a:lnSpc>
                <a:spcPct val="110000"/>
              </a:lnSpc>
              <a:spcBef>
                <a:spcPct val="0"/>
              </a:spcBef>
              <a:buFontTx/>
              <a:buNone/>
            </a:pPr>
            <a:r>
              <a:rPr lang="en-US" altLang="en-US" sz="2800">
                <a:latin typeface="Palatino Linotype" pitchFamily="18" charset="0"/>
              </a:rPr>
              <a:t>Kennedy and the Cuban Missile Crisis</a:t>
            </a:r>
          </a:p>
          <a:p>
            <a:pPr eaLnBrk="1" hangingPunct="1">
              <a:lnSpc>
                <a:spcPct val="110000"/>
              </a:lnSpc>
              <a:spcBef>
                <a:spcPct val="0"/>
              </a:spcBef>
              <a:buFontTx/>
              <a:buNone/>
            </a:pPr>
            <a:r>
              <a:rPr lang="en-US" altLang="en-US" sz="2800">
                <a:latin typeface="Palatino Linotype" pitchFamily="18" charset="0"/>
              </a:rPr>
              <a:t>Watergate Cover-up</a:t>
            </a:r>
          </a:p>
          <a:p>
            <a:pPr eaLnBrk="1" hangingPunct="1">
              <a:lnSpc>
                <a:spcPct val="110000"/>
              </a:lnSpc>
              <a:spcBef>
                <a:spcPct val="0"/>
              </a:spcBef>
              <a:buFontTx/>
              <a:buNone/>
            </a:pPr>
            <a:r>
              <a:rPr lang="en-US" altLang="en-US" sz="2800">
                <a:latin typeface="Palatino Linotype" pitchFamily="18" charset="0"/>
              </a:rPr>
              <a:t>Chernobyl Reactor Accident</a:t>
            </a:r>
          </a:p>
        </p:txBody>
      </p:sp>
    </p:spTree>
    <p:extLst>
      <p:ext uri="{BB962C8B-B14F-4D97-AF65-F5344CB8AC3E}">
        <p14:creationId xmlns:p14="http://schemas.microsoft.com/office/powerpoint/2010/main" val="28388520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F969949-F073-45B5-95B1-23B2D03E9C85}" type="slidenum">
              <a:rPr lang="en-US" altLang="en-US" sz="1400"/>
              <a:pPr>
                <a:spcBef>
                  <a:spcPct val="0"/>
                </a:spcBef>
                <a:buFontTx/>
                <a:buNone/>
              </a:pPr>
              <a:t>51</a:t>
            </a:fld>
            <a:endParaRPr lang="en-US" altLang="en-US" sz="1400"/>
          </a:p>
        </p:txBody>
      </p:sp>
      <p:sp>
        <p:nvSpPr>
          <p:cNvPr id="64515" name="Rectangle 2"/>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Power of Individuals</a:t>
            </a:r>
          </a:p>
        </p:txBody>
      </p:sp>
      <p:sp>
        <p:nvSpPr>
          <p:cNvPr id="64516" name="Rectangle 3"/>
          <p:cNvSpPr>
            <a:spLocks noGrp="1" noChangeArrowheads="1"/>
          </p:cNvSpPr>
          <p:nvPr>
            <p:ph type="body" sz="half" idx="1"/>
          </p:nvPr>
        </p:nvSpPr>
        <p:spPr>
          <a:xfrm>
            <a:off x="671513" y="1519238"/>
            <a:ext cx="3810000" cy="4114800"/>
          </a:xfrm>
        </p:spPr>
        <p:txBody>
          <a:bodyPr/>
          <a:lstStyle/>
          <a:p>
            <a:pPr marL="0" indent="0" algn="ctr" eaLnBrk="1" hangingPunct="1">
              <a:buFont typeface="Wingdings" pitchFamily="2" charset="2"/>
              <a:buNone/>
            </a:pPr>
            <a:r>
              <a:rPr lang="en-US" altLang="en-US" sz="2800" smtClean="0">
                <a:latin typeface="Palatino Linotype" pitchFamily="18" charset="0"/>
              </a:rPr>
              <a:t>The power of social influence is enormous, but so is the power of the individual.</a:t>
            </a:r>
          </a:p>
          <a:p>
            <a:pPr marL="0" indent="0" algn="ctr" eaLnBrk="1" hangingPunct="1">
              <a:buFont typeface="Wingdings" pitchFamily="2" charset="2"/>
              <a:buNone/>
            </a:pPr>
            <a:endParaRPr lang="en-US" altLang="en-US" sz="2800" smtClean="0">
              <a:latin typeface="Palatino Linotype" pitchFamily="18" charset="0"/>
            </a:endParaRPr>
          </a:p>
          <a:p>
            <a:pPr marL="0" indent="0" algn="ctr" eaLnBrk="1" hangingPunct="1">
              <a:spcBef>
                <a:spcPct val="0"/>
              </a:spcBef>
              <a:buFontTx/>
              <a:buNone/>
            </a:pPr>
            <a:r>
              <a:rPr lang="en-US" altLang="en-US" sz="2800" smtClean="0">
                <a:latin typeface="Palatino Linotype" pitchFamily="18" charset="0"/>
              </a:rPr>
              <a:t>Non-violent fasts and appeals by Gandhi led to the independence of India from the British.</a:t>
            </a:r>
          </a:p>
        </p:txBody>
      </p:sp>
      <p:sp>
        <p:nvSpPr>
          <p:cNvPr id="64517" name="Text Box 50"/>
          <p:cNvSpPr txBox="1">
            <a:spLocks noChangeArrowheads="1"/>
          </p:cNvSpPr>
          <p:nvPr/>
        </p:nvSpPr>
        <p:spPr bwMode="auto">
          <a:xfrm>
            <a:off x="5638800" y="517683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latin typeface="Palatino Linotype" pitchFamily="18" charset="0"/>
              </a:rPr>
              <a:t>Gandhi</a:t>
            </a:r>
          </a:p>
        </p:txBody>
      </p:sp>
      <p:pic>
        <p:nvPicPr>
          <p:cNvPr id="64518" name="Picture 51" descr="MyersPsy8e_18UN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2375" y="1519238"/>
            <a:ext cx="3578225" cy="3586162"/>
          </a:xfrm>
          <a:noFill/>
        </p:spPr>
      </p:pic>
      <p:sp>
        <p:nvSpPr>
          <p:cNvPr id="64519" name="Text Box 53"/>
          <p:cNvSpPr txBox="1">
            <a:spLocks noChangeArrowheads="1"/>
          </p:cNvSpPr>
          <p:nvPr/>
        </p:nvSpPr>
        <p:spPr bwMode="auto">
          <a:xfrm rot="5400000">
            <a:off x="6983412" y="3321051"/>
            <a:ext cx="3482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900">
                <a:latin typeface="Palatino Linotype" pitchFamily="18" charset="0"/>
              </a:rPr>
              <a:t>Margaret Bourke-White/ </a:t>
            </a:r>
            <a:r>
              <a:rPr lang="en-US" altLang="en-US" sz="900" i="1">
                <a:latin typeface="Palatino Linotype" pitchFamily="18" charset="0"/>
              </a:rPr>
              <a:t>Life</a:t>
            </a:r>
            <a:r>
              <a:rPr lang="en-US" altLang="en-US" sz="900">
                <a:latin typeface="Palatino Linotype" pitchFamily="18" charset="0"/>
              </a:rPr>
              <a:t> Magazine. © 1946 Time Warner, Inc.</a:t>
            </a:r>
          </a:p>
        </p:txBody>
      </p:sp>
    </p:spTree>
    <p:extLst>
      <p:ext uri="{BB962C8B-B14F-4D97-AF65-F5344CB8AC3E}">
        <p14:creationId xmlns:p14="http://schemas.microsoft.com/office/powerpoint/2010/main" val="26192287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4ACE5AD-17ED-4CDC-BD78-5ADF3677E0EB}" type="slidenum">
              <a:rPr lang="en-US" altLang="en-US" sz="1400"/>
              <a:pPr>
                <a:spcBef>
                  <a:spcPct val="0"/>
                </a:spcBef>
                <a:buFontTx/>
                <a:buNone/>
              </a:pPr>
              <a:t>52</a:t>
            </a:fld>
            <a:endParaRPr lang="en-US" altLang="en-US" sz="1400"/>
          </a:p>
        </p:txBody>
      </p:sp>
      <p:sp>
        <p:nvSpPr>
          <p:cNvPr id="65539" name="Rectangle 2"/>
          <p:cNvSpPr>
            <a:spLocks noGrp="1" noChangeArrowheads="1"/>
          </p:cNvSpPr>
          <p:nvPr>
            <p:ph type="title"/>
          </p:nvPr>
        </p:nvSpPr>
        <p:spPr>
          <a:xfrm>
            <a:off x="671513" y="276225"/>
            <a:ext cx="7772400" cy="1143000"/>
          </a:xfrm>
        </p:spPr>
        <p:txBody>
          <a:bodyPr/>
          <a:lstStyle/>
          <a:p>
            <a:pPr eaLnBrk="1" hangingPunct="1"/>
            <a:r>
              <a:rPr lang="en-US" altLang="en-US" sz="4000" smtClean="0">
                <a:latin typeface="Palatino Linotype" pitchFamily="18" charset="0"/>
              </a:rPr>
              <a:t>Hindsight Bias</a:t>
            </a:r>
          </a:p>
        </p:txBody>
      </p:sp>
      <p:sp>
        <p:nvSpPr>
          <p:cNvPr id="65540" name="Rectangle 3"/>
          <p:cNvSpPr>
            <a:spLocks noGrp="1" noChangeArrowheads="1"/>
          </p:cNvSpPr>
          <p:nvPr>
            <p:ph type="body" sz="half" idx="1"/>
          </p:nvPr>
        </p:nvSpPr>
        <p:spPr>
          <a:xfrm>
            <a:off x="671513" y="1600200"/>
            <a:ext cx="7758112" cy="1828800"/>
          </a:xfrm>
          <a:noFill/>
        </p:spPr>
        <p:txBody>
          <a:bodyPr/>
          <a:lstStyle/>
          <a:p>
            <a:pPr marL="0" indent="0" algn="ctr" eaLnBrk="1" hangingPunct="1">
              <a:buFontTx/>
              <a:buNone/>
            </a:pPr>
            <a:r>
              <a:rPr lang="en-US" altLang="en-US" sz="2800" smtClean="0">
                <a:latin typeface="Palatino Linotype" pitchFamily="18" charset="0"/>
              </a:rPr>
              <a:t>After learning an outcome, the tendency to believe that we could have predicted it beforehand may contribute to blaming the victim and forming a prejudice against them.</a:t>
            </a:r>
          </a:p>
        </p:txBody>
      </p:sp>
    </p:spTree>
    <p:extLst>
      <p:ext uri="{BB962C8B-B14F-4D97-AF65-F5344CB8AC3E}">
        <p14:creationId xmlns:p14="http://schemas.microsoft.com/office/powerpoint/2010/main" val="33967201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215337A-D2FC-4AA7-B9E8-BA87733BFE58}" type="slidenum">
              <a:rPr lang="en-US" altLang="en-US" sz="1400"/>
              <a:pPr>
                <a:spcBef>
                  <a:spcPct val="0"/>
                </a:spcBef>
                <a:buFontTx/>
                <a:buNone/>
              </a:pPr>
              <a:t>6</a:t>
            </a:fld>
            <a:endParaRPr lang="en-US" altLang="en-US" sz="1400"/>
          </a:p>
        </p:txBody>
      </p:sp>
      <p:sp>
        <p:nvSpPr>
          <p:cNvPr id="7171" name="Rectangle 2"/>
          <p:cNvSpPr>
            <a:spLocks noGrp="1" noChangeArrowheads="1"/>
          </p:cNvSpPr>
          <p:nvPr>
            <p:ph type="title"/>
          </p:nvPr>
        </p:nvSpPr>
        <p:spPr>
          <a:xfrm>
            <a:off x="685800" y="261938"/>
            <a:ext cx="7772400" cy="1143000"/>
          </a:xfrm>
        </p:spPr>
        <p:txBody>
          <a:bodyPr>
            <a:normAutofit fontScale="90000"/>
          </a:bodyPr>
          <a:lstStyle/>
          <a:p>
            <a:pPr eaLnBrk="1" hangingPunct="1"/>
            <a:r>
              <a:rPr lang="en-US" altLang="en-US" sz="3600" smtClean="0">
                <a:solidFill>
                  <a:schemeClr val="tx1"/>
                </a:solidFill>
                <a:latin typeface="Palatino Linotype" pitchFamily="18" charset="0"/>
              </a:rPr>
              <a:t>Attributing Behavior to Persons or to Situations</a:t>
            </a:r>
          </a:p>
        </p:txBody>
      </p:sp>
      <p:sp>
        <p:nvSpPr>
          <p:cNvPr id="7172" name="Rectangle 3"/>
          <p:cNvSpPr>
            <a:spLocks noGrp="1" noChangeArrowheads="1"/>
          </p:cNvSpPr>
          <p:nvPr>
            <p:ph type="body" sz="half" idx="1"/>
          </p:nvPr>
        </p:nvSpPr>
        <p:spPr>
          <a:xfrm>
            <a:off x="457200" y="1600200"/>
            <a:ext cx="4114800" cy="4495800"/>
          </a:xfrm>
        </p:spPr>
        <p:txBody>
          <a:bodyPr>
            <a:normAutofit lnSpcReduction="10000"/>
          </a:bodyPr>
          <a:lstStyle/>
          <a:p>
            <a:pPr marL="0" indent="0" algn="ctr" eaLnBrk="1" hangingPunct="1">
              <a:buFontTx/>
              <a:buNone/>
            </a:pPr>
            <a:r>
              <a:rPr lang="en-US" altLang="en-US" sz="2800" smtClean="0">
                <a:solidFill>
                  <a:srgbClr val="0000FF"/>
                </a:solidFill>
                <a:latin typeface="Palatino Linotype" pitchFamily="18" charset="0"/>
              </a:rPr>
              <a:t>Attribution Theory:</a:t>
            </a:r>
            <a:r>
              <a:rPr lang="en-US" altLang="en-US" sz="2800" smtClean="0">
                <a:solidFill>
                  <a:srgbClr val="6600CC"/>
                </a:solidFill>
                <a:latin typeface="Palatino Linotype" pitchFamily="18" charset="0"/>
              </a:rPr>
              <a:t> </a:t>
            </a:r>
            <a:r>
              <a:rPr lang="en-US" altLang="en-US" sz="2800" smtClean="0">
                <a:latin typeface="Palatino Linotype" pitchFamily="18" charset="0"/>
              </a:rPr>
              <a:t>Fritz Heider (1958) suggested that we have a tendency to give causal explanations for someone’s behavior, often by crediting either the situational factors (external) or the dispositional factors (personal).</a:t>
            </a:r>
          </a:p>
        </p:txBody>
      </p:sp>
      <p:pic>
        <p:nvPicPr>
          <p:cNvPr id="7173" name="Picture 4" descr="HeiderFritzP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600200"/>
            <a:ext cx="3276600" cy="4114800"/>
          </a:xfrm>
          <a:noFill/>
        </p:spPr>
      </p:pic>
      <p:sp>
        <p:nvSpPr>
          <p:cNvPr id="7174" name="Rectangle 5"/>
          <p:cNvSpPr>
            <a:spLocks noChangeArrowheads="1"/>
          </p:cNvSpPr>
          <p:nvPr/>
        </p:nvSpPr>
        <p:spPr bwMode="auto">
          <a:xfrm rot="5400000">
            <a:off x="7540625" y="4775200"/>
            <a:ext cx="17859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t>http://www.stedwards.edu</a:t>
            </a:r>
          </a:p>
        </p:txBody>
      </p:sp>
      <p:sp>
        <p:nvSpPr>
          <p:cNvPr id="7175" name="Rectangle 6"/>
          <p:cNvSpPr>
            <a:spLocks noChangeArrowheads="1"/>
          </p:cNvSpPr>
          <p:nvPr/>
        </p:nvSpPr>
        <p:spPr bwMode="auto">
          <a:xfrm>
            <a:off x="6019800" y="5805488"/>
            <a:ext cx="1558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a:latin typeface="Palatino Linotype" pitchFamily="18" charset="0"/>
              </a:rPr>
              <a:t>Fritz Heider</a:t>
            </a:r>
          </a:p>
        </p:txBody>
      </p:sp>
    </p:spTree>
    <p:extLst>
      <p:ext uri="{BB962C8B-B14F-4D97-AF65-F5344CB8AC3E}">
        <p14:creationId xmlns:p14="http://schemas.microsoft.com/office/powerpoint/2010/main" val="37020244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6D992AC-1051-443F-A651-968B492D12AC}" type="slidenum">
              <a:rPr lang="en-US" altLang="en-US" sz="1400"/>
              <a:pPr>
                <a:spcBef>
                  <a:spcPct val="0"/>
                </a:spcBef>
                <a:buFontTx/>
                <a:buNone/>
              </a:pPr>
              <a:t>7</a:t>
            </a:fld>
            <a:endParaRPr lang="en-US" altLang="en-US" sz="1400"/>
          </a:p>
        </p:txBody>
      </p:sp>
      <p:sp>
        <p:nvSpPr>
          <p:cNvPr id="8195" name="Rectangle 2"/>
          <p:cNvSpPr>
            <a:spLocks noGrp="1" noChangeArrowheads="1"/>
          </p:cNvSpPr>
          <p:nvPr>
            <p:ph type="title"/>
          </p:nvPr>
        </p:nvSpPr>
        <p:spPr>
          <a:xfrm>
            <a:off x="685800" y="271463"/>
            <a:ext cx="7772400" cy="1143000"/>
          </a:xfrm>
        </p:spPr>
        <p:txBody>
          <a:bodyPr>
            <a:normAutofit fontScale="90000"/>
          </a:bodyPr>
          <a:lstStyle/>
          <a:p>
            <a:pPr eaLnBrk="1" hangingPunct="1"/>
            <a:r>
              <a:rPr lang="en-US" altLang="en-US" sz="3600" smtClean="0">
                <a:solidFill>
                  <a:schemeClr val="tx1"/>
                </a:solidFill>
                <a:latin typeface="Palatino Linotype" pitchFamily="18" charset="0"/>
              </a:rPr>
              <a:t>Attributing Behavior to Persons or to Situations</a:t>
            </a:r>
          </a:p>
        </p:txBody>
      </p:sp>
      <p:sp>
        <p:nvSpPr>
          <p:cNvPr id="8196" name="Rectangle 3"/>
          <p:cNvSpPr>
            <a:spLocks noGrp="1" noChangeArrowheads="1"/>
          </p:cNvSpPr>
          <p:nvPr>
            <p:ph type="body" sz="half" idx="1"/>
          </p:nvPr>
        </p:nvSpPr>
        <p:spPr>
          <a:xfrm>
            <a:off x="685800" y="1600200"/>
            <a:ext cx="7772400" cy="1981200"/>
          </a:xfrm>
        </p:spPr>
        <p:txBody>
          <a:bodyPr/>
          <a:lstStyle/>
          <a:p>
            <a:pPr marL="0" indent="0" algn="ctr" eaLnBrk="1" hangingPunct="1">
              <a:buFontTx/>
              <a:buNone/>
            </a:pPr>
            <a:r>
              <a:rPr lang="en-US" altLang="en-US" sz="2800" smtClean="0">
                <a:latin typeface="Palatino Linotype" pitchFamily="18" charset="0"/>
              </a:rPr>
              <a:t>A teacher may wonder whether a child’s hostility reflects an aggressive personality (</a:t>
            </a:r>
            <a:r>
              <a:rPr lang="en-US" altLang="en-US" sz="2800" i="1" smtClean="0">
                <a:latin typeface="Palatino Linotype" pitchFamily="18" charset="0"/>
              </a:rPr>
              <a:t>dispositional attribution</a:t>
            </a:r>
            <a:r>
              <a:rPr lang="en-US" altLang="en-US" sz="2800" smtClean="0">
                <a:latin typeface="Palatino Linotype" pitchFamily="18" charset="0"/>
              </a:rPr>
              <a:t>) or is a reaction to stress or abuse (</a:t>
            </a:r>
            <a:r>
              <a:rPr lang="en-US" altLang="en-US" sz="2800" i="1" smtClean="0">
                <a:latin typeface="Palatino Linotype" pitchFamily="18" charset="0"/>
              </a:rPr>
              <a:t>a situational attribution</a:t>
            </a:r>
            <a:r>
              <a:rPr lang="en-US" altLang="en-US" sz="2800" smtClean="0">
                <a:latin typeface="Palatino Linotype" pitchFamily="18" charset="0"/>
              </a:rPr>
              <a:t>).</a:t>
            </a:r>
          </a:p>
        </p:txBody>
      </p:sp>
      <p:pic>
        <p:nvPicPr>
          <p:cNvPr id="1281031" name="Picture 7" descr="shy%20bo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3581400"/>
            <a:ext cx="2057400" cy="2743200"/>
          </a:xfrm>
          <a:noFill/>
        </p:spPr>
      </p:pic>
      <p:sp>
        <p:nvSpPr>
          <p:cNvPr id="1281032" name="Rectangle 8"/>
          <p:cNvSpPr>
            <a:spLocks noChangeArrowheads="1"/>
          </p:cNvSpPr>
          <p:nvPr/>
        </p:nvSpPr>
        <p:spPr bwMode="auto">
          <a:xfrm rot="5400000">
            <a:off x="7112001" y="5403850"/>
            <a:ext cx="1719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t>http://www.bootsnall.org</a:t>
            </a:r>
          </a:p>
        </p:txBody>
      </p:sp>
      <p:sp>
        <p:nvSpPr>
          <p:cNvPr id="1281033" name="Rectangle 9"/>
          <p:cNvSpPr>
            <a:spLocks noChangeArrowheads="1"/>
          </p:cNvSpPr>
          <p:nvPr/>
        </p:nvSpPr>
        <p:spPr bwMode="auto">
          <a:xfrm>
            <a:off x="671513" y="3581400"/>
            <a:ext cx="38100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400">
                <a:latin typeface="Palatino Linotype" pitchFamily="18" charset="0"/>
              </a:rPr>
              <a:t>Dispositions are enduring personality traits. So, if Joe is a quiet, shy, and introverted child, he is likely to be like that in a number of situations.</a:t>
            </a:r>
          </a:p>
          <a:p>
            <a:pPr algn="ctr" eaLnBrk="1" hangingPunct="1">
              <a:buFont typeface="Wingdings" pitchFamily="2" charset="2"/>
              <a:buNone/>
            </a:pPr>
            <a:endParaRPr lang="en-US" altLang="en-US" sz="2400">
              <a:latin typeface="Palatino Linotype" pitchFamily="18" charset="0"/>
            </a:endParaRPr>
          </a:p>
          <a:p>
            <a:pPr algn="ctr" eaLnBrk="1" hangingPunct="1">
              <a:buFont typeface="Wingdings" pitchFamily="2" charset="2"/>
              <a:buNone/>
            </a:pPr>
            <a:r>
              <a:rPr lang="en-US" altLang="en-US" sz="2400">
                <a:latin typeface="Palatino Linotype" pitchFamily="18" charset="0"/>
              </a:rPr>
              <a:t>Actor-Observer Effect</a:t>
            </a:r>
          </a:p>
        </p:txBody>
      </p:sp>
    </p:spTree>
    <p:extLst>
      <p:ext uri="{BB962C8B-B14F-4D97-AF65-F5344CB8AC3E}">
        <p14:creationId xmlns:p14="http://schemas.microsoft.com/office/powerpoint/2010/main" val="3626606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81031"/>
                                        </p:tgtEl>
                                        <p:attrNameLst>
                                          <p:attrName>style.visibility</p:attrName>
                                        </p:attrNameLst>
                                      </p:cBhvr>
                                      <p:to>
                                        <p:strVal val="visible"/>
                                      </p:to>
                                    </p:set>
                                    <p:animEffect transition="in" filter="dissolve">
                                      <p:cBhvr>
                                        <p:cTn id="7" dur="500"/>
                                        <p:tgtEl>
                                          <p:spTgt spid="12810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81032"/>
                                        </p:tgtEl>
                                        <p:attrNameLst>
                                          <p:attrName>style.visibility</p:attrName>
                                        </p:attrNameLst>
                                      </p:cBhvr>
                                      <p:to>
                                        <p:strVal val="visible"/>
                                      </p:to>
                                    </p:set>
                                    <p:animEffect transition="in" filter="dissolve">
                                      <p:cBhvr>
                                        <p:cTn id="10" dur="500"/>
                                        <p:tgtEl>
                                          <p:spTgt spid="12810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81033"/>
                                        </p:tgtEl>
                                        <p:attrNameLst>
                                          <p:attrName>style.visibility</p:attrName>
                                        </p:attrNameLst>
                                      </p:cBhvr>
                                      <p:to>
                                        <p:strVal val="visible"/>
                                      </p:to>
                                    </p:set>
                                    <p:animEffect transition="in" filter="dissolve">
                                      <p:cBhvr>
                                        <p:cTn id="13" dur="500"/>
                                        <p:tgtEl>
                                          <p:spTgt spid="128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32" grpId="0"/>
      <p:bldP spid="12810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D4B5060-B379-43EE-9D7D-B1EB431CBDC0}" type="slidenum">
              <a:rPr lang="en-US" altLang="en-US" sz="1400"/>
              <a:pPr>
                <a:spcBef>
                  <a:spcPct val="0"/>
                </a:spcBef>
                <a:buFontTx/>
                <a:buNone/>
              </a:pPr>
              <a:t>8</a:t>
            </a:fld>
            <a:endParaRPr lang="en-US" altLang="en-US" sz="1400"/>
          </a:p>
        </p:txBody>
      </p:sp>
      <p:sp>
        <p:nvSpPr>
          <p:cNvPr id="9219" name="Rectangle 2"/>
          <p:cNvSpPr>
            <a:spLocks noGrp="1" noChangeArrowheads="1"/>
          </p:cNvSpPr>
          <p:nvPr>
            <p:ph type="title"/>
          </p:nvPr>
        </p:nvSpPr>
        <p:spPr>
          <a:xfrm>
            <a:off x="671513" y="257175"/>
            <a:ext cx="7772400" cy="1143000"/>
          </a:xfrm>
        </p:spPr>
        <p:txBody>
          <a:bodyPr/>
          <a:lstStyle/>
          <a:p>
            <a:pPr eaLnBrk="1" hangingPunct="1"/>
            <a:r>
              <a:rPr lang="en-US" altLang="en-US" sz="4000" smtClean="0">
                <a:solidFill>
                  <a:schemeClr val="tx1"/>
                </a:solidFill>
                <a:latin typeface="Palatino Linotype" pitchFamily="18" charset="0"/>
              </a:rPr>
              <a:t>Fundamental Attribution Error</a:t>
            </a:r>
          </a:p>
        </p:txBody>
      </p:sp>
      <p:sp>
        <p:nvSpPr>
          <p:cNvPr id="9220" name="Rectangle 3"/>
          <p:cNvSpPr>
            <a:spLocks noGrp="1" noChangeArrowheads="1"/>
          </p:cNvSpPr>
          <p:nvPr>
            <p:ph type="body" idx="1"/>
          </p:nvPr>
        </p:nvSpPr>
        <p:spPr>
          <a:xfrm>
            <a:off x="685800" y="1600200"/>
            <a:ext cx="7772400" cy="2590800"/>
          </a:xfrm>
        </p:spPr>
        <p:txBody>
          <a:bodyPr/>
          <a:lstStyle/>
          <a:p>
            <a:pPr marL="0" indent="0" algn="ctr" eaLnBrk="1" hangingPunct="1">
              <a:buFont typeface="Wingdings" pitchFamily="2" charset="2"/>
              <a:buNone/>
            </a:pPr>
            <a:r>
              <a:rPr lang="en-US" altLang="en-US" sz="2800" smtClean="0">
                <a:latin typeface="Palatino Linotype" pitchFamily="18" charset="0"/>
              </a:rPr>
              <a:t>The tendency to overestimate the impact of personal disposition and underestimate the impact of the situations in analyzing the behaviors of others leads to the </a:t>
            </a:r>
            <a:r>
              <a:rPr lang="en-US" altLang="en-US" sz="2800" smtClean="0">
                <a:solidFill>
                  <a:srgbClr val="0000FF"/>
                </a:solidFill>
                <a:latin typeface="Palatino Linotype" pitchFamily="18" charset="0"/>
              </a:rPr>
              <a:t>fundamental attribution error</a:t>
            </a:r>
            <a:r>
              <a:rPr lang="en-US" altLang="en-US" sz="2800" smtClean="0">
                <a:latin typeface="Palatino Linotype" pitchFamily="18" charset="0"/>
              </a:rPr>
              <a:t>.</a:t>
            </a:r>
          </a:p>
        </p:txBody>
      </p:sp>
      <p:sp>
        <p:nvSpPr>
          <p:cNvPr id="9221" name="Rectangle 4"/>
          <p:cNvSpPr>
            <a:spLocks noChangeArrowheads="1"/>
          </p:cNvSpPr>
          <p:nvPr/>
        </p:nvSpPr>
        <p:spPr bwMode="auto">
          <a:xfrm>
            <a:off x="671513" y="419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Wingdings" pitchFamily="2" charset="2"/>
              <a:buNone/>
            </a:pPr>
            <a:r>
              <a:rPr lang="en-US" altLang="en-US" sz="2800">
                <a:latin typeface="Palatino Linotype" pitchFamily="18" charset="0"/>
              </a:rPr>
              <a:t>We see Joe as quiet, shy, and introverted most of the time, but with friends he is very talkative, loud, and extroverted.</a:t>
            </a:r>
          </a:p>
          <a:p>
            <a:pPr algn="ctr" eaLnBrk="1" hangingPunct="1">
              <a:buFont typeface="Wingdings" pitchFamily="2" charset="2"/>
              <a:buNone/>
            </a:pPr>
            <a:endParaRPr lang="en-US" altLang="en-US" sz="2800">
              <a:latin typeface="Palatino Linotype" pitchFamily="18" charset="0"/>
            </a:endParaRPr>
          </a:p>
          <a:p>
            <a:pPr algn="ctr" eaLnBrk="1" hangingPunct="1">
              <a:buFont typeface="Wingdings" pitchFamily="2" charset="2"/>
              <a:buNone/>
            </a:pPr>
            <a:r>
              <a:rPr lang="en-US" altLang="en-US" sz="2800">
                <a:latin typeface="Palatino Linotype" pitchFamily="18" charset="0"/>
              </a:rPr>
              <a:t>Lee study on pg. 105 Companion Guide</a:t>
            </a:r>
          </a:p>
          <a:p>
            <a:pPr algn="ctr" eaLnBrk="1" hangingPunct="1">
              <a:buFont typeface="Wingdings" pitchFamily="2" charset="2"/>
              <a:buNone/>
            </a:pPr>
            <a:endParaRPr lang="en-US" altLang="en-US" sz="2800">
              <a:latin typeface="Palatino Linotype" pitchFamily="18" charset="0"/>
            </a:endParaRPr>
          </a:p>
        </p:txBody>
      </p:sp>
    </p:spTree>
    <p:extLst>
      <p:ext uri="{BB962C8B-B14F-4D97-AF65-F5344CB8AC3E}">
        <p14:creationId xmlns:p14="http://schemas.microsoft.com/office/powerpoint/2010/main" val="31975181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Self-Serving Bias</a:t>
            </a:r>
          </a:p>
        </p:txBody>
      </p:sp>
      <p:sp>
        <p:nvSpPr>
          <p:cNvPr id="10243" name="Content Placeholder 2"/>
          <p:cNvSpPr>
            <a:spLocks noGrp="1"/>
          </p:cNvSpPr>
          <p:nvPr>
            <p:ph idx="1"/>
          </p:nvPr>
        </p:nvSpPr>
        <p:spPr/>
        <p:txBody>
          <a:bodyPr/>
          <a:lstStyle/>
          <a:p>
            <a:r>
              <a:rPr lang="en-US" altLang="en-US" smtClean="0"/>
              <a:t>Take credit for your successes and credit dispositional factors vs. dissociation from failures and blame situational factors</a:t>
            </a:r>
          </a:p>
          <a:p>
            <a:r>
              <a:rPr lang="en-US" altLang="en-US" smtClean="0">
                <a:solidFill>
                  <a:srgbClr val="0000FF"/>
                </a:solidFill>
              </a:rPr>
              <a:t>Defensive self-esteem</a:t>
            </a:r>
            <a:r>
              <a:rPr lang="en-US" altLang="en-US" smtClean="0"/>
              <a:t> is fragile and egotistic whereas </a:t>
            </a:r>
            <a:r>
              <a:rPr lang="en-US" altLang="en-US" smtClean="0">
                <a:solidFill>
                  <a:srgbClr val="0000FF"/>
                </a:solidFill>
              </a:rPr>
              <a:t>secure self-esteem</a:t>
            </a:r>
            <a:r>
              <a:rPr lang="en-US" altLang="en-US" smtClean="0"/>
              <a:t> is less fragile and less dependent on external evaluation.</a:t>
            </a:r>
          </a:p>
          <a:p>
            <a:endParaRPr lang="en-US" altLang="en-US" smtClean="0"/>
          </a:p>
          <a:p>
            <a:endParaRPr lang="en-US" altLang="en-US"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AAB4BEA-13E8-4C4E-8362-2B474856A83D}" type="slidenum">
              <a:rPr lang="en-US" altLang="en-US" sz="1400"/>
              <a:pPr>
                <a:spcBef>
                  <a:spcPct val="0"/>
                </a:spcBef>
                <a:buFontTx/>
                <a:buNone/>
              </a:pPr>
              <a:t>9</a:t>
            </a:fld>
            <a:endParaRPr lang="en-US" altLang="en-US" sz="1400"/>
          </a:p>
        </p:txBody>
      </p:sp>
    </p:spTree>
    <p:extLst>
      <p:ext uri="{BB962C8B-B14F-4D97-AF65-F5344CB8AC3E}">
        <p14:creationId xmlns:p14="http://schemas.microsoft.com/office/powerpoint/2010/main" val="293292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2329</Words>
  <Application>Microsoft Macintosh PowerPoint</Application>
  <PresentationFormat>On-screen Show (4:3)</PresentationFormat>
  <Paragraphs>305</Paragraphs>
  <Slides>52</Slides>
  <Notes>41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Palatino Linotype</vt:lpstr>
      <vt:lpstr>Times New Roman</vt:lpstr>
      <vt:lpstr>Wingdings</vt:lpstr>
      <vt:lpstr>Arial</vt:lpstr>
      <vt:lpstr>Office Theme</vt:lpstr>
      <vt:lpstr>PSYCHOLOGY (8th Edition) David Myers</vt:lpstr>
      <vt:lpstr>Focuses in Social Psychology</vt:lpstr>
      <vt:lpstr>Principles of Socio-Cultural Psych</vt:lpstr>
      <vt:lpstr>Social Thinking</vt:lpstr>
      <vt:lpstr>Watch this video and explain the behavior</vt:lpstr>
      <vt:lpstr>Attributing Behavior to Persons or to Situations</vt:lpstr>
      <vt:lpstr>Attributing Behavior to Persons or to Situations</vt:lpstr>
      <vt:lpstr>Fundamental Attribution Error</vt:lpstr>
      <vt:lpstr>Self-Serving Bias</vt:lpstr>
      <vt:lpstr>Attitude</vt:lpstr>
      <vt:lpstr>Attitudes Can Affect Action</vt:lpstr>
      <vt:lpstr>Attitudes Can Affect Action</vt:lpstr>
      <vt:lpstr>Prejudice</vt:lpstr>
      <vt:lpstr>Reign of Prejudice</vt:lpstr>
      <vt:lpstr>How Prejudiced are People?</vt:lpstr>
      <vt:lpstr>Racial &amp; Gender Prejudice</vt:lpstr>
      <vt:lpstr>Race</vt:lpstr>
      <vt:lpstr>Social Roots of Prejudice</vt:lpstr>
      <vt:lpstr>Cognitive Roots of Prejudice</vt:lpstr>
      <vt:lpstr>Compliance Techniques</vt:lpstr>
      <vt:lpstr>Role Playing Affects Attitudes</vt:lpstr>
      <vt:lpstr>Abu Ghraib  </vt:lpstr>
      <vt:lpstr>The Lucifer Effect</vt:lpstr>
      <vt:lpstr>Lucifer Effect</vt:lpstr>
      <vt:lpstr>PowerPoint Presentation</vt:lpstr>
      <vt:lpstr>Actions Can Affect Attitudes</vt:lpstr>
      <vt:lpstr>Cognitive Dissonance</vt:lpstr>
      <vt:lpstr>Social Influence</vt:lpstr>
      <vt:lpstr>The Chameleon Effect (maybe should be named the Mimic Octopus Effect)</vt:lpstr>
      <vt:lpstr>Conformity &amp; Obedience</vt:lpstr>
      <vt:lpstr>Group Pressure &amp; Conformity</vt:lpstr>
      <vt:lpstr>Group Pressure &amp; Conformity</vt:lpstr>
      <vt:lpstr>John Berry (1967)</vt:lpstr>
      <vt:lpstr>Conditions that Strengthen Conformity</vt:lpstr>
      <vt:lpstr>Reasons for Conformity</vt:lpstr>
      <vt:lpstr>Informative Social Influence</vt:lpstr>
      <vt:lpstr>Informative Social Influence</vt:lpstr>
      <vt:lpstr>Obedience</vt:lpstr>
      <vt:lpstr>Milgram’s Study</vt:lpstr>
      <vt:lpstr>Milgram’s Study: Results</vt:lpstr>
      <vt:lpstr>Milgram’s Obedience to Authority</vt:lpstr>
      <vt:lpstr>Individual Resistance</vt:lpstr>
      <vt:lpstr>Lessons from the Conformity and Obedience Studies</vt:lpstr>
      <vt:lpstr>Group Influence</vt:lpstr>
      <vt:lpstr>Individual Behavior in the Presence of Others</vt:lpstr>
      <vt:lpstr>Social Facilitation</vt:lpstr>
      <vt:lpstr>Social Loafing</vt:lpstr>
      <vt:lpstr>Deindividuation</vt:lpstr>
      <vt:lpstr>Effects of Group Interaction</vt:lpstr>
      <vt:lpstr>Groupthink</vt:lpstr>
      <vt:lpstr>Power of Individuals</vt:lpstr>
      <vt:lpstr>Hindsight Bias</vt:lpstr>
    </vt:vector>
  </TitlesOfParts>
  <Company>Utica Community Schools</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(8th Edition) David Myers</dc:title>
  <dc:creator>burakbn</dc:creator>
  <cp:lastModifiedBy>BURAK, BRIAN</cp:lastModifiedBy>
  <cp:revision>8</cp:revision>
  <dcterms:created xsi:type="dcterms:W3CDTF">2016-02-03T13:11:48Z</dcterms:created>
  <dcterms:modified xsi:type="dcterms:W3CDTF">2017-04-20T13:21:50Z</dcterms:modified>
</cp:coreProperties>
</file>