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71" r:id="rId6"/>
    <p:sldId id="265" r:id="rId7"/>
    <p:sldId id="277" r:id="rId8"/>
    <p:sldId id="267" r:id="rId9"/>
    <p:sldId id="276" r:id="rId10"/>
    <p:sldId id="266" r:id="rId11"/>
    <p:sldId id="275" r:id="rId12"/>
    <p:sldId id="268" r:id="rId13"/>
    <p:sldId id="274" r:id="rId14"/>
    <p:sldId id="269" r:id="rId15"/>
    <p:sldId id="270" r:id="rId16"/>
    <p:sldId id="278" r:id="rId17"/>
    <p:sldId id="259" r:id="rId18"/>
    <p:sldId id="273" r:id="rId19"/>
    <p:sldId id="260" r:id="rId20"/>
    <p:sldId id="261" r:id="rId21"/>
    <p:sldId id="272" r:id="rId22"/>
    <p:sldId id="262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16" autoAdjust="0"/>
  </p:normalViewPr>
  <p:slideViewPr>
    <p:cSldViewPr>
      <p:cViewPr varScale="1">
        <p:scale>
          <a:sx n="83" d="100"/>
          <a:sy n="83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EDA863-4C34-4A29-8401-E49DF09B90F1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F10D014-9975-44C7-B3D2-3FC6BAAD8E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X-Men_%20First%20Class%20-%20With%20Us%20Or%20Against%20Us.mp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illary%20Clinton_%20Every%20Nation%20Must%20Be%20With%20Us%20Or%20Against%20Us.mp4" TargetMode="External"/><Relationship Id="rId5" Type="http://schemas.openxmlformats.org/officeDocument/2006/relationships/image" Target="../media/image3.jpeg"/><Relationship Id="rId4" Type="http://schemas.openxmlformats.org/officeDocument/2006/relationships/hyperlink" Target="With%20Us%20or%20Against%20Us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Identity (and Categorization)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Henri </a:t>
            </a:r>
            <a:r>
              <a:rPr lang="en-US" dirty="0" err="1" smtClean="0"/>
              <a:t>Tajfel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biii – Evaluate Social Identity Theory, making reference to relevant studies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069848"/>
          </a:xfrm>
        </p:spPr>
        <p:txBody>
          <a:bodyPr/>
          <a:lstStyle/>
          <a:p>
            <a:r>
              <a:rPr lang="en-US" dirty="0" smtClean="0"/>
              <a:t>Nass, Fogg, Moon Study (1995)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188494"/>
              </p:ext>
            </p:extLst>
          </p:nvPr>
        </p:nvGraphicFramePr>
        <p:xfrm>
          <a:off x="304800" y="1219201"/>
          <a:ext cx="8458199" cy="5539584"/>
        </p:xfrm>
        <a:graphic>
          <a:graphicData uri="http://schemas.openxmlformats.org/drawingml/2006/table">
            <a:tbl>
              <a:tblPr/>
              <a:tblGrid>
                <a:gridCol w="845820"/>
                <a:gridCol w="7612379"/>
              </a:tblGrid>
              <a:tr h="1033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[A]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u="none" strike="noStrike" dirty="0" smtClean="0">
                          <a:effectLst/>
                        </a:rPr>
                        <a:t>Social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Identity will form w/randomly assigned team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051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[P]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400" dirty="0" smtClean="0"/>
                        <a:t>28 students (equal men &amp;women) initiated into the Blue Group. Then randomly assigned to answer questions on blue or green computers. Blue-blue was “blue team”</a:t>
                      </a:r>
                      <a:r>
                        <a:rPr lang="en-US" sz="2400" baseline="0" dirty="0" smtClean="0"/>
                        <a:t> vs. b</a:t>
                      </a:r>
                      <a:r>
                        <a:rPr lang="en-US" sz="2400" dirty="0" smtClean="0"/>
                        <a:t>lue </a:t>
                      </a:r>
                      <a:r>
                        <a:rPr lang="en-US" sz="2400" dirty="0" err="1" smtClean="0"/>
                        <a:t>indivs</a:t>
                      </a:r>
                      <a:r>
                        <a:rPr lang="en-US" sz="2400" dirty="0" smtClean="0"/>
                        <a:t>.</a:t>
                      </a:r>
                      <a:r>
                        <a:rPr lang="en-US" sz="2400" baseline="0" dirty="0" smtClean="0"/>
                        <a:t> working on g</a:t>
                      </a:r>
                      <a:r>
                        <a:rPr lang="en-US" sz="2400" dirty="0" smtClean="0"/>
                        <a:t>reen</a:t>
                      </a:r>
                      <a:r>
                        <a:rPr lang="en-US" sz="2400" baseline="0" dirty="0" smtClean="0"/>
                        <a:t> computer</a:t>
                      </a:r>
                      <a:endParaRPr lang="en-US" sz="2400" u="none" strike="noStrike" dirty="0" smtClean="0"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033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[F]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400" u="none" strike="noStrike" dirty="0" smtClean="0">
                          <a:effectLst/>
                        </a:rPr>
                        <a:t>Blue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team changed their answers to match the team computer answers more often than individuals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9142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[C]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400" u="none" strike="noStrike" dirty="0" smtClean="0">
                          <a:effectLst/>
                        </a:rPr>
                        <a:t>Suggests a SI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has formed between blue members and blue computer</a:t>
                      </a:r>
                      <a:endParaRPr lang="en-US" sz="2400" u="none" strike="noStrike" dirty="0">
                        <a:effectLst/>
                      </a:endParaRP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400" u="none" strike="noStrike" dirty="0" smtClean="0">
                          <a:effectLst/>
                        </a:rPr>
                        <a:t>Suggests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that even in absence of other people, SIs can still form 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6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i.dailymail.co.uk/i/pix/2010/12/15/article-0-00025C9100000258-952_468x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14400"/>
            <a:ext cx="830155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Zimbardo – Stanford Prison Study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1927" y="2895600"/>
            <a:ext cx="7207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Coming Soon to Psych Class Near 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220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Now…This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602468"/>
            <a:ext cx="545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https://www.youtube.com/watch?v=AJKfs4ZnbNE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429000"/>
            <a:ext cx="6191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https://edpuzzle.com/classes/56a044379d0f10424175f6c5</a:t>
            </a:r>
          </a:p>
        </p:txBody>
      </p:sp>
    </p:spTree>
    <p:extLst>
      <p:ext uri="{BB962C8B-B14F-4D97-AF65-F5344CB8AC3E}">
        <p14:creationId xmlns:p14="http://schemas.microsoft.com/office/powerpoint/2010/main" val="18430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9848"/>
          </a:xfrm>
        </p:spPr>
        <p:txBody>
          <a:bodyPr/>
          <a:lstStyle/>
          <a:p>
            <a:r>
              <a:rPr lang="en-US" dirty="0" smtClean="0"/>
              <a:t>Strengths of SIT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35290"/>
            <a:ext cx="8382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Lots of empirical research supports it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Widely applicable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Humans actively engaged in sense of 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Creates norms &amp; culture for people to adhere and belong to</a:t>
            </a:r>
          </a:p>
          <a:p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Explanation for stereotyping and discrimination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26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229600" cy="1069848"/>
          </a:xfrm>
        </p:spPr>
        <p:txBody>
          <a:bodyPr/>
          <a:lstStyle/>
          <a:p>
            <a:r>
              <a:rPr lang="en-US" dirty="0" smtClean="0"/>
              <a:t>Limitations of SIT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1" y="1371600"/>
            <a:ext cx="845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smtClean="0"/>
              <a:t>Describes but can’t predict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Personal identity can be stronger – </a:t>
            </a:r>
          </a:p>
          <a:p>
            <a:r>
              <a:rPr lang="en-US" sz="3400" dirty="0"/>
              <a:t>	</a:t>
            </a:r>
            <a:r>
              <a:rPr lang="en-US" sz="3400" dirty="0" smtClean="0"/>
              <a:t>people do reject their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Above – esp. w/ people of high self-esteem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Reductionist – doesn’t account for situational factors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smtClean="0"/>
              <a:t>Research is often lab based, low EV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373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Hey, we were talking about art earlier, </a:t>
            </a:r>
            <a:r>
              <a:rPr lang="en-US" smtClean="0"/>
              <a:t>so that’s my </a:t>
            </a:r>
            <a:r>
              <a:rPr lang="en-US" dirty="0" smtClean="0"/>
              <a:t>excuse to show you this…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776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http://distractify.com/trending/2016/02/01/mark-hairstylist-work-of-art</a:t>
            </a:r>
          </a:p>
        </p:txBody>
      </p:sp>
    </p:spTree>
    <p:extLst>
      <p:ext uri="{BB962C8B-B14F-4D97-AF65-F5344CB8AC3E}">
        <p14:creationId xmlns:p14="http://schemas.microsoft.com/office/powerpoint/2010/main" val="12502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Categorization Theory – SCT (John Turner, 1985/87)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Less emphasis on self-esteem, more emphasis on how categories become the cognitions that guide group behavior</a:t>
            </a:r>
          </a:p>
          <a:p>
            <a:r>
              <a:rPr lang="en-US" dirty="0" smtClean="0"/>
              <a:t>Categories help individuals see in-groups as more diverse than they are and out-groups as more similar than they are</a:t>
            </a:r>
          </a:p>
          <a:p>
            <a:r>
              <a:rPr lang="en-US" dirty="0" smtClean="0"/>
              <a:t>Creating categories requires depersonalization</a:t>
            </a:r>
          </a:p>
          <a:p>
            <a:r>
              <a:rPr lang="en-US" dirty="0" smtClean="0"/>
              <a:t>Example – aggression in sports is depersonalized as team behavior</a:t>
            </a:r>
          </a:p>
          <a:p>
            <a:r>
              <a:rPr lang="en-US" dirty="0" smtClean="0"/>
              <a:t>Not to be confused with dehumanization or </a:t>
            </a:r>
            <a:r>
              <a:rPr lang="en-US" dirty="0" err="1" smtClean="0"/>
              <a:t>deindividuation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upl.stack.com/wp-content/uploads/2012/06/The-best-top-desktop-american-football-wallpapers-2-hard-tackle-629x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819400"/>
            <a:ext cx="599122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4.bp.blogspot.com/_oufDOrOsWfE/TTXv3C4yrKI/AAAAAAAAABI/LzckHZtcnYI/s1600/fist+f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33" y="3480180"/>
            <a:ext cx="5030155" cy="337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sercontent2.hubimg.com/62964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345" y="3413"/>
            <a:ext cx="5153912" cy="35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.dailymail.co.uk/i/pix/2011/05/17/article-0-00D2918000000578-231_468x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413"/>
            <a:ext cx="5220267" cy="348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SCT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Says we view groups in terms of prototypes or norms</a:t>
            </a:r>
          </a:p>
          <a:p>
            <a:r>
              <a:rPr lang="en-US" dirty="0" smtClean="0"/>
              <a:t>They are cognitive representations (aka?), characteristics of a group’s attitudes, beliefs and behaviors based on info we have</a:t>
            </a:r>
          </a:p>
          <a:p>
            <a:r>
              <a:rPr lang="en-US" dirty="0" smtClean="0"/>
              <a:t>Most salient about groups in a specific context – nation, religion etc</a:t>
            </a:r>
          </a:p>
          <a:p>
            <a:r>
              <a:rPr lang="en-US" dirty="0" smtClean="0"/>
              <a:t>But, stereotyping is best framed as in-group preference rather than out-group disfavor (Fiske, 2004)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59436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Identity Theory -  Henri </a:t>
            </a:r>
            <a:r>
              <a:rPr lang="en-US" dirty="0" err="1" smtClean="0"/>
              <a:t>Tajfel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Assumes people try to improve self-image/esteem thru personal accomplishment &amp; their social identity</a:t>
            </a:r>
          </a:p>
          <a:p>
            <a:r>
              <a:rPr lang="en-US" sz="3000" dirty="0" smtClean="0"/>
              <a:t>Small groups are formed in society according to common interests</a:t>
            </a:r>
          </a:p>
          <a:p>
            <a:r>
              <a:rPr lang="en-US" sz="3000" dirty="0" smtClean="0"/>
              <a:t>Individuals will then identify with those small groups on a personal level – source of pride</a:t>
            </a:r>
          </a:p>
          <a:p>
            <a:r>
              <a:rPr lang="en-US" sz="3000" dirty="0"/>
              <a:t>People belong to many groups and each varies in importance to one’s </a:t>
            </a:r>
            <a:r>
              <a:rPr lang="en-US" sz="3000" dirty="0" smtClean="0"/>
              <a:t>self-concept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880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Help us understand how in-groups shape representations of our selves (</a:t>
            </a:r>
            <a:r>
              <a:rPr lang="en-US" dirty="0" err="1" smtClean="0"/>
              <a:t>etic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But the “self” means different things in individualist vs. collectivist cultures (</a:t>
            </a:r>
            <a:r>
              <a:rPr lang="en-US" dirty="0" err="1" smtClean="0"/>
              <a:t>emic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Social self really exists on 3 levels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 Individual – your self is unique…just like everyone else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 Relational – self exists in terms of harmonious relations…I love you, you love me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3. Collective – Self fits in depersonalized categories of groups with symbolic value to the person…I’m a neo-Gothic, post-Existentialist, new-wave, hipster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post-punk.com/wp-content/uploads/2014/05/New-P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1"/>
            <a:ext cx="9144000" cy="70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SIT &amp; SCT explain level 3 but more for individualist than collectivist cultures</a:t>
            </a:r>
          </a:p>
          <a:p>
            <a:r>
              <a:rPr lang="en-US" sz="3200" dirty="0" smtClean="0"/>
              <a:t>In collectivist cultures, social self exists at the relational level &amp; are personalized</a:t>
            </a:r>
          </a:p>
          <a:p>
            <a:r>
              <a:rPr lang="en-US" sz="3200" dirty="0" smtClean="0"/>
              <a:t>Designed to maintain in-group harmony and cooperation</a:t>
            </a:r>
          </a:p>
          <a:p>
            <a:r>
              <a:rPr lang="en-US" sz="3200" dirty="0" smtClean="0"/>
              <a:t>Each culture is </a:t>
            </a:r>
            <a:r>
              <a:rPr lang="en-US" sz="3200" dirty="0" err="1" smtClean="0"/>
              <a:t>emic</a:t>
            </a:r>
            <a:r>
              <a:rPr lang="en-US" sz="3200" dirty="0" smtClean="0"/>
              <a:t>, but generally collectivist cultures’ social identities are more relational than categorical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Ok…seriously, 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Identifying with a culture evolved over time to maximize individual survival</a:t>
            </a:r>
          </a:p>
          <a:p>
            <a:r>
              <a:rPr lang="en-US" dirty="0" smtClean="0"/>
              <a:t>One aspect of culture is mobility – high correlates with individualism, low with collectivism</a:t>
            </a:r>
          </a:p>
          <a:p>
            <a:r>
              <a:rPr lang="en-US" dirty="0" smtClean="0"/>
              <a:t>Little chance at mobility? In your interest to behave in ways that promote harmony – don’t steal a chicken </a:t>
            </a:r>
            <a:r>
              <a:rPr lang="en-US" dirty="0" err="1" smtClean="0"/>
              <a:t>cuz</a:t>
            </a:r>
            <a:r>
              <a:rPr lang="en-US" dirty="0" smtClean="0"/>
              <a:t> where you </a:t>
            </a:r>
            <a:r>
              <a:rPr lang="en-US" dirty="0" err="1" smtClean="0"/>
              <a:t>gonna</a:t>
            </a:r>
            <a:r>
              <a:rPr lang="en-US" dirty="0" smtClean="0"/>
              <a:t> run?</a:t>
            </a:r>
          </a:p>
          <a:p>
            <a:r>
              <a:rPr lang="en-US" dirty="0" smtClean="0"/>
              <a:t>Greater mobility allows you to find your place that allow your interests &amp; preferences to define your relationship to the group (groups still important)</a:t>
            </a:r>
          </a:p>
          <a:p>
            <a:r>
              <a:rPr lang="en-US" dirty="0" smtClean="0"/>
              <a:t>Ultimately social identity is </a:t>
            </a:r>
            <a:r>
              <a:rPr lang="en-US" dirty="0" err="1" smtClean="0"/>
              <a:t>etic</a:t>
            </a:r>
            <a:r>
              <a:rPr lang="en-US" dirty="0" smtClean="0"/>
              <a:t> but it’s emphasis is </a:t>
            </a:r>
            <a:r>
              <a:rPr lang="en-US" dirty="0" err="1" smtClean="0"/>
              <a:t>emic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SIT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Group schemas tell us what to think, feel, and do in particular contexts</a:t>
            </a:r>
          </a:p>
          <a:p>
            <a:r>
              <a:rPr lang="en-US" sz="3000" dirty="0" smtClean="0"/>
              <a:t>Once identified these behaviors become stereotypes of in-group normative behavior </a:t>
            </a:r>
            <a:endParaRPr lang="en-US" sz="3000" dirty="0"/>
          </a:p>
          <a:p>
            <a:r>
              <a:rPr lang="en-US" sz="3000" dirty="0"/>
              <a:t>Distinctions are made between in-group and out-group based solely on group </a:t>
            </a:r>
            <a:r>
              <a:rPr lang="en-US" sz="3000" dirty="0" smtClean="0"/>
              <a:t>membership</a:t>
            </a:r>
          </a:p>
          <a:p>
            <a:r>
              <a:rPr lang="en-US" sz="3000" dirty="0" smtClean="0"/>
              <a:t>Creates “us vs. them” distinctions between in- and out-groups</a:t>
            </a:r>
          </a:p>
          <a:p>
            <a:r>
              <a:rPr lang="en-US" sz="3000" dirty="0" smtClean="0"/>
              <a:t>In-groups are always favored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comicbookmovie.com/images/users/uploads/10300/baconk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495800"/>
            <a:ext cx="1447800" cy="25686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9848"/>
          </a:xfrm>
        </p:spPr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pic>
        <p:nvPicPr>
          <p:cNvPr id="1028" name="Picture 4" descr="http://www.awrambatimes.com/wp-content/uploads/george-w-bush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524000"/>
            <a:ext cx="3810000" cy="3152775"/>
          </a:xfrm>
          <a:prstGeom prst="rect">
            <a:avLst/>
          </a:prstGeom>
          <a:noFill/>
        </p:spPr>
      </p:pic>
      <p:pic>
        <p:nvPicPr>
          <p:cNvPr id="1030" name="Picture 6" descr="http://www.rawstory.com/rs/wp-content/uploads/2013/01/US-Secretary-of-State-Hillary-Clinton-waves-after-holding-an-interview-in-Washington-DC-on-January-29-2013.-AFP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04800" y="1524000"/>
            <a:ext cx="3962401" cy="3140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251" y="1447800"/>
            <a:ext cx="84214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How many of you have criticized a parent this week?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How would you react if someone else, not a relative criticized your parents?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How many of you whine and complain about UAIS?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How do you react when people who don’t go here criticize this program?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5941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069848"/>
          </a:xfrm>
        </p:spPr>
        <p:txBody>
          <a:bodyPr/>
          <a:lstStyle/>
          <a:p>
            <a:r>
              <a:rPr lang="en-US" dirty="0" err="1" smtClean="0"/>
              <a:t>Tajfel</a:t>
            </a:r>
            <a:r>
              <a:rPr lang="en-US" dirty="0" smtClean="0"/>
              <a:t> study (1970)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965994"/>
              </p:ext>
            </p:extLst>
          </p:nvPr>
        </p:nvGraphicFramePr>
        <p:xfrm>
          <a:off x="228601" y="1045990"/>
          <a:ext cx="8686800" cy="5842490"/>
        </p:xfrm>
        <a:graphic>
          <a:graphicData uri="http://schemas.openxmlformats.org/drawingml/2006/table">
            <a:tbl>
              <a:tblPr/>
              <a:tblGrid>
                <a:gridCol w="1005840"/>
                <a:gridCol w="7680960"/>
              </a:tblGrid>
              <a:tr h="3603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[</a:t>
                      </a:r>
                      <a:r>
                        <a:rPr lang="en-US" sz="2000" u="none" strike="noStrike" dirty="0" smtClean="0">
                          <a:effectLst/>
                        </a:rPr>
                        <a:t>Aim]</a:t>
                      </a:r>
                      <a:endParaRPr lang="en-US" sz="2000" u="none" strike="noStrike" dirty="0">
                        <a:effectLst/>
                      </a:endParaRPr>
                    </a:p>
                  </a:txBody>
                  <a:tcPr marL="35609" marR="35609" marT="35609" marB="3560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000" u="none" strike="noStrike" dirty="0">
                          <a:effectLst/>
                        </a:rPr>
                        <a:t>To test the Social Identity Theory.</a:t>
                      </a:r>
                    </a:p>
                  </a:txBody>
                  <a:tcPr marL="35609" marR="35609" marT="35609" marB="3560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162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[</a:t>
                      </a:r>
                      <a:r>
                        <a:rPr lang="en-US" sz="2000" u="none" strike="noStrike" dirty="0" smtClean="0">
                          <a:effectLst/>
                        </a:rPr>
                        <a:t>Proc.]</a:t>
                      </a:r>
                      <a:endParaRPr lang="en-US" sz="2000" u="none" strike="noStrike" dirty="0">
                        <a:effectLst/>
                      </a:endParaRPr>
                    </a:p>
                  </a:txBody>
                  <a:tcPr marL="35609" marR="35609" marT="35609" marB="3560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000" u="none" strike="noStrike">
                          <a:effectLst/>
                        </a:rPr>
                        <a:t>48 boys were assigned at random to 2 groups based on their preference between Klee or Kandinsky’s art work.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000" u="none" strike="noStrike">
                          <a:effectLst/>
                        </a:rPr>
                        <a:t>Asked to rate in-group and out-group based on traits e.g. like-ability.</a:t>
                      </a:r>
                    </a:p>
                  </a:txBody>
                  <a:tcPr marL="35609" marR="35609" marT="35609" marB="3560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627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[</a:t>
                      </a:r>
                      <a:r>
                        <a:rPr lang="en-US" sz="2000" u="none" strike="noStrike" dirty="0" smtClean="0">
                          <a:effectLst/>
                        </a:rPr>
                        <a:t>Find.]</a:t>
                      </a:r>
                      <a:endParaRPr lang="en-US" sz="2000" u="none" strike="noStrike" dirty="0">
                        <a:effectLst/>
                      </a:endParaRPr>
                    </a:p>
                  </a:txBody>
                  <a:tcPr marL="35609" marR="35609" marT="35609" marB="3560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000" u="none" strike="noStrike">
                          <a:effectLst/>
                        </a:rPr>
                        <a:t>Tajfel found that the out-group was rated less likeable, but never actually disliked.</a:t>
                      </a:r>
                    </a:p>
                  </a:txBody>
                  <a:tcPr marL="35609" marR="35609" marT="35609" marB="3560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697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[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Concl</a:t>
                      </a:r>
                      <a:r>
                        <a:rPr lang="en-US" sz="2000" u="none" strike="noStrike" dirty="0" smtClean="0">
                          <a:effectLst/>
                        </a:rPr>
                        <a:t>.]</a:t>
                      </a:r>
                      <a:endParaRPr lang="en-US" sz="2000" u="none" strike="noStrike" dirty="0">
                        <a:effectLst/>
                      </a:endParaRPr>
                    </a:p>
                  </a:txBody>
                  <a:tcPr marL="35609" marR="35609" marT="35609" marB="3560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000" u="none" strike="noStrike" dirty="0">
                          <a:effectLst/>
                        </a:rPr>
                        <a:t>There seems to be a preference of the in-group over out-group, however it is not clear that they make social comparisons to enhance either self-esteem.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000" u="none" strike="noStrike" dirty="0">
                          <a:effectLst/>
                        </a:rPr>
                        <a:t>Later research – Social identity does not account for intergroup conflict. In the absence of competition, social comparison can be positive.</a:t>
                      </a:r>
                    </a:p>
                  </a:txBody>
                  <a:tcPr marL="35609" marR="35609" marT="35609" marB="3560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430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[</a:t>
                      </a:r>
                      <a:r>
                        <a:rPr lang="en-US" sz="2000" u="none" strike="noStrike" dirty="0" err="1" smtClean="0">
                          <a:effectLst/>
                        </a:rPr>
                        <a:t>Eval</a:t>
                      </a:r>
                      <a:r>
                        <a:rPr lang="en-US" sz="2000" u="none" strike="noStrike" dirty="0" smtClean="0">
                          <a:effectLst/>
                        </a:rPr>
                        <a:t>.]</a:t>
                      </a:r>
                      <a:endParaRPr lang="en-US" sz="2000" u="none" strike="noStrike" dirty="0">
                        <a:effectLst/>
                      </a:endParaRPr>
                    </a:p>
                  </a:txBody>
                  <a:tcPr marL="35609" marR="35609" marT="35609" marB="3560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000" u="none" strike="noStrike" dirty="0">
                          <a:effectLst/>
                        </a:rPr>
                        <a:t>Supports Social Identity Theory.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000" u="none" strike="noStrike" dirty="0">
                          <a:effectLst/>
                        </a:rPr>
                        <a:t>Showed the formation and the features of SIT.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000" u="none" strike="noStrike" dirty="0">
                          <a:effectLst/>
                        </a:rPr>
                        <a:t>Ecological validity: Low, lab conditions.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000" u="none" strike="noStrike" dirty="0">
                          <a:effectLst/>
                        </a:rPr>
                        <a:t>Meaningless groups.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000" u="none" strike="noStrike" dirty="0">
                          <a:effectLst/>
                        </a:rPr>
                        <a:t>Controlled environment removed confounding variables.</a:t>
                      </a:r>
                    </a:p>
                  </a:txBody>
                  <a:tcPr marL="35609" marR="35609" marT="35609" marB="35609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8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6552"/>
            <a:ext cx="8229600" cy="1069848"/>
          </a:xfrm>
        </p:spPr>
        <p:txBody>
          <a:bodyPr/>
          <a:lstStyle/>
          <a:p>
            <a:r>
              <a:rPr lang="en-US" dirty="0" smtClean="0"/>
              <a:t>Klee &amp; Kandinsky </a:t>
            </a:r>
            <a:endParaRPr lang="en-US" dirty="0"/>
          </a:p>
        </p:txBody>
      </p:sp>
      <p:pic>
        <p:nvPicPr>
          <p:cNvPr id="8196" name="Picture 4" descr="http://annex.guggenheim.org/collections/media/902/39.264_ph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36" y="1676400"/>
            <a:ext cx="4756089" cy="48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dl.airtable.com/tbKNvwPURJGlGLtc8vG7_08-00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6" y="2117643"/>
            <a:ext cx="47625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9848"/>
          </a:xfrm>
        </p:spPr>
        <p:txBody>
          <a:bodyPr/>
          <a:lstStyle/>
          <a:p>
            <a:r>
              <a:rPr lang="en-US" dirty="0" err="1" smtClean="0"/>
              <a:t>Cialdini</a:t>
            </a:r>
            <a:r>
              <a:rPr lang="en-US" dirty="0" smtClean="0"/>
              <a:t> (1976)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352695"/>
              </p:ext>
            </p:extLst>
          </p:nvPr>
        </p:nvGraphicFramePr>
        <p:xfrm>
          <a:off x="381000" y="1447800"/>
          <a:ext cx="8458199" cy="5427205"/>
        </p:xfrm>
        <a:graphic>
          <a:graphicData uri="http://schemas.openxmlformats.org/drawingml/2006/table">
            <a:tbl>
              <a:tblPr/>
              <a:tblGrid>
                <a:gridCol w="845820"/>
                <a:gridCol w="7612379"/>
              </a:tblGrid>
              <a:tr h="1099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[A]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2400" u="none" strike="noStrike" dirty="0">
                          <a:effectLst/>
                        </a:rPr>
                        <a:t>Demonstrate social comparison with college football supporters.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099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[P]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400" u="none" strike="noStrike">
                          <a:effectLst/>
                        </a:rPr>
                        <a:t>Observed what college students wear to school the next day after their football game.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0993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[F]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400" u="none" strike="noStrike">
                          <a:effectLst/>
                        </a:rPr>
                        <a:t>Students wore apparel with the representative colour of their school the day after the football game if the school won.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03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[C]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400" u="none" strike="noStrike" dirty="0">
                          <a:effectLst/>
                        </a:rPr>
                        <a:t>Result of positive self-concept results in a bias intergroup comparison.</a:t>
                      </a:r>
                    </a:p>
                    <a:p>
                      <a:pPr fontAlgn="base">
                        <a:buFont typeface="Arial"/>
                        <a:buChar char="•"/>
                      </a:pPr>
                      <a:r>
                        <a:rPr lang="en-US" sz="2400" u="none" strike="noStrike" dirty="0">
                          <a:effectLst/>
                        </a:rPr>
                        <a:t>Having a positive representation of your social group (Positive distinctiveness).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3C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C’mon I had to…</a:t>
            </a:r>
            <a:endParaRPr lang="en-US" dirty="0"/>
          </a:p>
        </p:txBody>
      </p:sp>
      <p:pic>
        <p:nvPicPr>
          <p:cNvPr id="7170" name="Picture 2" descr="http://img2.timeinc.net/people/i/2009/startracks/090622/leonardo-dicpr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589</TotalTime>
  <Words>951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Georgia</vt:lpstr>
      <vt:lpstr>Trebuchet MS</vt:lpstr>
      <vt:lpstr>Wingdings 2</vt:lpstr>
      <vt:lpstr>Urban</vt:lpstr>
      <vt:lpstr>Social Identity (and Categorization) Theory</vt:lpstr>
      <vt:lpstr>Social Identity Theory -  Henri Tajfel</vt:lpstr>
      <vt:lpstr>SIT cont’d</vt:lpstr>
      <vt:lpstr>For example</vt:lpstr>
      <vt:lpstr>PowerPoint Presentation</vt:lpstr>
      <vt:lpstr>Tajfel study (1970)</vt:lpstr>
      <vt:lpstr>Klee &amp; Kandinsky </vt:lpstr>
      <vt:lpstr>Cialdini (1976)</vt:lpstr>
      <vt:lpstr>C’mon I had to…</vt:lpstr>
      <vt:lpstr>Nass, Fogg, Moon Study (1995)</vt:lpstr>
      <vt:lpstr>PowerPoint Presentation</vt:lpstr>
      <vt:lpstr>Zimbardo – Stanford Prison Study</vt:lpstr>
      <vt:lpstr>And Now…This</vt:lpstr>
      <vt:lpstr>Strengths of SIT</vt:lpstr>
      <vt:lpstr>Limitations of SIT</vt:lpstr>
      <vt:lpstr>Hey, we were talking about art earlier, so that’s my excuse to show you this…</vt:lpstr>
      <vt:lpstr>Social Categorization Theory – SCT (John Turner, 1985/87)</vt:lpstr>
      <vt:lpstr>PowerPoint Presentation</vt:lpstr>
      <vt:lpstr>SCT cont’d</vt:lpstr>
      <vt:lpstr>So What?</vt:lpstr>
      <vt:lpstr>PowerPoint Presentation</vt:lpstr>
      <vt:lpstr>So What?</vt:lpstr>
      <vt:lpstr>Ok…seriously, so what?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Identity (and Categorization) Theory</dc:title>
  <dc:creator>Burak</dc:creator>
  <cp:lastModifiedBy>BURAK, BRIAN</cp:lastModifiedBy>
  <cp:revision>37</cp:revision>
  <dcterms:created xsi:type="dcterms:W3CDTF">2013-04-10T01:47:49Z</dcterms:created>
  <dcterms:modified xsi:type="dcterms:W3CDTF">2016-02-02T13:51:31Z</dcterms:modified>
</cp:coreProperties>
</file>