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2"/>
  </p:notesMasterIdLst>
  <p:handoutMasterIdLst>
    <p:handoutMasterId r:id="rId33"/>
  </p:handoutMasterIdLst>
  <p:sldIdLst>
    <p:sldId id="301" r:id="rId2"/>
    <p:sldId id="302" r:id="rId3"/>
    <p:sldId id="303" r:id="rId4"/>
    <p:sldId id="304" r:id="rId5"/>
    <p:sldId id="289" r:id="rId6"/>
    <p:sldId id="324" r:id="rId7"/>
    <p:sldId id="325" r:id="rId8"/>
    <p:sldId id="291" r:id="rId9"/>
    <p:sldId id="308" r:id="rId10"/>
    <p:sldId id="312" r:id="rId11"/>
    <p:sldId id="322" r:id="rId12"/>
    <p:sldId id="313" r:id="rId13"/>
    <p:sldId id="294" r:id="rId14"/>
    <p:sldId id="293" r:id="rId15"/>
    <p:sldId id="296" r:id="rId16"/>
    <p:sldId id="314" r:id="rId17"/>
    <p:sldId id="305" r:id="rId18"/>
    <p:sldId id="297" r:id="rId19"/>
    <p:sldId id="306" r:id="rId20"/>
    <p:sldId id="321" r:id="rId21"/>
    <p:sldId id="299" r:id="rId22"/>
    <p:sldId id="323" r:id="rId23"/>
    <p:sldId id="317" r:id="rId24"/>
    <p:sldId id="318" r:id="rId25"/>
    <p:sldId id="319" r:id="rId26"/>
    <p:sldId id="320" r:id="rId27"/>
    <p:sldId id="316" r:id="rId28"/>
    <p:sldId id="315" r:id="rId29"/>
    <p:sldId id="309" r:id="rId30"/>
    <p:sldId id="31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1" autoAdjust="0"/>
    <p:restoredTop sz="94599"/>
  </p:normalViewPr>
  <p:slideViewPr>
    <p:cSldViewPr>
      <p:cViewPr varScale="1">
        <p:scale>
          <a:sx n="106" d="100"/>
          <a:sy n="106" d="100"/>
        </p:scale>
        <p:origin x="90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A95624-FEBF-4013-8EA1-155D439C6A5D}" type="datetimeFigureOut">
              <a:rPr lang="en-US" smtClean="0"/>
              <a:t>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BB1781-A8E2-48CD-8536-044DFA5EE3CA}" type="slidenum">
              <a:rPr lang="en-US" smtClean="0"/>
              <a:t>‹#›</a:t>
            </a:fld>
            <a:endParaRPr lang="en-US"/>
          </a:p>
        </p:txBody>
      </p:sp>
    </p:spTree>
    <p:extLst>
      <p:ext uri="{BB962C8B-B14F-4D97-AF65-F5344CB8AC3E}">
        <p14:creationId xmlns:p14="http://schemas.microsoft.com/office/powerpoint/2010/main" val="571869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155FED-7D5E-4141-9417-6FBBB74F1BE4}" type="datetimeFigureOut">
              <a:rPr lang="en-US" smtClean="0"/>
              <a:t>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DF9512-9502-49F4-810A-FB2E8B6E4198}" type="slidenum">
              <a:rPr lang="en-US" smtClean="0"/>
              <a:t>‹#›</a:t>
            </a:fld>
            <a:endParaRPr lang="en-US"/>
          </a:p>
        </p:txBody>
      </p:sp>
    </p:spTree>
    <p:extLst>
      <p:ext uri="{BB962C8B-B14F-4D97-AF65-F5344CB8AC3E}">
        <p14:creationId xmlns:p14="http://schemas.microsoft.com/office/powerpoint/2010/main" val="2200276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74D0DEB4-F664-4047-919E-C1E7E6C0A3DE}" type="datetime1">
              <a:rPr lang="en-US" smtClean="0"/>
              <a:t>4/20/17</a:t>
            </a:fld>
            <a:endParaRPr lang="en-US"/>
          </a:p>
        </p:txBody>
      </p:sp>
      <p:sp>
        <p:nvSpPr>
          <p:cNvPr id="23" name="Slide Number Placeholder 22"/>
          <p:cNvSpPr>
            <a:spLocks noGrp="1"/>
          </p:cNvSpPr>
          <p:nvPr>
            <p:ph type="sldNum" sz="quarter" idx="11"/>
          </p:nvPr>
        </p:nvSpPr>
        <p:spPr/>
        <p:txBody>
          <a:bodyPr/>
          <a:lstStyle/>
          <a:p>
            <a:fld id="{1D7C147D-786B-4135-85C0-D3FD3A2C389E}"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2FF0E-DCC0-4207-8075-E9C45E551FC0}" type="datetime1">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C147D-786B-4135-85C0-D3FD3A2C38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A2486-76CF-48F2-9D13-BAED6C50C8BE}" type="datetime1">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C147D-786B-4135-85C0-D3FD3A2C38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04632D18-704A-48E0-B7C9-787DB5A1D6CD}" type="datetime1">
              <a:rPr lang="en-US" smtClean="0"/>
              <a:t>4/20/17</a:t>
            </a:fld>
            <a:endParaRPr lang="en-US"/>
          </a:p>
        </p:txBody>
      </p:sp>
      <p:sp>
        <p:nvSpPr>
          <p:cNvPr id="19" name="Slide Number Placeholder 18"/>
          <p:cNvSpPr>
            <a:spLocks noGrp="1"/>
          </p:cNvSpPr>
          <p:nvPr>
            <p:ph type="sldNum" sz="quarter" idx="15"/>
          </p:nvPr>
        </p:nvSpPr>
        <p:spPr/>
        <p:txBody>
          <a:bodyPr/>
          <a:lstStyle/>
          <a:p>
            <a:fld id="{1D7C147D-786B-4135-85C0-D3FD3A2C389E}"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8FB380BF-8955-4CBF-943C-CA554A6A257B}" type="datetime1">
              <a:rPr lang="en-US" smtClean="0"/>
              <a:t>4/20/17</a:t>
            </a:fld>
            <a:endParaRPr lang="en-US"/>
          </a:p>
        </p:txBody>
      </p:sp>
      <p:sp>
        <p:nvSpPr>
          <p:cNvPr id="20" name="Slide Number Placeholder 19"/>
          <p:cNvSpPr>
            <a:spLocks noGrp="1"/>
          </p:cNvSpPr>
          <p:nvPr>
            <p:ph type="sldNum" sz="quarter" idx="11"/>
          </p:nvPr>
        </p:nvSpPr>
        <p:spPr/>
        <p:txBody>
          <a:bodyPr/>
          <a:lstStyle/>
          <a:p>
            <a:fld id="{1D7C147D-786B-4135-85C0-D3FD3A2C389E}"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1C90AA51-4F9E-45D2-AEAD-03362997307C}" type="datetime1">
              <a:rPr lang="en-US" smtClean="0"/>
              <a:t>4/20/17</a:t>
            </a:fld>
            <a:endParaRPr lang="en-US"/>
          </a:p>
        </p:txBody>
      </p:sp>
      <p:sp>
        <p:nvSpPr>
          <p:cNvPr id="25" name="Slide Number Placeholder 24"/>
          <p:cNvSpPr>
            <a:spLocks noGrp="1"/>
          </p:cNvSpPr>
          <p:nvPr>
            <p:ph type="sldNum" sz="quarter" idx="16"/>
          </p:nvPr>
        </p:nvSpPr>
        <p:spPr/>
        <p:txBody>
          <a:bodyPr/>
          <a:lstStyle/>
          <a:p>
            <a:fld id="{1D7C147D-786B-4135-85C0-D3FD3A2C389E}"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79B92E19-1C6D-492A-B31D-9C928AD272C0}" type="datetime1">
              <a:rPr lang="en-US" smtClean="0"/>
              <a:t>4/20/17</a:t>
            </a:fld>
            <a:endParaRPr lang="en-US"/>
          </a:p>
        </p:txBody>
      </p:sp>
      <p:sp>
        <p:nvSpPr>
          <p:cNvPr id="24" name="Slide Number Placeholder 23"/>
          <p:cNvSpPr>
            <a:spLocks noGrp="1"/>
          </p:cNvSpPr>
          <p:nvPr>
            <p:ph type="sldNum" sz="quarter" idx="17"/>
          </p:nvPr>
        </p:nvSpPr>
        <p:spPr/>
        <p:txBody>
          <a:bodyPr/>
          <a:lstStyle/>
          <a:p>
            <a:fld id="{1D7C147D-786B-4135-85C0-D3FD3A2C389E}"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B1FA905C-D5A2-4331-81CF-EEA72098348A}" type="datetime1">
              <a:rPr lang="en-US" smtClean="0"/>
              <a:t>4/20/17</a:t>
            </a:fld>
            <a:endParaRPr lang="en-US"/>
          </a:p>
        </p:txBody>
      </p:sp>
      <p:sp>
        <p:nvSpPr>
          <p:cNvPr id="14" name="Slide Number Placeholder 13"/>
          <p:cNvSpPr>
            <a:spLocks noGrp="1"/>
          </p:cNvSpPr>
          <p:nvPr>
            <p:ph type="sldNum" sz="quarter" idx="11"/>
          </p:nvPr>
        </p:nvSpPr>
        <p:spPr/>
        <p:txBody>
          <a:bodyPr/>
          <a:lstStyle/>
          <a:p>
            <a:fld id="{1D7C147D-786B-4135-85C0-D3FD3A2C389E}"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CC664F0-92C2-443A-819D-D3CEC6E2DB8A}" type="datetime1">
              <a:rPr lang="en-US" smtClean="0"/>
              <a:t>4/20/17</a:t>
            </a:fld>
            <a:endParaRPr lang="en-US"/>
          </a:p>
        </p:txBody>
      </p:sp>
      <p:sp>
        <p:nvSpPr>
          <p:cNvPr id="12" name="Slide Number Placeholder 11"/>
          <p:cNvSpPr>
            <a:spLocks noGrp="1"/>
          </p:cNvSpPr>
          <p:nvPr>
            <p:ph type="sldNum" sz="quarter" idx="11"/>
          </p:nvPr>
        </p:nvSpPr>
        <p:spPr/>
        <p:txBody>
          <a:bodyPr/>
          <a:lstStyle/>
          <a:p>
            <a:fld id="{1D7C147D-786B-4135-85C0-D3FD3A2C389E}"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DDAA57EF-3413-42CC-BB33-E07830DEA957}" type="datetime1">
              <a:rPr lang="en-US" smtClean="0"/>
              <a:t>4/20/17</a:t>
            </a:fld>
            <a:endParaRPr lang="en-US"/>
          </a:p>
        </p:txBody>
      </p:sp>
      <p:sp>
        <p:nvSpPr>
          <p:cNvPr id="18" name="Slide Number Placeholder 17"/>
          <p:cNvSpPr>
            <a:spLocks noGrp="1"/>
          </p:cNvSpPr>
          <p:nvPr>
            <p:ph type="sldNum" sz="quarter" idx="16"/>
          </p:nvPr>
        </p:nvSpPr>
        <p:spPr/>
        <p:txBody>
          <a:bodyPr/>
          <a:lstStyle/>
          <a:p>
            <a:fld id="{1D7C147D-786B-4135-85C0-D3FD3A2C389E}"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3FA32474-B5F0-4138-BB5A-4326A680E73D}" type="datetime1">
              <a:rPr lang="en-US" smtClean="0"/>
              <a:t>4/20/17</a:t>
            </a:fld>
            <a:endParaRPr lang="en-US"/>
          </a:p>
        </p:txBody>
      </p:sp>
      <p:sp>
        <p:nvSpPr>
          <p:cNvPr id="20" name="Slide Number Placeholder 19"/>
          <p:cNvSpPr>
            <a:spLocks noGrp="1"/>
          </p:cNvSpPr>
          <p:nvPr>
            <p:ph type="sldNum" sz="quarter" idx="15"/>
          </p:nvPr>
        </p:nvSpPr>
        <p:spPr/>
        <p:txBody>
          <a:bodyPr/>
          <a:lstStyle/>
          <a:p>
            <a:fld id="{1D7C147D-786B-4135-85C0-D3FD3A2C389E}"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95B6EFE1-B938-48DC-91ED-3DCFEF48BAF2}" type="datetime1">
              <a:rPr lang="en-US" smtClean="0"/>
              <a:t>4/20/17</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1D7C147D-786B-4135-85C0-D3FD3A2C389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hyperlink" Target="http://www.goodreads.com/author/show/203714.Henry_For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pDtBz_1dkuk" TargetMode="Externa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3Cdiv%20class=%22tenor-gif-embed%22%20data-postid=%224923625%22%20data-share-method=%22host%22%20data-width=%22100%25%22%20data-aspect-ratio=%222.360189573459716%22%3E%3Ca%20href=%22https:/www.tenor.co/view/intervention-community-allisonbrie-annieedison-gif-4923625%22%3ECommunity%20Intervent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3Cdiv%20class=%22tenor-gif-embed%22%20data-postid=%224923625%22%20data-share-method=%22host%22%20data-width=%22100%25%22%20data-aspect-ratio=%222.360189573459716%22%3E%3Ca%20href=%22https:/www.tenor.co/view/intervention-community-allisonbrie-annieedison-gif-4923625%22%3ECommunity%20Intervent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sz="quarter" idx="13"/>
          </p:nvPr>
        </p:nvSpPr>
        <p:spPr>
          <a:xfrm>
            <a:off x="304800" y="1066800"/>
            <a:ext cx="8534400" cy="5562600"/>
          </a:xfrm>
        </p:spPr>
        <p:txBody>
          <a:bodyPr>
            <a:noAutofit/>
          </a:bodyPr>
          <a:lstStyle/>
          <a:p>
            <a:pPr eaLnBrk="1" hangingPunct="1">
              <a:lnSpc>
                <a:spcPct val="90000"/>
              </a:lnSpc>
              <a:defRPr/>
            </a:pPr>
            <a:r>
              <a:rPr lang="en-US" sz="3000" dirty="0" smtClean="0"/>
              <a:t>- From Albert Bandura (1960s)</a:t>
            </a:r>
          </a:p>
          <a:p>
            <a:pPr eaLnBrk="1" hangingPunct="1">
              <a:lnSpc>
                <a:spcPct val="90000"/>
              </a:lnSpc>
              <a:defRPr/>
            </a:pPr>
            <a:r>
              <a:rPr lang="en-US" sz="3000" dirty="0" smtClean="0"/>
              <a:t>- First called Social Learning Theory</a:t>
            </a:r>
          </a:p>
          <a:p>
            <a:pPr eaLnBrk="1" hangingPunct="1">
              <a:lnSpc>
                <a:spcPct val="90000"/>
              </a:lnSpc>
              <a:defRPr/>
            </a:pPr>
            <a:r>
              <a:rPr lang="en-US" sz="3000" dirty="0" smtClean="0"/>
              <a:t>- Says children and others learn through observation (modeling)</a:t>
            </a:r>
          </a:p>
          <a:p>
            <a:pPr eaLnBrk="1" hangingPunct="1">
              <a:lnSpc>
                <a:spcPct val="90000"/>
              </a:lnSpc>
              <a:defRPr/>
            </a:pPr>
            <a:r>
              <a:rPr lang="en-US" sz="3000" dirty="0" smtClean="0"/>
              <a:t>- May imitate what they see vicariously (e.g., on television)</a:t>
            </a:r>
          </a:p>
          <a:p>
            <a:pPr eaLnBrk="1" hangingPunct="1">
              <a:lnSpc>
                <a:spcPct val="90000"/>
              </a:lnSpc>
              <a:defRPr/>
            </a:pPr>
            <a:r>
              <a:rPr lang="en-US" sz="3000" dirty="0" smtClean="0"/>
              <a:t>- Empirical evidence: </a:t>
            </a:r>
            <a:r>
              <a:rPr lang="en-US" sz="3000" dirty="0" err="1" smtClean="0"/>
              <a:t>Bobo</a:t>
            </a:r>
            <a:r>
              <a:rPr lang="en-US" sz="3000" dirty="0" smtClean="0"/>
              <a:t> doll studies, others—generally support basic premise plus additional assumptions, e.g.,</a:t>
            </a:r>
          </a:p>
          <a:p>
            <a:pPr lvl="1" eaLnBrk="1" hangingPunct="1">
              <a:lnSpc>
                <a:spcPct val="90000"/>
              </a:lnSpc>
              <a:defRPr/>
            </a:pPr>
            <a:r>
              <a:rPr lang="en-US" sz="3000" dirty="0" smtClean="0"/>
              <a:t>Rewarded and unpunished violence more likely to be imitated.</a:t>
            </a:r>
          </a:p>
          <a:p>
            <a:pPr lvl="1" eaLnBrk="1" hangingPunct="1">
              <a:lnSpc>
                <a:spcPct val="90000"/>
              </a:lnSpc>
              <a:defRPr/>
            </a:pPr>
            <a:r>
              <a:rPr lang="en-US" sz="3000" dirty="0" smtClean="0"/>
              <a:t>Punished violence less likely to be imitated.</a:t>
            </a:r>
          </a:p>
        </p:txBody>
      </p:sp>
      <p:sp>
        <p:nvSpPr>
          <p:cNvPr id="10242" name="Rectangle 2"/>
          <p:cNvSpPr>
            <a:spLocks noGrp="1" noChangeArrowheads="1"/>
          </p:cNvSpPr>
          <p:nvPr>
            <p:ph type="title"/>
          </p:nvPr>
        </p:nvSpPr>
        <p:spPr>
          <a:xfrm>
            <a:off x="4354" y="37011"/>
            <a:ext cx="7680960" cy="762000"/>
          </a:xfrm>
        </p:spPr>
        <p:txBody>
          <a:bodyPr>
            <a:normAutofit/>
          </a:bodyPr>
          <a:lstStyle/>
          <a:p>
            <a:pPr eaLnBrk="1" hangingPunct="1">
              <a:defRPr/>
            </a:pPr>
            <a:r>
              <a:rPr lang="en-US" dirty="0" smtClean="0"/>
              <a:t>Social Cognitive Theory</a:t>
            </a:r>
          </a:p>
        </p:txBody>
      </p:sp>
      <p:sp>
        <p:nvSpPr>
          <p:cNvPr id="2" name="Slide Number Placeholder 1"/>
          <p:cNvSpPr>
            <a:spLocks noGrp="1"/>
          </p:cNvSpPr>
          <p:nvPr>
            <p:ph type="sldNum" sz="quarter" idx="15"/>
          </p:nvPr>
        </p:nvSpPr>
        <p:spPr/>
        <p:txBody>
          <a:bodyPr/>
          <a:lstStyle/>
          <a:p>
            <a:fld id="{1D7C147D-786B-4135-85C0-D3FD3A2C389E}" type="slidenum">
              <a:rPr lang="en-US" smtClean="0"/>
              <a:t>1</a:t>
            </a:fld>
            <a:endParaRPr lang="en-US"/>
          </a:p>
        </p:txBody>
      </p:sp>
    </p:spTree>
    <p:extLst>
      <p:ext uri="{BB962C8B-B14F-4D97-AF65-F5344CB8AC3E}">
        <p14:creationId xmlns:p14="http://schemas.microsoft.com/office/powerpoint/2010/main" val="1181361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76200"/>
            <a:ext cx="7680960" cy="762000"/>
          </a:xfrm>
        </p:spPr>
        <p:txBody>
          <a:bodyPr>
            <a:normAutofit/>
          </a:bodyPr>
          <a:lstStyle/>
          <a:p>
            <a:pPr eaLnBrk="1" hangingPunct="1"/>
            <a:r>
              <a:rPr lang="en-US" dirty="0" smtClean="0"/>
              <a:t>SCT: Environments and Situation</a:t>
            </a:r>
          </a:p>
        </p:txBody>
      </p:sp>
      <p:sp>
        <p:nvSpPr>
          <p:cNvPr id="11267" name="Rectangle 3"/>
          <p:cNvSpPr>
            <a:spLocks noGrp="1" noChangeArrowheads="1"/>
          </p:cNvSpPr>
          <p:nvPr>
            <p:ph type="body" idx="4294967295"/>
          </p:nvPr>
        </p:nvSpPr>
        <p:spPr>
          <a:xfrm>
            <a:off x="152400" y="914400"/>
            <a:ext cx="8642350" cy="5257800"/>
          </a:xfrm>
          <a:prstGeom prst="rect">
            <a:avLst/>
          </a:prstGeom>
        </p:spPr>
        <p:txBody>
          <a:bodyPr>
            <a:normAutofit/>
          </a:bodyPr>
          <a:lstStyle/>
          <a:p>
            <a:pPr eaLnBrk="1" hangingPunct="1"/>
            <a:r>
              <a:rPr lang="en-US" sz="3600" dirty="0" smtClean="0"/>
              <a:t>- The environment is composed of the social environment:</a:t>
            </a:r>
          </a:p>
          <a:p>
            <a:pPr lvl="5"/>
            <a:r>
              <a:rPr lang="en-US" sz="3600" dirty="0" smtClean="0"/>
              <a:t>Family, friends, peers at work or in the classroom</a:t>
            </a:r>
          </a:p>
          <a:p>
            <a:pPr eaLnBrk="1" hangingPunct="1"/>
            <a:r>
              <a:rPr lang="en-US" sz="3600" dirty="0" smtClean="0"/>
              <a:t>&amp; </a:t>
            </a:r>
            <a:r>
              <a:rPr lang="en-US" sz="3600" dirty="0" smtClean="0"/>
              <a:t>the </a:t>
            </a:r>
            <a:r>
              <a:rPr lang="en-US" sz="3600" dirty="0" smtClean="0"/>
              <a:t>physical </a:t>
            </a:r>
          </a:p>
          <a:p>
            <a:pPr eaLnBrk="1" hangingPunct="1"/>
            <a:r>
              <a:rPr lang="en-US" sz="3600" dirty="0" smtClean="0"/>
              <a:t>environment</a:t>
            </a:r>
          </a:p>
        </p:txBody>
      </p:sp>
      <p:sp>
        <p:nvSpPr>
          <p:cNvPr id="2" name="Slide Number Placeholder 1"/>
          <p:cNvSpPr>
            <a:spLocks noGrp="1"/>
          </p:cNvSpPr>
          <p:nvPr>
            <p:ph type="sldNum" sz="quarter" idx="15"/>
          </p:nvPr>
        </p:nvSpPr>
        <p:spPr/>
        <p:txBody>
          <a:bodyPr/>
          <a:lstStyle/>
          <a:p>
            <a:fld id="{1D7C147D-786B-4135-85C0-D3FD3A2C389E}" type="slidenum">
              <a:rPr lang="en-US" smtClean="0"/>
              <a:t>10</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95600"/>
            <a:ext cx="5592661"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20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762000"/>
            <a:ext cx="7680960" cy="4724400"/>
          </a:xfrm>
        </p:spPr>
        <p:txBody>
          <a:bodyPr>
            <a:normAutofit/>
          </a:bodyPr>
          <a:lstStyle/>
          <a:p>
            <a:r>
              <a:rPr lang="en-US" sz="3300" dirty="0"/>
              <a:t>- Situation refers to the person’s perception of the environment</a:t>
            </a:r>
          </a:p>
          <a:p>
            <a:r>
              <a:rPr lang="en-US" sz="3300" dirty="0"/>
              <a:t>- Does this imply that changing the environment changes situations?</a:t>
            </a:r>
          </a:p>
          <a:p>
            <a:r>
              <a:rPr lang="en-US" sz="3300" dirty="0" smtClean="0"/>
              <a:t>- In other words does perception define reality?</a:t>
            </a:r>
            <a:endParaRPr lang="en-US" sz="3300" dirty="0"/>
          </a:p>
        </p:txBody>
      </p:sp>
      <p:sp>
        <p:nvSpPr>
          <p:cNvPr id="3" name="Slide Number Placeholder 2"/>
          <p:cNvSpPr>
            <a:spLocks noGrp="1"/>
          </p:cNvSpPr>
          <p:nvPr>
            <p:ph type="sldNum" sz="quarter" idx="15"/>
          </p:nvPr>
        </p:nvSpPr>
        <p:spPr/>
        <p:txBody>
          <a:bodyPr/>
          <a:lstStyle/>
          <a:p>
            <a:fld id="{1D7C147D-786B-4135-85C0-D3FD3A2C389E}" type="slidenum">
              <a:rPr lang="en-US" smtClean="0"/>
              <a:t>11</a:t>
            </a:fld>
            <a:endParaRPr lang="en-US"/>
          </a:p>
        </p:txBody>
      </p:sp>
      <p:sp>
        <p:nvSpPr>
          <p:cNvPr id="4" name="Title 3"/>
          <p:cNvSpPr>
            <a:spLocks noGrp="1"/>
          </p:cNvSpPr>
          <p:nvPr>
            <p:ph type="title"/>
          </p:nvPr>
        </p:nvSpPr>
        <p:spPr>
          <a:xfrm>
            <a:off x="304800" y="76200"/>
            <a:ext cx="7680960" cy="685800"/>
          </a:xfrm>
        </p:spPr>
        <p:txBody>
          <a:bodyPr>
            <a:normAutofit fontScale="90000"/>
          </a:bodyPr>
          <a:lstStyle/>
          <a:p>
            <a:r>
              <a:rPr lang="en-US" dirty="0"/>
              <a:t>Environments and Situation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43" y="4191000"/>
            <a:ext cx="59055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88104"/>
            <a:ext cx="4702629" cy="6473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425498"/>
            <a:ext cx="5105400" cy="383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35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76200"/>
            <a:ext cx="7680960" cy="762000"/>
          </a:xfrm>
        </p:spPr>
        <p:txBody>
          <a:bodyPr>
            <a:normAutofit/>
          </a:bodyPr>
          <a:lstStyle/>
          <a:p>
            <a:pPr eaLnBrk="1" hangingPunct="1"/>
            <a:r>
              <a:rPr lang="en-US" dirty="0" smtClean="0"/>
              <a:t>SCT: Behavioral Capability</a:t>
            </a:r>
          </a:p>
        </p:txBody>
      </p:sp>
      <p:sp>
        <p:nvSpPr>
          <p:cNvPr id="13315" name="Rectangle 3"/>
          <p:cNvSpPr>
            <a:spLocks noGrp="1" noChangeArrowheads="1"/>
          </p:cNvSpPr>
          <p:nvPr>
            <p:ph type="body" sz="half" idx="2"/>
          </p:nvPr>
        </p:nvSpPr>
        <p:spPr>
          <a:xfrm>
            <a:off x="330654" y="838200"/>
            <a:ext cx="4088946" cy="4572000"/>
          </a:xfrm>
          <a:prstGeom prst="rect">
            <a:avLst/>
          </a:prstGeom>
        </p:spPr>
        <p:txBody>
          <a:bodyPr>
            <a:noAutofit/>
          </a:bodyPr>
          <a:lstStyle/>
          <a:p>
            <a:pPr eaLnBrk="1" hangingPunct="1"/>
            <a:r>
              <a:rPr lang="en-US" sz="2400" dirty="0" smtClean="0"/>
              <a:t>- If a person is to perform a behavior he or she must know what the behavior is (knowledge of the behavior) and have the skills to perform it.</a:t>
            </a:r>
          </a:p>
          <a:p>
            <a:pPr eaLnBrk="1" hangingPunct="1"/>
            <a:r>
              <a:rPr lang="en-US" sz="2400" dirty="0" smtClean="0"/>
              <a:t>- Can a person develop a behavioral capability through observational learning?</a:t>
            </a:r>
          </a:p>
        </p:txBody>
      </p:sp>
      <p:sp>
        <p:nvSpPr>
          <p:cNvPr id="2" name="Slide Number Placeholder 1"/>
          <p:cNvSpPr>
            <a:spLocks noGrp="1"/>
          </p:cNvSpPr>
          <p:nvPr>
            <p:ph type="sldNum" sz="quarter" idx="16"/>
          </p:nvPr>
        </p:nvSpPr>
        <p:spPr/>
        <p:txBody>
          <a:bodyPr/>
          <a:lstStyle/>
          <a:p>
            <a:fld id="{1D7C147D-786B-4135-85C0-D3FD3A2C389E}" type="slidenum">
              <a:rPr lang="en-US" smtClean="0"/>
              <a:t>12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257" y="1447800"/>
            <a:ext cx="47244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22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15240"/>
            <a:ext cx="8653463" cy="1243013"/>
          </a:xfrm>
        </p:spPr>
        <p:txBody>
          <a:bodyPr/>
          <a:lstStyle/>
          <a:p>
            <a:pPr eaLnBrk="1" hangingPunct="1"/>
            <a:r>
              <a:rPr lang="en-US" sz="3400" dirty="0" smtClean="0"/>
              <a:t>Personal Factors Influencing Behavior Include Having the Capability to:</a:t>
            </a:r>
          </a:p>
        </p:txBody>
      </p:sp>
      <p:sp>
        <p:nvSpPr>
          <p:cNvPr id="6147" name="Rectangle 3"/>
          <p:cNvSpPr>
            <a:spLocks noGrp="1" noChangeArrowheads="1"/>
          </p:cNvSpPr>
          <p:nvPr>
            <p:ph type="body" idx="4294967295"/>
          </p:nvPr>
        </p:nvSpPr>
        <p:spPr>
          <a:xfrm>
            <a:off x="609600" y="1524000"/>
            <a:ext cx="8110537" cy="4953000"/>
          </a:xfrm>
          <a:prstGeom prst="rect">
            <a:avLst/>
          </a:prstGeom>
        </p:spPr>
        <p:txBody>
          <a:bodyPr>
            <a:normAutofit/>
          </a:bodyPr>
          <a:lstStyle/>
          <a:p>
            <a:pPr eaLnBrk="1" hangingPunct="1"/>
            <a:r>
              <a:rPr lang="en-US" sz="3200" dirty="0" smtClean="0"/>
              <a:t>- Symbolize behavior</a:t>
            </a:r>
          </a:p>
          <a:p>
            <a:pPr eaLnBrk="1" hangingPunct="1"/>
            <a:r>
              <a:rPr lang="en-US" sz="3200" dirty="0" smtClean="0"/>
              <a:t>- Anticipate the outcomes of a behavior</a:t>
            </a:r>
          </a:p>
          <a:p>
            <a:pPr eaLnBrk="1" hangingPunct="1"/>
            <a:r>
              <a:rPr lang="en-US" sz="3200" dirty="0" smtClean="0"/>
              <a:t>- Learn by observing others</a:t>
            </a:r>
          </a:p>
          <a:p>
            <a:pPr eaLnBrk="1" hangingPunct="1"/>
            <a:r>
              <a:rPr lang="en-US" sz="3200" dirty="0" smtClean="0"/>
              <a:t>- Have confidence in performing a behavior (including overcoming any barriers to performing the behavior)</a:t>
            </a:r>
          </a:p>
          <a:p>
            <a:pPr eaLnBrk="1" hangingPunct="1"/>
            <a:r>
              <a:rPr lang="en-US" sz="3200" dirty="0" smtClean="0"/>
              <a:t>- Self-determine or self-regulate behavior</a:t>
            </a:r>
          </a:p>
          <a:p>
            <a:pPr eaLnBrk="1" hangingPunct="1"/>
            <a:r>
              <a:rPr lang="en-US" sz="3200" dirty="0" smtClean="0"/>
              <a:t>- Reflect and analyze experience</a:t>
            </a:r>
          </a:p>
        </p:txBody>
      </p:sp>
      <p:sp>
        <p:nvSpPr>
          <p:cNvPr id="2" name="Slide Number Placeholder 1"/>
          <p:cNvSpPr>
            <a:spLocks noGrp="1"/>
          </p:cNvSpPr>
          <p:nvPr>
            <p:ph type="sldNum" sz="quarter" idx="15"/>
          </p:nvPr>
        </p:nvSpPr>
        <p:spPr/>
        <p:txBody>
          <a:bodyPr/>
          <a:lstStyle/>
          <a:p>
            <a:fld id="{1D7C147D-786B-4135-85C0-D3FD3A2C389E}" type="slidenum">
              <a:rPr lang="en-US" smtClean="0"/>
              <a:t>13</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5536" y="1382486"/>
            <a:ext cx="2419350" cy="87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688771"/>
            <a:ext cx="1752600" cy="873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3886200"/>
            <a:ext cx="1719438" cy="13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5610416"/>
            <a:ext cx="1409700" cy="124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77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47">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228600"/>
            <a:ext cx="7696200" cy="685800"/>
          </a:xfrm>
        </p:spPr>
        <p:txBody>
          <a:bodyPr/>
          <a:lstStyle/>
          <a:p>
            <a:pPr eaLnBrk="1" hangingPunct="1"/>
            <a:r>
              <a:rPr lang="en-US" sz="3400" smtClean="0"/>
              <a:t>Importance of Human Agency</a:t>
            </a:r>
          </a:p>
        </p:txBody>
      </p:sp>
      <p:sp>
        <p:nvSpPr>
          <p:cNvPr id="5123" name="Rectangle 3"/>
          <p:cNvSpPr>
            <a:spLocks noGrp="1" noChangeArrowheads="1"/>
          </p:cNvSpPr>
          <p:nvPr>
            <p:ph type="body" idx="4294967295"/>
          </p:nvPr>
        </p:nvSpPr>
        <p:spPr>
          <a:xfrm>
            <a:off x="685800" y="1143000"/>
            <a:ext cx="8110537" cy="5410200"/>
          </a:xfrm>
          <a:prstGeom prst="rect">
            <a:avLst/>
          </a:prstGeom>
        </p:spPr>
        <p:txBody>
          <a:bodyPr>
            <a:normAutofit fontScale="85000" lnSpcReduction="20000"/>
          </a:bodyPr>
          <a:lstStyle/>
          <a:p>
            <a:pPr eaLnBrk="1" hangingPunct="1">
              <a:lnSpc>
                <a:spcPct val="90000"/>
              </a:lnSpc>
            </a:pPr>
            <a:r>
              <a:rPr lang="en-US" sz="3400" dirty="0" smtClean="0"/>
              <a:t>- A key mechanism through which the individual contributes to this triad </a:t>
            </a:r>
            <a:r>
              <a:rPr lang="en-US" sz="3400" dirty="0" smtClean="0"/>
              <a:t>is:</a:t>
            </a:r>
          </a:p>
          <a:p>
            <a:pPr marL="457200" indent="-457200" eaLnBrk="1" hangingPunct="1">
              <a:lnSpc>
                <a:spcPct val="90000"/>
              </a:lnSpc>
              <a:buFontTx/>
              <a:buChar char="-"/>
            </a:pPr>
            <a:r>
              <a:rPr lang="en-US" sz="3400" dirty="0" smtClean="0"/>
              <a:t>P</a:t>
            </a:r>
            <a:r>
              <a:rPr lang="en-US" sz="3400" dirty="0" smtClean="0"/>
              <a:t>ersonal agency (act independently &amp; make choices)</a:t>
            </a:r>
          </a:p>
          <a:p>
            <a:pPr marL="457200" indent="-457200" eaLnBrk="1" hangingPunct="1">
              <a:lnSpc>
                <a:spcPct val="90000"/>
              </a:lnSpc>
              <a:buFontTx/>
              <a:buChar char="-"/>
            </a:pPr>
            <a:r>
              <a:rPr lang="en-US" sz="3400" dirty="0"/>
              <a:t>P</a:t>
            </a:r>
            <a:r>
              <a:rPr lang="en-US" sz="3400" dirty="0" smtClean="0"/>
              <a:t>roxy agency (one more capable than the individual guides him/her)</a:t>
            </a:r>
          </a:p>
          <a:p>
            <a:pPr marL="457200" indent="-457200" eaLnBrk="1" hangingPunct="1">
              <a:lnSpc>
                <a:spcPct val="90000"/>
              </a:lnSpc>
              <a:buFontTx/>
              <a:buChar char="-"/>
            </a:pPr>
            <a:r>
              <a:rPr lang="en-US" sz="3400" dirty="0"/>
              <a:t>C</a:t>
            </a:r>
            <a:r>
              <a:rPr lang="en-US" sz="3400" dirty="0" smtClean="0"/>
              <a:t>ollective agency (</a:t>
            </a:r>
            <a:r>
              <a:rPr lang="en-US" sz="3400" dirty="0" err="1" smtClean="0"/>
              <a:t>ppl</a:t>
            </a:r>
            <a:r>
              <a:rPr lang="en-US" sz="3400" dirty="0" smtClean="0"/>
              <a:t> pool together to achieve things they cannot on their own)</a:t>
            </a:r>
            <a:endParaRPr lang="en-US" sz="3400" dirty="0" smtClean="0"/>
          </a:p>
          <a:p>
            <a:pPr eaLnBrk="1" hangingPunct="1">
              <a:lnSpc>
                <a:spcPct val="90000"/>
              </a:lnSpc>
            </a:pPr>
            <a:r>
              <a:rPr lang="en-US" sz="3400" dirty="0" smtClean="0"/>
              <a:t>- Key to human agency is the person’s belief in their personal efficacy</a:t>
            </a:r>
          </a:p>
          <a:p>
            <a:pPr eaLnBrk="1" hangingPunct="1">
              <a:lnSpc>
                <a:spcPct val="90000"/>
              </a:lnSpc>
            </a:pPr>
            <a:r>
              <a:rPr lang="en-US" sz="3400" dirty="0" smtClean="0"/>
              <a:t>- Unless people believe they can produce desired results to their actions they have little incentive to act or to persevere in the face of difficulty</a:t>
            </a:r>
          </a:p>
        </p:txBody>
      </p:sp>
      <p:sp>
        <p:nvSpPr>
          <p:cNvPr id="2" name="Slide Number Placeholder 1"/>
          <p:cNvSpPr>
            <a:spLocks noGrp="1"/>
          </p:cNvSpPr>
          <p:nvPr>
            <p:ph type="sldNum" sz="quarter" idx="15"/>
          </p:nvPr>
        </p:nvSpPr>
        <p:spPr>
          <a:xfrm>
            <a:off x="8001000" y="6400800"/>
            <a:ext cx="876300" cy="247650"/>
          </a:xfrm>
        </p:spPr>
        <p:txBody>
          <a:bodyPr>
            <a:noAutofit/>
          </a:bodyPr>
          <a:lstStyle/>
          <a:p>
            <a:fld id="{1D7C147D-786B-4135-85C0-D3FD3A2C389E}" type="slidenum">
              <a:rPr lang="en-US" sz="3400" smtClean="0"/>
              <a:t>14</a:t>
            </a:fld>
            <a:endParaRPr lang="en-US" sz="3400" dirty="0"/>
          </a:p>
        </p:txBody>
      </p:sp>
    </p:spTree>
    <p:extLst>
      <p:ext uri="{BB962C8B-B14F-4D97-AF65-F5344CB8AC3E}">
        <p14:creationId xmlns:p14="http://schemas.microsoft.com/office/powerpoint/2010/main" val="29404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914400" y="70247"/>
            <a:ext cx="7315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a:spcBef>
                <a:spcPct val="50000"/>
              </a:spcBef>
            </a:pPr>
            <a:r>
              <a:rPr lang="en-US" sz="3400" b="1" dirty="0"/>
              <a:t>Self-Efficacy</a:t>
            </a:r>
            <a:endParaRPr lang="en-US" sz="3400" b="1" dirty="0">
              <a:solidFill>
                <a:schemeClr val="bg1"/>
              </a:solidFill>
            </a:endParaRPr>
          </a:p>
        </p:txBody>
      </p:sp>
      <p:sp>
        <p:nvSpPr>
          <p:cNvPr id="15364" name="Text Box 4"/>
          <p:cNvSpPr txBox="1">
            <a:spLocks noChangeArrowheads="1"/>
          </p:cNvSpPr>
          <p:nvPr/>
        </p:nvSpPr>
        <p:spPr bwMode="auto">
          <a:xfrm>
            <a:off x="876300" y="1143000"/>
            <a:ext cx="77724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spcBef>
                <a:spcPct val="50000"/>
              </a:spcBef>
            </a:pPr>
            <a:r>
              <a:rPr lang="en-US" sz="3400" b="1" dirty="0"/>
              <a:t>Self-reflection is a second human quality and is expressed in the concept of self-efficacy.</a:t>
            </a:r>
            <a:endParaRPr lang="en-US" sz="3400" dirty="0"/>
          </a:p>
        </p:txBody>
      </p:sp>
      <p:sp>
        <p:nvSpPr>
          <p:cNvPr id="15368" name="Text Box 8"/>
          <p:cNvSpPr txBox="1">
            <a:spLocks noChangeArrowheads="1"/>
          </p:cNvSpPr>
          <p:nvPr/>
        </p:nvSpPr>
        <p:spPr bwMode="auto">
          <a:xfrm>
            <a:off x="1295400" y="2804993"/>
            <a:ext cx="69342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spcBef>
                <a:spcPct val="50000"/>
              </a:spcBef>
            </a:pPr>
            <a:r>
              <a:rPr lang="en-US" sz="3400" b="1" dirty="0"/>
              <a:t>“Self-efficacy is the </a:t>
            </a:r>
            <a:r>
              <a:rPr lang="en-US" sz="3400" b="1" i="1" dirty="0">
                <a:solidFill>
                  <a:schemeClr val="accent2"/>
                </a:solidFill>
              </a:rPr>
              <a:t>belief</a:t>
            </a:r>
            <a:r>
              <a:rPr lang="en-US" sz="3400" b="1" dirty="0">
                <a:solidFill>
                  <a:schemeClr val="accent2"/>
                </a:solidFill>
              </a:rPr>
              <a:t> </a:t>
            </a:r>
            <a:r>
              <a:rPr lang="en-US" sz="3400" b="1" dirty="0"/>
              <a:t> in one’s capabilities to organize and execute the sources of action  required to manage prospective situations.” (Bandura, 1986</a:t>
            </a:r>
            <a:r>
              <a:rPr lang="en-US" sz="3400" b="1" dirty="0" smtClean="0"/>
              <a:t>)</a:t>
            </a:r>
          </a:p>
          <a:p>
            <a:pPr>
              <a:spcBef>
                <a:spcPct val="50000"/>
              </a:spcBef>
            </a:pPr>
            <a:r>
              <a:rPr lang="en-US" sz="3400" b="1" dirty="0" smtClean="0"/>
              <a:t>Plus, the ability to do it. </a:t>
            </a:r>
            <a:endParaRPr lang="en-US" sz="3400" b="1" dirty="0"/>
          </a:p>
          <a:p>
            <a:pPr>
              <a:spcBef>
                <a:spcPct val="50000"/>
              </a:spcBef>
            </a:pPr>
            <a:r>
              <a:rPr lang="en-US" sz="2200" b="1" dirty="0" smtClean="0"/>
              <a:t>Reading </a:t>
            </a:r>
            <a:r>
              <a:rPr lang="en-US" sz="2200" b="1" dirty="0" smtClean="0"/>
              <a:t>pg. 2 for details</a:t>
            </a:r>
            <a:endParaRPr lang="en-US" sz="2200" b="1" dirty="0"/>
          </a:p>
        </p:txBody>
      </p:sp>
      <p:sp>
        <p:nvSpPr>
          <p:cNvPr id="2" name="Slide Number Placeholder 1"/>
          <p:cNvSpPr>
            <a:spLocks noGrp="1"/>
          </p:cNvSpPr>
          <p:nvPr>
            <p:ph type="sldNum" sz="quarter" idx="11"/>
          </p:nvPr>
        </p:nvSpPr>
        <p:spPr/>
        <p:txBody>
          <a:bodyPr>
            <a:noAutofit/>
          </a:bodyPr>
          <a:lstStyle/>
          <a:p>
            <a:fld id="{1D7C147D-786B-4135-85C0-D3FD3A2C389E}" type="slidenum">
              <a:rPr lang="en-US" sz="3400" smtClean="0"/>
              <a:t>15</a:t>
            </a:fld>
            <a:endParaRPr lang="en-US" sz="3400"/>
          </a:p>
        </p:txBody>
      </p:sp>
    </p:spTree>
    <p:extLst>
      <p:ext uri="{BB962C8B-B14F-4D97-AF65-F5344CB8AC3E}">
        <p14:creationId xmlns:p14="http://schemas.microsoft.com/office/powerpoint/2010/main" val="299690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up)">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wipe(left)">
                                      <p:cBhvr>
                                        <p:cTn id="12" dur="500"/>
                                        <p:tgtEl>
                                          <p:spTgt spid="153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8"/>
                                        </p:tgtEl>
                                        <p:attrNameLst>
                                          <p:attrName>style.visibility</p:attrName>
                                        </p:attrNameLst>
                                      </p:cBhvr>
                                      <p:to>
                                        <p:strVal val="visible"/>
                                      </p:to>
                                    </p:set>
                                    <p:animEffect transition="in" filter="wipe(left)">
                                      <p:cBhvr>
                                        <p:cTn id="17"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4" grpId="0" autoUpdateAnimBg="0"/>
      <p:bldP spid="1536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10886"/>
            <a:ext cx="7680960" cy="1066800"/>
          </a:xfrm>
        </p:spPr>
        <p:txBody>
          <a:bodyPr>
            <a:normAutofit fontScale="90000"/>
          </a:bodyPr>
          <a:lstStyle/>
          <a:p>
            <a:pPr eaLnBrk="1" hangingPunct="1"/>
            <a:r>
              <a:rPr lang="en-US" dirty="0" smtClean="0"/>
              <a:t>Social Cognitive Theory: Self-Efficacy</a:t>
            </a:r>
          </a:p>
        </p:txBody>
      </p:sp>
      <p:sp>
        <p:nvSpPr>
          <p:cNvPr id="17411" name="Rectangle 3"/>
          <p:cNvSpPr>
            <a:spLocks noGrp="1" noChangeArrowheads="1"/>
          </p:cNvSpPr>
          <p:nvPr>
            <p:ph type="body" idx="4294967295"/>
          </p:nvPr>
        </p:nvSpPr>
        <p:spPr>
          <a:xfrm>
            <a:off x="381000" y="1676400"/>
            <a:ext cx="8110537" cy="4953000"/>
          </a:xfrm>
          <a:prstGeom prst="rect">
            <a:avLst/>
          </a:prstGeom>
        </p:spPr>
        <p:txBody>
          <a:bodyPr/>
          <a:lstStyle/>
          <a:p>
            <a:pPr eaLnBrk="1" hangingPunct="1"/>
            <a:r>
              <a:rPr lang="en-US" sz="4000" dirty="0" smtClean="0"/>
              <a:t>The most important pre-requisite for behavior change</a:t>
            </a:r>
          </a:p>
          <a:p>
            <a:pPr eaLnBrk="1" hangingPunct="1"/>
            <a:endParaRPr lang="en-US" sz="4000" dirty="0" smtClean="0"/>
          </a:p>
          <a:p>
            <a:pPr eaLnBrk="1" hangingPunct="1"/>
            <a:r>
              <a:rPr lang="en-US" sz="4000" dirty="0" smtClean="0"/>
              <a:t>How important do you </a:t>
            </a:r>
          </a:p>
          <a:p>
            <a:pPr eaLnBrk="1" hangingPunct="1"/>
            <a:r>
              <a:rPr lang="en-US" sz="4000" dirty="0" smtClean="0"/>
              <a:t>think self-efficacy is </a:t>
            </a:r>
          </a:p>
          <a:p>
            <a:pPr eaLnBrk="1" hangingPunct="1"/>
            <a:r>
              <a:rPr lang="en-US" sz="4000" dirty="0" smtClean="0"/>
              <a:t>and why?</a:t>
            </a:r>
          </a:p>
        </p:txBody>
      </p:sp>
      <p:sp>
        <p:nvSpPr>
          <p:cNvPr id="2" name="Slide Number Placeholder 1"/>
          <p:cNvSpPr>
            <a:spLocks noGrp="1"/>
          </p:cNvSpPr>
          <p:nvPr>
            <p:ph type="sldNum" sz="quarter" idx="15"/>
          </p:nvPr>
        </p:nvSpPr>
        <p:spPr/>
        <p:txBody>
          <a:bodyPr/>
          <a:lstStyle/>
          <a:p>
            <a:fld id="{1D7C147D-786B-4135-85C0-D3FD3A2C389E}" type="slidenum">
              <a:rPr lang="en-US" smtClean="0"/>
              <a:t>16</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590799"/>
            <a:ext cx="2590800" cy="383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571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352426" y="1463040"/>
            <a:ext cx="8258174" cy="4724400"/>
          </a:xfrm>
        </p:spPr>
        <p:txBody>
          <a:bodyPr>
            <a:normAutofit/>
          </a:bodyPr>
          <a:lstStyle/>
          <a:p>
            <a:r>
              <a:rPr lang="en-US" sz="3200" dirty="0" smtClean="0"/>
              <a:t>How are Self-Efficacy Beliefs Created? (Reading </a:t>
            </a:r>
            <a:r>
              <a:rPr lang="en-US" sz="3200" dirty="0"/>
              <a:t>pg. </a:t>
            </a:r>
            <a:r>
              <a:rPr lang="en-US" sz="3200" dirty="0" smtClean="0"/>
              <a:t>3)</a:t>
            </a:r>
          </a:p>
          <a:p>
            <a:pPr marL="514350" indent="-514350">
              <a:buAutoNum type="arabicPeriod"/>
            </a:pPr>
            <a:r>
              <a:rPr lang="en-US" sz="3200" dirty="0" smtClean="0"/>
              <a:t>Previous experience aka mastery experience</a:t>
            </a:r>
          </a:p>
          <a:p>
            <a:pPr marL="514350" indent="-514350">
              <a:buAutoNum type="arabicPeriod"/>
            </a:pPr>
            <a:r>
              <a:rPr lang="en-US" sz="3200" dirty="0" smtClean="0"/>
              <a:t>Vicarious experience of observing others</a:t>
            </a:r>
          </a:p>
          <a:p>
            <a:pPr marL="514350" indent="-514350">
              <a:buAutoNum type="arabicPeriod"/>
            </a:pPr>
            <a:r>
              <a:rPr lang="en-US" sz="3200" dirty="0" smtClean="0"/>
              <a:t>Social persuasions received from others</a:t>
            </a:r>
          </a:p>
          <a:p>
            <a:pPr marL="514350" indent="-514350">
              <a:buAutoNum type="arabicPeriod"/>
            </a:pPr>
            <a:r>
              <a:rPr lang="en-US" sz="3200" dirty="0" smtClean="0"/>
              <a:t>Somatic/emotional states: anxiety, stress, arousal and mood</a:t>
            </a:r>
            <a:endParaRPr lang="en-US" sz="3200" dirty="0"/>
          </a:p>
        </p:txBody>
      </p:sp>
      <p:sp>
        <p:nvSpPr>
          <p:cNvPr id="2" name="Slide Number Placeholder 1"/>
          <p:cNvSpPr>
            <a:spLocks noGrp="1"/>
          </p:cNvSpPr>
          <p:nvPr>
            <p:ph type="sldNum" sz="quarter" idx="15"/>
          </p:nvPr>
        </p:nvSpPr>
        <p:spPr/>
        <p:txBody>
          <a:bodyPr/>
          <a:lstStyle/>
          <a:p>
            <a:fld id="{1D7C147D-786B-4135-85C0-D3FD3A2C389E}" type="slidenum">
              <a:rPr lang="en-US" smtClean="0"/>
              <a:t>17</a:t>
            </a:fld>
            <a:endParaRPr lang="en-US"/>
          </a:p>
        </p:txBody>
      </p:sp>
      <p:sp>
        <p:nvSpPr>
          <p:cNvPr id="3" name="Title 2"/>
          <p:cNvSpPr>
            <a:spLocks noGrp="1"/>
          </p:cNvSpPr>
          <p:nvPr>
            <p:ph type="title"/>
          </p:nvPr>
        </p:nvSpPr>
        <p:spPr/>
        <p:txBody>
          <a:bodyPr/>
          <a:lstStyle/>
          <a:p>
            <a:r>
              <a:rPr lang="en-US" dirty="0" smtClean="0"/>
              <a:t>Self-Efficacy</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4406" y="0"/>
            <a:ext cx="216693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17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838200" y="685800"/>
            <a:ext cx="731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a:spcBef>
                <a:spcPct val="50000"/>
              </a:spcBef>
            </a:pPr>
            <a:r>
              <a:rPr lang="en-US" sz="3200" b="1"/>
              <a:t>Self-Efficacy</a:t>
            </a:r>
            <a:endParaRPr lang="en-US" sz="3200" b="1">
              <a:solidFill>
                <a:schemeClr val="bg1"/>
              </a:solidFill>
            </a:endParaRPr>
          </a:p>
        </p:txBody>
      </p:sp>
      <p:sp>
        <p:nvSpPr>
          <p:cNvPr id="20483" name="Text Box 3"/>
          <p:cNvSpPr txBox="1">
            <a:spLocks noChangeArrowheads="1"/>
          </p:cNvSpPr>
          <p:nvPr/>
        </p:nvSpPr>
        <p:spPr bwMode="auto">
          <a:xfrm>
            <a:off x="914400" y="1752600"/>
            <a:ext cx="701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spcBef>
                <a:spcPct val="50000"/>
              </a:spcBef>
            </a:pPr>
            <a:r>
              <a:rPr lang="en-US" sz="3200" b="1" dirty="0"/>
              <a:t>Self-efficacy </a:t>
            </a:r>
            <a:r>
              <a:rPr lang="en-US" sz="3200" b="1" dirty="0" smtClean="0"/>
              <a:t>impacts (reading pg. 3):</a:t>
            </a:r>
            <a:endParaRPr lang="en-US" sz="3200" dirty="0"/>
          </a:p>
        </p:txBody>
      </p:sp>
      <p:sp>
        <p:nvSpPr>
          <p:cNvPr id="20485" name="Text Box 5"/>
          <p:cNvSpPr txBox="1">
            <a:spLocks noChangeArrowheads="1"/>
          </p:cNvSpPr>
          <p:nvPr/>
        </p:nvSpPr>
        <p:spPr bwMode="auto">
          <a:xfrm>
            <a:off x="1143000" y="2362200"/>
            <a:ext cx="571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80975" indent="-180975">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spcBef>
                <a:spcPct val="50000"/>
              </a:spcBef>
              <a:buFontTx/>
              <a:buChar char="•"/>
            </a:pPr>
            <a:r>
              <a:rPr lang="en-US" sz="3200" b="1"/>
              <a:t>The choices we make</a:t>
            </a:r>
          </a:p>
        </p:txBody>
      </p:sp>
      <p:sp>
        <p:nvSpPr>
          <p:cNvPr id="20486" name="Text Box 6"/>
          <p:cNvSpPr txBox="1">
            <a:spLocks noChangeArrowheads="1"/>
          </p:cNvSpPr>
          <p:nvPr/>
        </p:nvSpPr>
        <p:spPr bwMode="auto">
          <a:xfrm>
            <a:off x="1143000" y="2971800"/>
            <a:ext cx="701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spcBef>
                <a:spcPct val="50000"/>
              </a:spcBef>
              <a:buFontTx/>
              <a:buChar char="•"/>
            </a:pPr>
            <a:r>
              <a:rPr lang="en-US" sz="3200" b="1"/>
              <a:t> The effort we put forth</a:t>
            </a:r>
            <a:endParaRPr lang="en-US" sz="3200"/>
          </a:p>
        </p:txBody>
      </p:sp>
      <p:sp>
        <p:nvSpPr>
          <p:cNvPr id="20487" name="Text Box 7"/>
          <p:cNvSpPr txBox="1">
            <a:spLocks noChangeArrowheads="1"/>
          </p:cNvSpPr>
          <p:nvPr/>
        </p:nvSpPr>
        <p:spPr bwMode="auto">
          <a:xfrm>
            <a:off x="1143000" y="3581400"/>
            <a:ext cx="7620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spcBef>
                <a:spcPct val="50000"/>
              </a:spcBef>
              <a:buFontTx/>
              <a:buChar char="•"/>
            </a:pPr>
            <a:r>
              <a:rPr lang="en-US" sz="3200" b="1" dirty="0"/>
              <a:t> How long we persist when we confront obstacles (especially in the face of failure)</a:t>
            </a:r>
            <a:endParaRPr lang="en-US" sz="3200" dirty="0"/>
          </a:p>
        </p:txBody>
      </p:sp>
      <p:sp>
        <p:nvSpPr>
          <p:cNvPr id="20488" name="Text Box 8"/>
          <p:cNvSpPr txBox="1">
            <a:spLocks noChangeArrowheads="1"/>
          </p:cNvSpPr>
          <p:nvPr/>
        </p:nvSpPr>
        <p:spPr bwMode="auto">
          <a:xfrm>
            <a:off x="1143000" y="4572000"/>
            <a:ext cx="6858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spcBef>
                <a:spcPct val="50000"/>
              </a:spcBef>
              <a:buFontTx/>
              <a:buChar char="•"/>
            </a:pPr>
            <a:r>
              <a:rPr lang="en-US" sz="3200" b="1" dirty="0"/>
              <a:t> How we feel about ourselves, others, the task, etc.</a:t>
            </a:r>
            <a:endParaRPr lang="en-US" sz="3200" dirty="0"/>
          </a:p>
        </p:txBody>
      </p:sp>
      <p:sp>
        <p:nvSpPr>
          <p:cNvPr id="2" name="Slide Number Placeholder 1"/>
          <p:cNvSpPr>
            <a:spLocks noGrp="1"/>
          </p:cNvSpPr>
          <p:nvPr>
            <p:ph type="sldNum" sz="quarter" idx="11"/>
          </p:nvPr>
        </p:nvSpPr>
        <p:spPr/>
        <p:txBody>
          <a:bodyPr>
            <a:noAutofit/>
          </a:bodyPr>
          <a:lstStyle/>
          <a:p>
            <a:fld id="{1D7C147D-786B-4135-85C0-D3FD3A2C389E}" type="slidenum">
              <a:rPr lang="en-US" sz="3200" smtClean="0"/>
              <a:t>18</a:t>
            </a:fld>
            <a:endParaRPr lang="en-US" sz="3200"/>
          </a:p>
        </p:txBody>
      </p:sp>
    </p:spTree>
    <p:extLst>
      <p:ext uri="{BB962C8B-B14F-4D97-AF65-F5344CB8AC3E}">
        <p14:creationId xmlns:p14="http://schemas.microsoft.com/office/powerpoint/2010/main" val="268342033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ipe(up)">
                                      <p:cBhvr>
                                        <p:cTn id="7" dur="500"/>
                                        <p:tgtEl>
                                          <p:spTgt spid="20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wipe(left)">
                                      <p:cBhvr>
                                        <p:cTn id="12" dur="500"/>
                                        <p:tgtEl>
                                          <p:spTgt spid="204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6"/>
                                        </p:tgtEl>
                                        <p:attrNameLst>
                                          <p:attrName>style.visibility</p:attrName>
                                        </p:attrNameLst>
                                      </p:cBhvr>
                                      <p:to>
                                        <p:strVal val="visible"/>
                                      </p:to>
                                    </p:set>
                                    <p:animEffect transition="in" filter="wipe(left)">
                                      <p:cBhvr>
                                        <p:cTn id="17" dur="500"/>
                                        <p:tgtEl>
                                          <p:spTgt spid="204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7"/>
                                        </p:tgtEl>
                                        <p:attrNameLst>
                                          <p:attrName>style.visibility</p:attrName>
                                        </p:attrNameLst>
                                      </p:cBhvr>
                                      <p:to>
                                        <p:strVal val="visible"/>
                                      </p:to>
                                    </p:set>
                                    <p:animEffect transition="in" filter="wipe(left)">
                                      <p:cBhvr>
                                        <p:cTn id="22" dur="500"/>
                                        <p:tgtEl>
                                          <p:spTgt spid="204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8"/>
                                        </p:tgtEl>
                                        <p:attrNameLst>
                                          <p:attrName>style.visibility</p:attrName>
                                        </p:attrNameLst>
                                      </p:cBhvr>
                                      <p:to>
                                        <p:strVal val="visible"/>
                                      </p:to>
                                    </p:set>
                                    <p:animEffect transition="in" filter="wipe(left)">
                                      <p:cBhvr>
                                        <p:cTn id="2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5" grpId="0" autoUpdateAnimBg="0"/>
      <p:bldP spid="20486" grpId="0" autoUpdateAnimBg="0"/>
      <p:bldP spid="20487" grpId="0" autoUpdateAnimBg="0"/>
      <p:bldP spid="2048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352425" y="914400"/>
            <a:ext cx="8639174" cy="5339714"/>
          </a:xfrm>
        </p:spPr>
        <p:txBody>
          <a:bodyPr>
            <a:normAutofit fontScale="85000" lnSpcReduction="20000"/>
          </a:bodyPr>
          <a:lstStyle/>
          <a:p>
            <a:r>
              <a:rPr lang="en-US" sz="3400" dirty="0"/>
              <a:t>“They are able who think they are able” - Virgil</a:t>
            </a:r>
          </a:p>
          <a:p>
            <a:endParaRPr lang="en-US" sz="3400" dirty="0" smtClean="0"/>
          </a:p>
          <a:p>
            <a:r>
              <a:rPr lang="en-US" sz="3600" dirty="0"/>
              <a:t>“A person who doubts himself is like a man who would enlist in the ranks of his enemies and bear arms against himself. He makes his failures certain by himself being the first person to be convinced of it</a:t>
            </a:r>
            <a:r>
              <a:rPr lang="en-US" sz="3600" dirty="0" smtClean="0"/>
              <a:t>.” – Alexander Dumas</a:t>
            </a:r>
            <a:endParaRPr lang="en-US" sz="3600" dirty="0"/>
          </a:p>
          <a:p>
            <a:endParaRPr lang="en-US" sz="3400" dirty="0"/>
          </a:p>
          <a:p>
            <a:endParaRPr lang="en-US" sz="3400" dirty="0" smtClean="0"/>
          </a:p>
          <a:p>
            <a:r>
              <a:rPr lang="en-US" sz="3400" dirty="0" smtClean="0"/>
              <a:t>“</a:t>
            </a:r>
            <a:r>
              <a:rPr lang="en-US" sz="3400" dirty="0"/>
              <a:t>Whether you think you can, or you think you can't--you're right</a:t>
            </a:r>
            <a:r>
              <a:rPr lang="en-US" sz="3400" dirty="0" smtClean="0"/>
              <a:t>.”</a:t>
            </a:r>
            <a:r>
              <a:rPr lang="en-US" sz="3400" dirty="0"/>
              <a:t/>
            </a:r>
            <a:br>
              <a:rPr lang="en-US" sz="3400" dirty="0"/>
            </a:br>
            <a:r>
              <a:rPr lang="en-US" sz="3400" dirty="0"/>
              <a:t>― </a:t>
            </a:r>
            <a:r>
              <a:rPr lang="en-US" sz="3400" dirty="0">
                <a:hlinkClick r:id="rId2"/>
              </a:rPr>
              <a:t>Henry </a:t>
            </a:r>
            <a:r>
              <a:rPr lang="en-US" sz="3400" dirty="0" smtClean="0">
                <a:hlinkClick r:id="rId2"/>
              </a:rPr>
              <a:t>Ford</a:t>
            </a:r>
            <a:r>
              <a:rPr lang="en-US" sz="3400" dirty="0" smtClean="0"/>
              <a:t> </a:t>
            </a:r>
          </a:p>
          <a:p>
            <a:endParaRPr lang="en-US" sz="3400" dirty="0"/>
          </a:p>
        </p:txBody>
      </p:sp>
      <p:sp>
        <p:nvSpPr>
          <p:cNvPr id="2" name="Slide Number Placeholder 1"/>
          <p:cNvSpPr>
            <a:spLocks noGrp="1"/>
          </p:cNvSpPr>
          <p:nvPr>
            <p:ph type="sldNum" sz="quarter" idx="15"/>
          </p:nvPr>
        </p:nvSpPr>
        <p:spPr>
          <a:xfrm>
            <a:off x="7886699" y="6610350"/>
            <a:ext cx="876300" cy="247650"/>
          </a:xfrm>
        </p:spPr>
        <p:txBody>
          <a:bodyPr>
            <a:normAutofit fontScale="32500" lnSpcReduction="20000"/>
          </a:bodyPr>
          <a:lstStyle/>
          <a:p>
            <a:fld id="{1D7C147D-786B-4135-85C0-D3FD3A2C389E}" type="slidenum">
              <a:rPr lang="en-US" sz="3400" smtClean="0"/>
              <a:t>19</a:t>
            </a:fld>
            <a:endParaRPr lang="en-US" sz="3400"/>
          </a:p>
        </p:txBody>
      </p:sp>
      <p:sp>
        <p:nvSpPr>
          <p:cNvPr id="3" name="Title 2"/>
          <p:cNvSpPr>
            <a:spLocks noGrp="1"/>
          </p:cNvSpPr>
          <p:nvPr>
            <p:ph type="title"/>
          </p:nvPr>
        </p:nvSpPr>
        <p:spPr>
          <a:xfrm>
            <a:off x="313257" y="0"/>
            <a:ext cx="7680960" cy="752474"/>
          </a:xfrm>
        </p:spPr>
        <p:txBody>
          <a:bodyPr>
            <a:normAutofit/>
          </a:bodyPr>
          <a:lstStyle/>
          <a:p>
            <a:r>
              <a:rPr lang="en-US" sz="3400" dirty="0" err="1" smtClean="0"/>
              <a:t>ToKonnection</a:t>
            </a:r>
            <a:endParaRPr lang="en-US" sz="3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410200"/>
            <a:ext cx="900835" cy="118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886200"/>
            <a:ext cx="838200" cy="110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28600"/>
            <a:ext cx="909637" cy="126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398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t>Bobo Doll Studies</a:t>
            </a:r>
          </a:p>
        </p:txBody>
      </p:sp>
      <p:pic>
        <p:nvPicPr>
          <p:cNvPr id="11267" name="Picture 4" descr="BoboDol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 y="-32657"/>
            <a:ext cx="8839200" cy="684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5"/>
          </p:nvPr>
        </p:nvSpPr>
        <p:spPr/>
        <p:txBody>
          <a:bodyPr/>
          <a:lstStyle/>
          <a:p>
            <a:fld id="{1D7C147D-786B-4135-85C0-D3FD3A2C389E}" type="slidenum">
              <a:rPr lang="en-US" smtClean="0"/>
              <a:t>2</a:t>
            </a:fld>
            <a:endParaRPr lang="en-US"/>
          </a:p>
        </p:txBody>
      </p:sp>
    </p:spTree>
    <p:extLst>
      <p:ext uri="{BB962C8B-B14F-4D97-AF65-F5344CB8AC3E}">
        <p14:creationId xmlns:p14="http://schemas.microsoft.com/office/powerpoint/2010/main" val="3353607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228600"/>
            <a:ext cx="7680960" cy="1066800"/>
          </a:xfrm>
        </p:spPr>
        <p:txBody>
          <a:bodyPr>
            <a:normAutofit fontScale="90000"/>
          </a:bodyPr>
          <a:lstStyle/>
          <a:p>
            <a:pPr eaLnBrk="1" hangingPunct="1"/>
            <a:r>
              <a:rPr lang="en-US" dirty="0" smtClean="0"/>
              <a:t>Social Cognitive Theory: Reinforcement</a:t>
            </a:r>
          </a:p>
        </p:txBody>
      </p:sp>
      <p:sp>
        <p:nvSpPr>
          <p:cNvPr id="14339" name="Rectangle 3"/>
          <p:cNvSpPr>
            <a:spLocks noGrp="1" noChangeArrowheads="1"/>
          </p:cNvSpPr>
          <p:nvPr>
            <p:ph type="body" idx="4294967295"/>
          </p:nvPr>
        </p:nvSpPr>
        <p:spPr>
          <a:xfrm>
            <a:off x="457200" y="1371600"/>
            <a:ext cx="8534400" cy="4953000"/>
          </a:xfrm>
          <a:prstGeom prst="rect">
            <a:avLst/>
          </a:prstGeom>
        </p:spPr>
        <p:txBody>
          <a:bodyPr/>
          <a:lstStyle/>
          <a:p>
            <a:pPr eaLnBrk="1" hangingPunct="1"/>
            <a:r>
              <a:rPr lang="en-US" sz="3200" dirty="0" smtClean="0"/>
              <a:t>- Reinforcements are applied to reward positive behaviors and sanction negative behaviors</a:t>
            </a:r>
          </a:p>
          <a:p>
            <a:pPr eaLnBrk="1" hangingPunct="1"/>
            <a:r>
              <a:rPr lang="en-US" sz="3200" dirty="0" smtClean="0"/>
              <a:t>- Direct reinforcement</a:t>
            </a:r>
          </a:p>
          <a:p>
            <a:pPr eaLnBrk="1" hangingPunct="1"/>
            <a:r>
              <a:rPr lang="en-US" sz="3200" dirty="0" smtClean="0"/>
              <a:t>- Vicarious reinforcement </a:t>
            </a:r>
          </a:p>
          <a:p>
            <a:pPr eaLnBrk="1" hangingPunct="1"/>
            <a:r>
              <a:rPr lang="en-US" sz="3200" dirty="0" smtClean="0"/>
              <a:t>- Self reinforcement</a:t>
            </a:r>
          </a:p>
          <a:p>
            <a:pPr eaLnBrk="1" hangingPunct="1"/>
            <a:r>
              <a:rPr lang="en-US" sz="3200" dirty="0" smtClean="0"/>
              <a:t>- Give some examples of reinforcement from your work/life</a:t>
            </a:r>
          </a:p>
        </p:txBody>
      </p:sp>
      <p:sp>
        <p:nvSpPr>
          <p:cNvPr id="2" name="Slide Number Placeholder 1"/>
          <p:cNvSpPr>
            <a:spLocks noGrp="1"/>
          </p:cNvSpPr>
          <p:nvPr>
            <p:ph type="sldNum" sz="quarter" idx="15"/>
          </p:nvPr>
        </p:nvSpPr>
        <p:spPr/>
        <p:txBody>
          <a:bodyPr/>
          <a:lstStyle/>
          <a:p>
            <a:fld id="{1D7C147D-786B-4135-85C0-D3FD3A2C389E}" type="slidenum">
              <a:rPr lang="en-US" smtClean="0"/>
              <a:t>20</a:t>
            </a:fld>
            <a:endParaRPr lang="en-US"/>
          </a:p>
        </p:txBody>
      </p:sp>
    </p:spTree>
    <p:extLst>
      <p:ext uri="{BB962C8B-B14F-4D97-AF65-F5344CB8AC3E}">
        <p14:creationId xmlns:p14="http://schemas.microsoft.com/office/powerpoint/2010/main" val="297880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14300" y="752474"/>
            <a:ext cx="731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a:spcBef>
                <a:spcPct val="50000"/>
              </a:spcBef>
            </a:pPr>
            <a:r>
              <a:rPr lang="en-US" sz="3200" b="1"/>
              <a:t>Self-Regulation</a:t>
            </a:r>
          </a:p>
        </p:txBody>
      </p:sp>
      <p:sp>
        <p:nvSpPr>
          <p:cNvPr id="19459" name="Text Box 3"/>
          <p:cNvSpPr txBox="1">
            <a:spLocks noChangeArrowheads="1"/>
          </p:cNvSpPr>
          <p:nvPr/>
        </p:nvSpPr>
        <p:spPr bwMode="auto">
          <a:xfrm>
            <a:off x="152400" y="1590674"/>
            <a:ext cx="75819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spcBef>
                <a:spcPct val="50000"/>
              </a:spcBef>
            </a:pPr>
            <a:r>
              <a:rPr lang="en-US" sz="3200" b="1" dirty="0"/>
              <a:t>Self-regulation is a third human capability and has several </a:t>
            </a:r>
            <a:r>
              <a:rPr lang="en-US" sz="3200" b="1" dirty="0" smtClean="0"/>
              <a:t>sub-functions</a:t>
            </a:r>
            <a:r>
              <a:rPr lang="en-US" sz="3200" b="1" dirty="0"/>
              <a:t>:</a:t>
            </a:r>
            <a:endParaRPr lang="en-US" sz="3200" dirty="0"/>
          </a:p>
        </p:txBody>
      </p:sp>
      <p:sp>
        <p:nvSpPr>
          <p:cNvPr id="19460" name="Text Box 4"/>
          <p:cNvSpPr txBox="1">
            <a:spLocks noChangeArrowheads="1"/>
          </p:cNvSpPr>
          <p:nvPr/>
        </p:nvSpPr>
        <p:spPr bwMode="auto">
          <a:xfrm>
            <a:off x="876300" y="3495674"/>
            <a:ext cx="685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79400" indent="-223838">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spcBef>
                <a:spcPct val="50000"/>
              </a:spcBef>
              <a:buFontTx/>
              <a:buChar char="•"/>
            </a:pPr>
            <a:r>
              <a:rPr lang="en-US" sz="3200" b="1" dirty="0"/>
              <a:t>Self-observation and monitoring</a:t>
            </a:r>
          </a:p>
        </p:txBody>
      </p:sp>
      <p:sp>
        <p:nvSpPr>
          <p:cNvPr id="19461" name="Text Box 5"/>
          <p:cNvSpPr txBox="1">
            <a:spLocks noChangeArrowheads="1"/>
          </p:cNvSpPr>
          <p:nvPr/>
        </p:nvSpPr>
        <p:spPr bwMode="auto">
          <a:xfrm>
            <a:off x="876300" y="4105274"/>
            <a:ext cx="716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spcBef>
                <a:spcPct val="50000"/>
              </a:spcBef>
              <a:buFontTx/>
              <a:buChar char="•"/>
            </a:pPr>
            <a:r>
              <a:rPr lang="en-US" sz="3200" b="1" dirty="0"/>
              <a:t> Performance judgment and evaluation                                    </a:t>
            </a:r>
          </a:p>
        </p:txBody>
      </p:sp>
      <p:sp>
        <p:nvSpPr>
          <p:cNvPr id="19462" name="Text Box 6"/>
          <p:cNvSpPr txBox="1">
            <a:spLocks noChangeArrowheads="1"/>
          </p:cNvSpPr>
          <p:nvPr/>
        </p:nvSpPr>
        <p:spPr bwMode="auto">
          <a:xfrm>
            <a:off x="876300" y="4714874"/>
            <a:ext cx="6477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spcBef>
                <a:spcPct val="50000"/>
              </a:spcBef>
              <a:buFontTx/>
              <a:buChar char="•"/>
            </a:pPr>
            <a:r>
              <a:rPr lang="en-US" sz="3200" b="1" dirty="0"/>
              <a:t> Self-reaction (e.g., self-satisfaction, self-worth, distress)</a:t>
            </a:r>
            <a:endParaRPr lang="en-US" sz="3200" dirty="0"/>
          </a:p>
        </p:txBody>
      </p:sp>
      <p:sp>
        <p:nvSpPr>
          <p:cNvPr id="19463" name="Text Box 7"/>
          <p:cNvSpPr txBox="1">
            <a:spLocks noChangeArrowheads="1"/>
          </p:cNvSpPr>
          <p:nvPr/>
        </p:nvSpPr>
        <p:spPr bwMode="auto">
          <a:xfrm>
            <a:off x="952500" y="2886074"/>
            <a:ext cx="5562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spcBef>
                <a:spcPct val="50000"/>
              </a:spcBef>
              <a:buFontTx/>
              <a:buChar char="•"/>
            </a:pPr>
            <a:r>
              <a:rPr lang="en-US" sz="3200" b="1" dirty="0"/>
              <a:t> Goal-setting</a:t>
            </a:r>
            <a:endParaRPr lang="en-US" sz="3200" dirty="0"/>
          </a:p>
        </p:txBody>
      </p:sp>
      <p:sp>
        <p:nvSpPr>
          <p:cNvPr id="2" name="Slide Number Placeholder 1"/>
          <p:cNvSpPr>
            <a:spLocks noGrp="1"/>
          </p:cNvSpPr>
          <p:nvPr>
            <p:ph type="sldNum" sz="quarter" idx="11"/>
          </p:nvPr>
        </p:nvSpPr>
        <p:spPr>
          <a:xfrm>
            <a:off x="7655859" y="6400800"/>
            <a:ext cx="876300" cy="247650"/>
          </a:xfrm>
        </p:spPr>
        <p:txBody>
          <a:bodyPr>
            <a:noAutofit/>
          </a:bodyPr>
          <a:lstStyle/>
          <a:p>
            <a:fld id="{1D7C147D-786B-4135-85C0-D3FD3A2C389E}" type="slidenum">
              <a:rPr lang="en-US" sz="3200" smtClean="0">
                <a:solidFill>
                  <a:schemeClr val="tx1"/>
                </a:solidFill>
              </a:rPr>
              <a:t>21</a:t>
            </a:fld>
            <a:endParaRPr lang="en-US" sz="3200" dirty="0">
              <a:solidFill>
                <a:schemeClr val="tx1"/>
              </a:solidFill>
            </a:endParaRPr>
          </a:p>
        </p:txBody>
      </p:sp>
    </p:spTree>
    <p:extLst>
      <p:ext uri="{BB962C8B-B14F-4D97-AF65-F5344CB8AC3E}">
        <p14:creationId xmlns:p14="http://schemas.microsoft.com/office/powerpoint/2010/main" val="127966172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up)">
                                      <p:cBhvr>
                                        <p:cTn id="7" dur="5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wipe(left)">
                                      <p:cBhvr>
                                        <p:cTn id="12" dur="500"/>
                                        <p:tgtEl>
                                          <p:spTgt spid="194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63"/>
                                        </p:tgtEl>
                                        <p:attrNameLst>
                                          <p:attrName>style.visibility</p:attrName>
                                        </p:attrNameLst>
                                      </p:cBhvr>
                                      <p:to>
                                        <p:strVal val="visible"/>
                                      </p:to>
                                    </p:set>
                                    <p:animEffect transition="in" filter="wipe(left)">
                                      <p:cBhvr>
                                        <p:cTn id="17" dur="500"/>
                                        <p:tgtEl>
                                          <p:spTgt spid="194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60"/>
                                        </p:tgtEl>
                                        <p:attrNameLst>
                                          <p:attrName>style.visibility</p:attrName>
                                        </p:attrNameLst>
                                      </p:cBhvr>
                                      <p:to>
                                        <p:strVal val="visible"/>
                                      </p:to>
                                    </p:set>
                                    <p:animEffect transition="in" filter="wipe(left)">
                                      <p:cBhvr>
                                        <p:cTn id="22" dur="500"/>
                                        <p:tgtEl>
                                          <p:spTgt spid="194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61"/>
                                        </p:tgtEl>
                                        <p:attrNameLst>
                                          <p:attrName>style.visibility</p:attrName>
                                        </p:attrNameLst>
                                      </p:cBhvr>
                                      <p:to>
                                        <p:strVal val="visible"/>
                                      </p:to>
                                    </p:set>
                                    <p:animEffect transition="in" filter="wipe(left)">
                                      <p:cBhvr>
                                        <p:cTn id="27" dur="500"/>
                                        <p:tgtEl>
                                          <p:spTgt spid="194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462"/>
                                        </p:tgtEl>
                                        <p:attrNameLst>
                                          <p:attrName>style.visibility</p:attrName>
                                        </p:attrNameLst>
                                      </p:cBhvr>
                                      <p:to>
                                        <p:strVal val="visible"/>
                                      </p:to>
                                    </p:set>
                                    <p:animEffect transition="in" filter="wipe(left)">
                                      <p:cBhvr>
                                        <p:cTn id="32"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autoUpdateAnimBg="0"/>
      <p:bldP spid="19460" grpId="0" autoUpdateAnimBg="0"/>
      <p:bldP spid="19461" grpId="0" autoUpdateAnimBg="0"/>
      <p:bldP spid="19462" grpId="0" autoUpdateAnimBg="0"/>
      <p:bldP spid="1946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D7C147D-786B-4135-85C0-D3FD3A2C389E}" type="slidenum">
              <a:rPr lang="en-US" smtClean="0"/>
              <a:t>22</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93271"/>
            <a:ext cx="10163175" cy="742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701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672" y="381000"/>
            <a:ext cx="9144000" cy="762000"/>
          </a:xfrm>
        </p:spPr>
        <p:txBody>
          <a:bodyPr>
            <a:normAutofit fontScale="90000"/>
          </a:bodyPr>
          <a:lstStyle/>
          <a:p>
            <a:pPr eaLnBrk="1" hangingPunct="1"/>
            <a:r>
              <a:rPr lang="en-US" dirty="0" smtClean="0"/>
              <a:t>Social Cognitive Theory: Outcome Expectations</a:t>
            </a:r>
          </a:p>
        </p:txBody>
      </p:sp>
      <p:sp>
        <p:nvSpPr>
          <p:cNvPr id="15363" name="Rectangle 3"/>
          <p:cNvSpPr>
            <a:spLocks noGrp="1" noChangeArrowheads="1"/>
          </p:cNvSpPr>
          <p:nvPr>
            <p:ph type="body" idx="4294967295"/>
          </p:nvPr>
        </p:nvSpPr>
        <p:spPr>
          <a:xfrm>
            <a:off x="609600" y="990600"/>
            <a:ext cx="8413750" cy="5867400"/>
          </a:xfrm>
          <a:prstGeom prst="rect">
            <a:avLst/>
          </a:prstGeom>
        </p:spPr>
        <p:txBody>
          <a:bodyPr/>
          <a:lstStyle/>
          <a:p>
            <a:pPr eaLnBrk="1" hangingPunct="1"/>
            <a:r>
              <a:rPr lang="en-US" sz="3200" dirty="0" smtClean="0"/>
              <a:t>- A person learns that certain outcomes occur in a given situation and expects them to occur when that situation presents itself again ad the person performs similarly.</a:t>
            </a:r>
          </a:p>
          <a:p>
            <a:pPr eaLnBrk="1" hangingPunct="1"/>
            <a:r>
              <a:rPr lang="en-US" sz="3200" dirty="0" smtClean="0"/>
              <a:t>- Expectations guide behavior</a:t>
            </a:r>
          </a:p>
          <a:p>
            <a:pPr eaLnBrk="1" hangingPunct="1"/>
            <a:r>
              <a:rPr lang="en-US" sz="3200" dirty="0" smtClean="0"/>
              <a:t>- Expectations learned in 4 ways:</a:t>
            </a:r>
          </a:p>
          <a:p>
            <a:pPr lvl="5"/>
            <a:r>
              <a:rPr lang="en-US" sz="2800" dirty="0" smtClean="0"/>
              <a:t>Performance attainment</a:t>
            </a:r>
          </a:p>
          <a:p>
            <a:pPr lvl="5"/>
            <a:r>
              <a:rPr lang="en-US" sz="2800" dirty="0" smtClean="0"/>
              <a:t>Vicarious experience</a:t>
            </a:r>
          </a:p>
          <a:p>
            <a:pPr lvl="5"/>
            <a:r>
              <a:rPr lang="en-US" sz="2800" dirty="0" smtClean="0"/>
              <a:t>Hearing from others or social persuasion</a:t>
            </a:r>
          </a:p>
          <a:p>
            <a:pPr lvl="5"/>
            <a:r>
              <a:rPr lang="en-US" sz="2800" dirty="0" smtClean="0"/>
              <a:t>Physiological arousal</a:t>
            </a:r>
          </a:p>
        </p:txBody>
      </p:sp>
      <p:sp>
        <p:nvSpPr>
          <p:cNvPr id="2" name="Slide Number Placeholder 1"/>
          <p:cNvSpPr>
            <a:spLocks noGrp="1"/>
          </p:cNvSpPr>
          <p:nvPr>
            <p:ph type="sldNum" sz="quarter" idx="15"/>
          </p:nvPr>
        </p:nvSpPr>
        <p:spPr/>
        <p:txBody>
          <a:bodyPr/>
          <a:lstStyle/>
          <a:p>
            <a:fld id="{1D7C147D-786B-4135-85C0-D3FD3A2C389E}" type="slidenum">
              <a:rPr lang="en-US" smtClean="0"/>
              <a:t>23</a:t>
            </a:fld>
            <a:endParaRPr lang="en-US"/>
          </a:p>
        </p:txBody>
      </p:sp>
    </p:spTree>
    <p:extLst>
      <p:ext uri="{BB962C8B-B14F-4D97-AF65-F5344CB8AC3E}">
        <p14:creationId xmlns:p14="http://schemas.microsoft.com/office/powerpoint/2010/main" val="175415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6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2076" y="304800"/>
            <a:ext cx="9144000" cy="762000"/>
          </a:xfrm>
        </p:spPr>
        <p:txBody>
          <a:bodyPr>
            <a:normAutofit fontScale="90000"/>
          </a:bodyPr>
          <a:lstStyle/>
          <a:p>
            <a:pPr eaLnBrk="1" hangingPunct="1"/>
            <a:r>
              <a:rPr lang="en-US" dirty="0" smtClean="0"/>
              <a:t/>
            </a:r>
            <a:br>
              <a:rPr lang="en-US" dirty="0" smtClean="0"/>
            </a:br>
            <a:r>
              <a:rPr lang="en-US" dirty="0" smtClean="0"/>
              <a:t>Social Cognitive Theory: Outcome Expectancies</a:t>
            </a:r>
          </a:p>
        </p:txBody>
      </p:sp>
      <p:sp>
        <p:nvSpPr>
          <p:cNvPr id="16387" name="Rectangle 3"/>
          <p:cNvSpPr>
            <a:spLocks noGrp="1" noChangeArrowheads="1"/>
          </p:cNvSpPr>
          <p:nvPr>
            <p:ph type="body" idx="4294967295"/>
          </p:nvPr>
        </p:nvSpPr>
        <p:spPr>
          <a:xfrm>
            <a:off x="304801" y="1066800"/>
            <a:ext cx="8718550" cy="5791200"/>
          </a:xfrm>
          <a:prstGeom prst="rect">
            <a:avLst/>
          </a:prstGeom>
        </p:spPr>
        <p:txBody>
          <a:bodyPr/>
          <a:lstStyle/>
          <a:p>
            <a:pPr eaLnBrk="1" hangingPunct="1">
              <a:lnSpc>
                <a:spcPct val="90000"/>
              </a:lnSpc>
            </a:pPr>
            <a:r>
              <a:rPr lang="en-US" sz="3400" dirty="0" smtClean="0"/>
              <a:t>Expectancies are the values a person places on a particular outcome</a:t>
            </a:r>
          </a:p>
          <a:p>
            <a:pPr eaLnBrk="1" hangingPunct="1">
              <a:lnSpc>
                <a:spcPct val="90000"/>
              </a:lnSpc>
            </a:pPr>
            <a:r>
              <a:rPr lang="en-US" sz="3400" dirty="0" smtClean="0"/>
              <a:t>Hedonic principle – a person will choose to maximize a positive outcome over a negative outcome</a:t>
            </a:r>
          </a:p>
          <a:p>
            <a:pPr eaLnBrk="1" hangingPunct="1">
              <a:lnSpc>
                <a:spcPct val="90000"/>
              </a:lnSpc>
            </a:pPr>
            <a:r>
              <a:rPr lang="en-US" sz="3400" dirty="0" smtClean="0"/>
              <a:t>Key in intervention for motivating adoption of new behaviors</a:t>
            </a:r>
          </a:p>
          <a:p>
            <a:pPr lvl="1" eaLnBrk="1" hangingPunct="1">
              <a:lnSpc>
                <a:spcPct val="90000"/>
              </a:lnSpc>
            </a:pPr>
            <a:r>
              <a:rPr lang="en-US" sz="3400" dirty="0" smtClean="0"/>
              <a:t>Physical activity</a:t>
            </a:r>
          </a:p>
          <a:p>
            <a:pPr lvl="1" eaLnBrk="1" hangingPunct="1">
              <a:lnSpc>
                <a:spcPct val="90000"/>
              </a:lnSpc>
            </a:pPr>
            <a:r>
              <a:rPr lang="en-US" sz="3400" dirty="0" smtClean="0"/>
              <a:t>Smoking</a:t>
            </a:r>
          </a:p>
        </p:txBody>
      </p:sp>
      <p:sp>
        <p:nvSpPr>
          <p:cNvPr id="2" name="Slide Number Placeholder 1"/>
          <p:cNvSpPr>
            <a:spLocks noGrp="1"/>
          </p:cNvSpPr>
          <p:nvPr>
            <p:ph type="sldNum" sz="quarter" idx="15"/>
          </p:nvPr>
        </p:nvSpPr>
        <p:spPr/>
        <p:txBody>
          <a:bodyPr/>
          <a:lstStyle/>
          <a:p>
            <a:fld id="{1D7C147D-786B-4135-85C0-D3FD3A2C389E}" type="slidenum">
              <a:rPr lang="en-US" smtClean="0"/>
              <a:t>24</a:t>
            </a:fld>
            <a:endParaRPr lang="en-US"/>
          </a:p>
        </p:txBody>
      </p:sp>
    </p:spTree>
    <p:extLst>
      <p:ext uri="{BB962C8B-B14F-4D97-AF65-F5344CB8AC3E}">
        <p14:creationId xmlns:p14="http://schemas.microsoft.com/office/powerpoint/2010/main" val="175971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smtClean="0"/>
              <a:t>Social Cognitive Theory: Self-Control of Performance</a:t>
            </a:r>
          </a:p>
        </p:txBody>
      </p:sp>
      <p:sp>
        <p:nvSpPr>
          <p:cNvPr id="18435" name="Rectangle 3"/>
          <p:cNvSpPr>
            <a:spLocks noGrp="1" noChangeArrowheads="1"/>
          </p:cNvSpPr>
          <p:nvPr>
            <p:ph type="body" idx="4294967295"/>
          </p:nvPr>
        </p:nvSpPr>
        <p:spPr>
          <a:xfrm>
            <a:off x="457200" y="1828800"/>
            <a:ext cx="8110537" cy="4953000"/>
          </a:xfrm>
          <a:prstGeom prst="rect">
            <a:avLst/>
          </a:prstGeom>
        </p:spPr>
        <p:txBody>
          <a:bodyPr/>
          <a:lstStyle/>
          <a:p>
            <a:pPr eaLnBrk="1" hangingPunct="1"/>
            <a:r>
              <a:rPr lang="en-US" sz="5400" dirty="0" smtClean="0">
                <a:solidFill>
                  <a:srgbClr val="FF0000"/>
                </a:solidFill>
              </a:rPr>
              <a:t>The key is the ability of the individual to engage in behavior to achieve a goal.</a:t>
            </a:r>
          </a:p>
          <a:p>
            <a:pPr eaLnBrk="1" hangingPunct="1"/>
            <a:endParaRPr lang="en-US" dirty="0" smtClean="0">
              <a:solidFill>
                <a:srgbClr val="FF0000"/>
              </a:solidFill>
            </a:endParaRPr>
          </a:p>
        </p:txBody>
      </p:sp>
      <p:sp>
        <p:nvSpPr>
          <p:cNvPr id="2" name="Slide Number Placeholder 1"/>
          <p:cNvSpPr>
            <a:spLocks noGrp="1"/>
          </p:cNvSpPr>
          <p:nvPr>
            <p:ph type="sldNum" sz="quarter" idx="15"/>
          </p:nvPr>
        </p:nvSpPr>
        <p:spPr/>
        <p:txBody>
          <a:bodyPr/>
          <a:lstStyle/>
          <a:p>
            <a:fld id="{1D7C147D-786B-4135-85C0-D3FD3A2C389E}" type="slidenum">
              <a:rPr lang="en-US" smtClean="0"/>
              <a:t>25</a:t>
            </a:fld>
            <a:endParaRPr lang="en-US"/>
          </a:p>
        </p:txBody>
      </p:sp>
    </p:spTree>
    <p:extLst>
      <p:ext uri="{BB962C8B-B14F-4D97-AF65-F5344CB8AC3E}">
        <p14:creationId xmlns:p14="http://schemas.microsoft.com/office/powerpoint/2010/main" val="1673841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0800"/>
            <a:ext cx="8686800" cy="1701800"/>
          </a:xfrm>
        </p:spPr>
        <p:txBody>
          <a:bodyPr/>
          <a:lstStyle/>
          <a:p>
            <a:pPr eaLnBrk="1" hangingPunct="1">
              <a:lnSpc>
                <a:spcPct val="80000"/>
              </a:lnSpc>
            </a:pPr>
            <a:r>
              <a:rPr lang="en-US" smtClean="0"/>
              <a:t>Social Cognitive Theory: Management of Emotional Arousal</a:t>
            </a:r>
          </a:p>
        </p:txBody>
      </p:sp>
      <p:sp>
        <p:nvSpPr>
          <p:cNvPr id="19459" name="Rectangle 3"/>
          <p:cNvSpPr>
            <a:spLocks noGrp="1" noChangeArrowheads="1"/>
          </p:cNvSpPr>
          <p:nvPr>
            <p:ph type="body" idx="4294967295"/>
          </p:nvPr>
        </p:nvSpPr>
        <p:spPr>
          <a:xfrm>
            <a:off x="912813" y="1905000"/>
            <a:ext cx="8110537" cy="4953000"/>
          </a:xfrm>
          <a:prstGeom prst="rect">
            <a:avLst/>
          </a:prstGeom>
        </p:spPr>
        <p:txBody>
          <a:bodyPr/>
          <a:lstStyle/>
          <a:p>
            <a:pPr eaLnBrk="1" hangingPunct="1"/>
            <a:r>
              <a:rPr lang="en-US" sz="4400" dirty="0" smtClean="0">
                <a:solidFill>
                  <a:srgbClr val="FF0000"/>
                </a:solidFill>
              </a:rPr>
              <a:t>Excessive emotional arousal inhibits learning</a:t>
            </a:r>
          </a:p>
          <a:p>
            <a:pPr eaLnBrk="1" hangingPunct="1"/>
            <a:endParaRPr lang="en-US" dirty="0" smtClean="0"/>
          </a:p>
        </p:txBody>
      </p:sp>
      <p:sp>
        <p:nvSpPr>
          <p:cNvPr id="2" name="Slide Number Placeholder 1"/>
          <p:cNvSpPr>
            <a:spLocks noGrp="1"/>
          </p:cNvSpPr>
          <p:nvPr>
            <p:ph type="sldNum" sz="quarter" idx="15"/>
          </p:nvPr>
        </p:nvSpPr>
        <p:spPr/>
        <p:txBody>
          <a:bodyPr/>
          <a:lstStyle/>
          <a:p>
            <a:fld id="{1D7C147D-786B-4135-85C0-D3FD3A2C389E}" type="slidenum">
              <a:rPr lang="en-US" smtClean="0"/>
              <a:t>26</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385457"/>
            <a:ext cx="44196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89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838200" y="685800"/>
            <a:ext cx="731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a:spcBef>
                <a:spcPct val="50000"/>
              </a:spcBef>
            </a:pPr>
            <a:r>
              <a:rPr lang="en-US" sz="3600" b="1"/>
              <a:t>Social Cognition</a:t>
            </a:r>
            <a:endParaRPr lang="en-US" sz="3600" b="1">
              <a:solidFill>
                <a:schemeClr val="bg1"/>
              </a:solidFill>
            </a:endParaRPr>
          </a:p>
        </p:txBody>
      </p:sp>
      <p:sp>
        <p:nvSpPr>
          <p:cNvPr id="16387" name="Rectangle 3"/>
          <p:cNvSpPr>
            <a:spLocks noChangeArrowheads="1"/>
          </p:cNvSpPr>
          <p:nvPr/>
        </p:nvSpPr>
        <p:spPr bwMode="auto">
          <a:xfrm>
            <a:off x="1295400" y="2667000"/>
            <a:ext cx="723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dirty="0"/>
              <a:t>“People's level of motivation, affective states, and actions are based more on what they </a:t>
            </a:r>
            <a:r>
              <a:rPr lang="en-US" sz="3600" b="1" i="1" dirty="0">
                <a:solidFill>
                  <a:srgbClr val="FF3300"/>
                </a:solidFill>
              </a:rPr>
              <a:t>believe</a:t>
            </a:r>
            <a:r>
              <a:rPr lang="en-US" sz="3600" b="1" dirty="0"/>
              <a:t> than on what is objectively the case.”</a:t>
            </a:r>
          </a:p>
        </p:txBody>
      </p:sp>
      <p:sp>
        <p:nvSpPr>
          <p:cNvPr id="16388" name="Text Box 4"/>
          <p:cNvSpPr txBox="1">
            <a:spLocks noChangeArrowheads="1"/>
          </p:cNvSpPr>
          <p:nvPr/>
        </p:nvSpPr>
        <p:spPr bwMode="auto">
          <a:xfrm>
            <a:off x="914400" y="1752600"/>
            <a:ext cx="655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spcBef>
                <a:spcPct val="50000"/>
              </a:spcBef>
            </a:pPr>
            <a:r>
              <a:rPr lang="en-US" sz="3600" b="1"/>
              <a:t>Bandura’s basic position is that</a:t>
            </a:r>
            <a:endParaRPr lang="en-US" sz="3600"/>
          </a:p>
        </p:txBody>
      </p:sp>
      <p:sp>
        <p:nvSpPr>
          <p:cNvPr id="2" name="Slide Number Placeholder 1"/>
          <p:cNvSpPr>
            <a:spLocks noGrp="1"/>
          </p:cNvSpPr>
          <p:nvPr>
            <p:ph type="sldNum" sz="quarter" idx="11"/>
          </p:nvPr>
        </p:nvSpPr>
        <p:spPr/>
        <p:txBody>
          <a:bodyPr>
            <a:noAutofit/>
          </a:bodyPr>
          <a:lstStyle/>
          <a:p>
            <a:fld id="{1D7C147D-786B-4135-85C0-D3FD3A2C389E}" type="slidenum">
              <a:rPr lang="en-US" sz="3600" smtClean="0"/>
              <a:t>27</a:t>
            </a:fld>
            <a:endParaRPr lang="en-US" sz="3600"/>
          </a:p>
        </p:txBody>
      </p:sp>
    </p:spTree>
    <p:extLst>
      <p:ext uri="{BB962C8B-B14F-4D97-AF65-F5344CB8AC3E}">
        <p14:creationId xmlns:p14="http://schemas.microsoft.com/office/powerpoint/2010/main" val="2192880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up)">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wipe(left)">
                                      <p:cBhvr>
                                        <p:cTn id="12" dur="500"/>
                                        <p:tgtEl>
                                          <p:spTgt spid="163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7"/>
                                        </p:tgtEl>
                                        <p:attrNameLst>
                                          <p:attrName>style.visibility</p:attrName>
                                        </p:attrNameLst>
                                      </p:cBhvr>
                                      <p:to>
                                        <p:strVal val="visible"/>
                                      </p:to>
                                    </p:set>
                                    <p:animEffect transition="in" filter="wipe(left)">
                                      <p:cBhvr>
                                        <p:cTn id="1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autoUpdateAnimBg="0"/>
      <p:bldP spid="1638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8303" y="0"/>
            <a:ext cx="8162925" cy="762000"/>
          </a:xfrm>
        </p:spPr>
        <p:txBody>
          <a:bodyPr/>
          <a:lstStyle/>
          <a:p>
            <a:pPr eaLnBrk="1" hangingPunct="1"/>
            <a:r>
              <a:rPr lang="en-US" dirty="0" smtClean="0"/>
              <a:t>Social Cognitive Theory:</a:t>
            </a:r>
          </a:p>
        </p:txBody>
      </p:sp>
      <p:sp>
        <p:nvSpPr>
          <p:cNvPr id="9219" name="Rectangle 3"/>
          <p:cNvSpPr>
            <a:spLocks noGrp="1" noChangeArrowheads="1"/>
          </p:cNvSpPr>
          <p:nvPr>
            <p:ph type="body" idx="4294967295"/>
          </p:nvPr>
        </p:nvSpPr>
        <p:spPr>
          <a:xfrm>
            <a:off x="685800" y="838200"/>
            <a:ext cx="8153400" cy="5562600"/>
          </a:xfrm>
          <a:prstGeom prst="rect">
            <a:avLst/>
          </a:prstGeom>
        </p:spPr>
        <p:txBody>
          <a:bodyPr/>
          <a:lstStyle/>
          <a:p>
            <a:pPr eaLnBrk="1" hangingPunct="1">
              <a:lnSpc>
                <a:spcPct val="90000"/>
              </a:lnSpc>
            </a:pPr>
            <a:r>
              <a:rPr lang="en-US" sz="2800" dirty="0" smtClean="0"/>
              <a:t>Reciprocal Determinism</a:t>
            </a:r>
          </a:p>
          <a:p>
            <a:pPr eaLnBrk="1" hangingPunct="1">
              <a:lnSpc>
                <a:spcPct val="90000"/>
              </a:lnSpc>
            </a:pPr>
            <a:r>
              <a:rPr lang="en-US" sz="2800" dirty="0" smtClean="0"/>
              <a:t>Environments and Situation</a:t>
            </a:r>
          </a:p>
          <a:p>
            <a:pPr eaLnBrk="1" hangingPunct="1">
              <a:lnSpc>
                <a:spcPct val="90000"/>
              </a:lnSpc>
            </a:pPr>
            <a:r>
              <a:rPr lang="en-US" sz="2800" dirty="0" smtClean="0"/>
              <a:t>Observational Learning</a:t>
            </a:r>
          </a:p>
          <a:p>
            <a:pPr eaLnBrk="1" hangingPunct="1">
              <a:lnSpc>
                <a:spcPct val="90000"/>
              </a:lnSpc>
            </a:pPr>
            <a:r>
              <a:rPr lang="en-US" sz="2800" dirty="0" smtClean="0"/>
              <a:t>Behavioral Capability</a:t>
            </a:r>
          </a:p>
          <a:p>
            <a:pPr eaLnBrk="1" hangingPunct="1">
              <a:lnSpc>
                <a:spcPct val="90000"/>
              </a:lnSpc>
            </a:pPr>
            <a:r>
              <a:rPr lang="en-US" sz="2800" dirty="0" smtClean="0"/>
              <a:t>Reinforcement</a:t>
            </a:r>
          </a:p>
          <a:p>
            <a:pPr eaLnBrk="1" hangingPunct="1">
              <a:lnSpc>
                <a:spcPct val="90000"/>
              </a:lnSpc>
            </a:pPr>
            <a:r>
              <a:rPr lang="en-US" sz="2800" dirty="0" smtClean="0"/>
              <a:t>Outcome Expectations</a:t>
            </a:r>
          </a:p>
          <a:p>
            <a:pPr eaLnBrk="1" hangingPunct="1">
              <a:lnSpc>
                <a:spcPct val="90000"/>
              </a:lnSpc>
            </a:pPr>
            <a:r>
              <a:rPr lang="en-US" sz="2800" dirty="0" smtClean="0"/>
              <a:t>Outcome Expectancies</a:t>
            </a:r>
          </a:p>
          <a:p>
            <a:pPr eaLnBrk="1" hangingPunct="1">
              <a:lnSpc>
                <a:spcPct val="90000"/>
              </a:lnSpc>
            </a:pPr>
            <a:r>
              <a:rPr lang="en-US" sz="2800" dirty="0" smtClean="0"/>
              <a:t>Self-Efficacy</a:t>
            </a:r>
          </a:p>
          <a:p>
            <a:pPr eaLnBrk="1" hangingPunct="1">
              <a:lnSpc>
                <a:spcPct val="90000"/>
              </a:lnSpc>
            </a:pPr>
            <a:r>
              <a:rPr lang="en-US" sz="2800" dirty="0" smtClean="0"/>
              <a:t>Self-Control of Performance</a:t>
            </a:r>
          </a:p>
          <a:p>
            <a:pPr eaLnBrk="1" hangingPunct="1">
              <a:lnSpc>
                <a:spcPct val="90000"/>
              </a:lnSpc>
            </a:pPr>
            <a:r>
              <a:rPr lang="en-US" sz="2800" dirty="0" smtClean="0"/>
              <a:t>Management of Emotional Arousal</a:t>
            </a:r>
          </a:p>
        </p:txBody>
      </p:sp>
      <p:sp>
        <p:nvSpPr>
          <p:cNvPr id="2" name="Slide Number Placeholder 1"/>
          <p:cNvSpPr>
            <a:spLocks noGrp="1"/>
          </p:cNvSpPr>
          <p:nvPr>
            <p:ph type="sldNum" sz="quarter" idx="15"/>
          </p:nvPr>
        </p:nvSpPr>
        <p:spPr/>
        <p:txBody>
          <a:bodyPr/>
          <a:lstStyle/>
          <a:p>
            <a:fld id="{1D7C147D-786B-4135-85C0-D3FD3A2C389E}" type="slidenum">
              <a:rPr lang="en-US" smtClean="0"/>
              <a:t>28</a:t>
            </a:fld>
            <a:endParaRPr lang="en-US"/>
          </a:p>
        </p:txBody>
      </p:sp>
    </p:spTree>
    <p:extLst>
      <p:ext uri="{BB962C8B-B14F-4D97-AF65-F5344CB8AC3E}">
        <p14:creationId xmlns:p14="http://schemas.microsoft.com/office/powerpoint/2010/main" val="1779095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71538" y="312738"/>
            <a:ext cx="8162925" cy="1311275"/>
          </a:xfrm>
        </p:spPr>
        <p:txBody>
          <a:bodyPr/>
          <a:lstStyle/>
          <a:p>
            <a:pPr eaLnBrk="1" hangingPunct="1"/>
            <a:r>
              <a:rPr lang="en-US" sz="4000" dirty="0" smtClean="0"/>
              <a:t>Recap Major Constructs in SCT and Implications for Intervention:</a:t>
            </a:r>
          </a:p>
        </p:txBody>
      </p:sp>
      <p:sp>
        <p:nvSpPr>
          <p:cNvPr id="7171" name="Rectangle 3"/>
          <p:cNvSpPr>
            <a:spLocks noGrp="1" noChangeArrowheads="1"/>
          </p:cNvSpPr>
          <p:nvPr>
            <p:ph type="body" idx="4294967295"/>
          </p:nvPr>
        </p:nvSpPr>
        <p:spPr>
          <a:xfrm>
            <a:off x="685800" y="1828800"/>
            <a:ext cx="8337550" cy="5029200"/>
          </a:xfrm>
          <a:prstGeom prst="rect">
            <a:avLst/>
          </a:prstGeom>
        </p:spPr>
        <p:txBody>
          <a:bodyPr/>
          <a:lstStyle/>
          <a:p>
            <a:pPr eaLnBrk="1" hangingPunct="1">
              <a:lnSpc>
                <a:spcPct val="90000"/>
              </a:lnSpc>
            </a:pPr>
            <a:r>
              <a:rPr lang="en-US" sz="2100" i="1" dirty="0" smtClean="0"/>
              <a:t>Environment:</a:t>
            </a:r>
            <a:r>
              <a:rPr lang="en-US" sz="2100" dirty="0" smtClean="0"/>
              <a:t> Factors physically external to the person; Provides opportunities and social support</a:t>
            </a:r>
          </a:p>
          <a:p>
            <a:pPr eaLnBrk="1" hangingPunct="1">
              <a:lnSpc>
                <a:spcPct val="90000"/>
              </a:lnSpc>
            </a:pPr>
            <a:r>
              <a:rPr lang="en-US" sz="2100" i="1" dirty="0" smtClean="0"/>
              <a:t>Situation:</a:t>
            </a:r>
            <a:r>
              <a:rPr lang="en-US" sz="2100" dirty="0" smtClean="0"/>
              <a:t> Perception of the environment; Correct misperceptions and promote healthful forms</a:t>
            </a:r>
          </a:p>
          <a:p>
            <a:pPr eaLnBrk="1" hangingPunct="1">
              <a:lnSpc>
                <a:spcPct val="90000"/>
              </a:lnSpc>
            </a:pPr>
            <a:r>
              <a:rPr lang="en-US" sz="2100" i="1" dirty="0" smtClean="0"/>
              <a:t>Behavioral capability:</a:t>
            </a:r>
            <a:r>
              <a:rPr lang="en-US" sz="2100" dirty="0" smtClean="0"/>
              <a:t> Knowledge and skill to perform a given behavior; Promote mastery learning through skills training</a:t>
            </a:r>
          </a:p>
          <a:p>
            <a:pPr eaLnBrk="1" hangingPunct="1">
              <a:lnSpc>
                <a:spcPct val="90000"/>
              </a:lnSpc>
            </a:pPr>
            <a:r>
              <a:rPr lang="en-US" sz="2100" i="1" dirty="0" smtClean="0"/>
              <a:t>Expectations:</a:t>
            </a:r>
            <a:r>
              <a:rPr lang="en-US" sz="2100" dirty="0" smtClean="0"/>
              <a:t> Anticipatory outcomes of a behavior; Model positive outcomes of healthful behavior</a:t>
            </a:r>
          </a:p>
          <a:p>
            <a:pPr eaLnBrk="1" hangingPunct="1">
              <a:lnSpc>
                <a:spcPct val="90000"/>
              </a:lnSpc>
            </a:pPr>
            <a:r>
              <a:rPr lang="en-US" sz="2100" i="1" dirty="0" smtClean="0"/>
              <a:t>Expectancies:</a:t>
            </a:r>
            <a:r>
              <a:rPr lang="en-US" sz="2100" dirty="0" smtClean="0"/>
              <a:t> The values that the person places on a given outcome, incentives; Present outcomes of change that have functional meaning</a:t>
            </a:r>
          </a:p>
          <a:p>
            <a:pPr eaLnBrk="1" hangingPunct="1">
              <a:lnSpc>
                <a:spcPct val="90000"/>
              </a:lnSpc>
            </a:pPr>
            <a:r>
              <a:rPr lang="en-US" sz="2100" i="1" dirty="0" smtClean="0"/>
              <a:t>Self-control:</a:t>
            </a:r>
            <a:r>
              <a:rPr lang="en-US" sz="2100" dirty="0" smtClean="0"/>
              <a:t> Personal regulation of goal-directed behavior or performance; Provide opportunities for self-monitoring, goal setting, problem solving, and self-reward</a:t>
            </a:r>
          </a:p>
        </p:txBody>
      </p:sp>
      <p:sp>
        <p:nvSpPr>
          <p:cNvPr id="2" name="Slide Number Placeholder 1"/>
          <p:cNvSpPr>
            <a:spLocks noGrp="1"/>
          </p:cNvSpPr>
          <p:nvPr>
            <p:ph type="sldNum" sz="quarter" idx="15"/>
          </p:nvPr>
        </p:nvSpPr>
        <p:spPr/>
        <p:txBody>
          <a:bodyPr/>
          <a:lstStyle/>
          <a:p>
            <a:fld id="{1D7C147D-786B-4135-85C0-D3FD3A2C389E}" type="slidenum">
              <a:rPr lang="en-US" smtClean="0"/>
              <a:t>29</a:t>
            </a:fld>
            <a:endParaRPr lang="en-US"/>
          </a:p>
        </p:txBody>
      </p:sp>
    </p:spTree>
    <p:extLst>
      <p:ext uri="{BB962C8B-B14F-4D97-AF65-F5344CB8AC3E}">
        <p14:creationId xmlns:p14="http://schemas.microsoft.com/office/powerpoint/2010/main" val="1412319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descr="Image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a:xfrm>
            <a:off x="2286000" y="1371599"/>
            <a:ext cx="3810000" cy="5160818"/>
          </a:xfrm>
          <a:noFill/>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type="title"/>
          </p:nvPr>
        </p:nvSpPr>
        <p:spPr/>
        <p:txBody>
          <a:bodyPr>
            <a:normAutofit/>
          </a:bodyPr>
          <a:lstStyle/>
          <a:p>
            <a:pPr eaLnBrk="1" hangingPunct="1">
              <a:defRPr/>
            </a:pPr>
            <a:r>
              <a:rPr lang="en-US" dirty="0" err="1" smtClean="0"/>
              <a:t>Bobo</a:t>
            </a:r>
            <a:r>
              <a:rPr lang="en-US" dirty="0" smtClean="0"/>
              <a:t> Doll Studies—thoughts??</a:t>
            </a:r>
          </a:p>
        </p:txBody>
      </p:sp>
      <p:sp>
        <p:nvSpPr>
          <p:cNvPr id="2" name="Slide Number Placeholder 1"/>
          <p:cNvSpPr>
            <a:spLocks noGrp="1"/>
          </p:cNvSpPr>
          <p:nvPr>
            <p:ph type="sldNum" sz="quarter" idx="16"/>
          </p:nvPr>
        </p:nvSpPr>
        <p:spPr/>
        <p:txBody>
          <a:bodyPr/>
          <a:lstStyle/>
          <a:p>
            <a:fld id="{1D7C147D-786B-4135-85C0-D3FD3A2C389E}" type="slidenum">
              <a:rPr lang="en-US" smtClean="0"/>
              <a:t>3</a:t>
            </a:fld>
            <a:endParaRPr lang="en-US"/>
          </a:p>
        </p:txBody>
      </p:sp>
    </p:spTree>
    <p:extLst>
      <p:ext uri="{BB962C8B-B14F-4D97-AF65-F5344CB8AC3E}">
        <p14:creationId xmlns:p14="http://schemas.microsoft.com/office/powerpoint/2010/main" val="632859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smtClean="0"/>
              <a:t>Major Constructs and Implications (continued)</a:t>
            </a:r>
          </a:p>
        </p:txBody>
      </p:sp>
      <p:sp>
        <p:nvSpPr>
          <p:cNvPr id="8195" name="Rectangle 3"/>
          <p:cNvSpPr>
            <a:spLocks noGrp="1" noChangeArrowheads="1"/>
          </p:cNvSpPr>
          <p:nvPr>
            <p:ph type="body" idx="4294967295"/>
          </p:nvPr>
        </p:nvSpPr>
        <p:spPr>
          <a:xfrm>
            <a:off x="762000" y="1828800"/>
            <a:ext cx="8261350" cy="5029200"/>
          </a:xfrm>
          <a:prstGeom prst="rect">
            <a:avLst/>
          </a:prstGeom>
        </p:spPr>
        <p:txBody>
          <a:bodyPr>
            <a:normAutofit/>
          </a:bodyPr>
          <a:lstStyle/>
          <a:p>
            <a:pPr eaLnBrk="1" hangingPunct="1">
              <a:lnSpc>
                <a:spcPct val="90000"/>
              </a:lnSpc>
            </a:pPr>
            <a:r>
              <a:rPr lang="en-US" sz="2000" i="1" smtClean="0"/>
              <a:t>Observational learning:</a:t>
            </a:r>
            <a:r>
              <a:rPr lang="en-US" sz="2000" smtClean="0"/>
              <a:t> Behavioral acquisition that occurs by watching the actions and outcomes of others’ behavior; Include credible role models of the targeted behavior</a:t>
            </a:r>
          </a:p>
          <a:p>
            <a:pPr eaLnBrk="1" hangingPunct="1">
              <a:lnSpc>
                <a:spcPct val="90000"/>
              </a:lnSpc>
            </a:pPr>
            <a:r>
              <a:rPr lang="en-US" sz="2000" i="1" smtClean="0"/>
              <a:t>Reinforcements:</a:t>
            </a:r>
            <a:r>
              <a:rPr lang="en-US" sz="2000" smtClean="0"/>
              <a:t> Responses to a person’s behavior that increase or decrease the likelihood of reoccurrence; Promote self-initiated rewards and incentives</a:t>
            </a:r>
          </a:p>
          <a:p>
            <a:pPr eaLnBrk="1" hangingPunct="1">
              <a:lnSpc>
                <a:spcPct val="90000"/>
              </a:lnSpc>
            </a:pPr>
            <a:r>
              <a:rPr lang="en-US" sz="2000" i="1" smtClean="0"/>
              <a:t>Self-efficacy:</a:t>
            </a:r>
            <a:r>
              <a:rPr lang="en-US" sz="2000" smtClean="0"/>
              <a:t> The person’s confidence in performing a particular behavior; Approach behavioral change in small steps to ensure success</a:t>
            </a:r>
          </a:p>
          <a:p>
            <a:pPr eaLnBrk="1" hangingPunct="1">
              <a:lnSpc>
                <a:spcPct val="90000"/>
              </a:lnSpc>
            </a:pPr>
            <a:r>
              <a:rPr lang="en-US" sz="2000" i="1" smtClean="0"/>
              <a:t>Emotional coping responses:</a:t>
            </a:r>
            <a:r>
              <a:rPr lang="en-US" sz="2000" smtClean="0"/>
              <a:t> Strategies or tactics that are used by a person to deal with emotional stimuli; Provide training in problem solving and stress management</a:t>
            </a:r>
          </a:p>
          <a:p>
            <a:pPr eaLnBrk="1" hangingPunct="1">
              <a:lnSpc>
                <a:spcPct val="90000"/>
              </a:lnSpc>
            </a:pPr>
            <a:r>
              <a:rPr lang="en-US" sz="2000" i="1" smtClean="0"/>
              <a:t>Reciprocal determinism:</a:t>
            </a:r>
            <a:r>
              <a:rPr lang="en-US" sz="2000" smtClean="0"/>
              <a:t> The dynamic interaction of the person, the behavior, and the environment in which the behavior is performed; Consider multiple avenues to behavioral change, including environmental, skill,and personal change.</a:t>
            </a:r>
          </a:p>
        </p:txBody>
      </p:sp>
      <p:sp>
        <p:nvSpPr>
          <p:cNvPr id="2" name="Slide Number Placeholder 1"/>
          <p:cNvSpPr>
            <a:spLocks noGrp="1"/>
          </p:cNvSpPr>
          <p:nvPr>
            <p:ph type="sldNum" sz="quarter" idx="15"/>
          </p:nvPr>
        </p:nvSpPr>
        <p:spPr/>
        <p:txBody>
          <a:bodyPr/>
          <a:lstStyle/>
          <a:p>
            <a:fld id="{1D7C147D-786B-4135-85C0-D3FD3A2C389E}" type="slidenum">
              <a:rPr lang="en-US" smtClean="0"/>
              <a:t>30</a:t>
            </a:fld>
            <a:endParaRPr lang="en-US"/>
          </a:p>
        </p:txBody>
      </p:sp>
    </p:spTree>
    <p:extLst>
      <p:ext uri="{BB962C8B-B14F-4D97-AF65-F5344CB8AC3E}">
        <p14:creationId xmlns:p14="http://schemas.microsoft.com/office/powerpoint/2010/main" val="549916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838200" y="685800"/>
            <a:ext cx="731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a:spcBef>
                <a:spcPct val="50000"/>
              </a:spcBef>
            </a:pPr>
            <a:r>
              <a:rPr lang="en-US" sz="3200" b="1"/>
              <a:t>Observational Learning</a:t>
            </a:r>
            <a:endParaRPr lang="en-US" sz="3600" b="1">
              <a:solidFill>
                <a:schemeClr val="bg1"/>
              </a:solidFill>
            </a:endParaRPr>
          </a:p>
        </p:txBody>
      </p:sp>
      <p:sp>
        <p:nvSpPr>
          <p:cNvPr id="8195" name="Text Box 3"/>
          <p:cNvSpPr txBox="1">
            <a:spLocks noChangeArrowheads="1"/>
          </p:cNvSpPr>
          <p:nvPr/>
        </p:nvSpPr>
        <p:spPr bwMode="auto">
          <a:xfrm>
            <a:off x="762000" y="1524000"/>
            <a:ext cx="8001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r>
              <a:rPr lang="en-US" b="1"/>
              <a:t>Bandura hypothesized a four-step pattern that combined a cognitive and operant view of learning.</a:t>
            </a:r>
            <a:r>
              <a:rPr lang="en-US" sz="2400"/>
              <a:t> </a:t>
            </a:r>
          </a:p>
        </p:txBody>
      </p:sp>
      <p:sp>
        <p:nvSpPr>
          <p:cNvPr id="8196" name="Text Box 4"/>
          <p:cNvSpPr txBox="1">
            <a:spLocks noChangeArrowheads="1"/>
          </p:cNvSpPr>
          <p:nvPr/>
        </p:nvSpPr>
        <p:spPr bwMode="auto">
          <a:xfrm>
            <a:off x="914400" y="26670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r>
              <a:rPr lang="en-US" b="1" dirty="0">
                <a:solidFill>
                  <a:srgbClr val="FF0000"/>
                </a:solidFill>
              </a:rPr>
              <a:t>Attention</a:t>
            </a:r>
            <a:endParaRPr lang="en-US" sz="2400" dirty="0">
              <a:solidFill>
                <a:srgbClr val="FF0000"/>
              </a:solidFill>
            </a:endParaRPr>
          </a:p>
        </p:txBody>
      </p:sp>
      <p:sp>
        <p:nvSpPr>
          <p:cNvPr id="8199" name="Text Box 7"/>
          <p:cNvSpPr txBox="1">
            <a:spLocks noChangeArrowheads="1"/>
          </p:cNvSpPr>
          <p:nvPr/>
        </p:nvSpPr>
        <p:spPr bwMode="auto">
          <a:xfrm>
            <a:off x="838200" y="3352800"/>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r>
              <a:rPr lang="en-US" b="1">
                <a:solidFill>
                  <a:schemeClr val="accent2"/>
                </a:solidFill>
              </a:rPr>
              <a:t>Retention</a:t>
            </a:r>
            <a:endParaRPr lang="en-US" b="1"/>
          </a:p>
        </p:txBody>
      </p:sp>
      <p:sp>
        <p:nvSpPr>
          <p:cNvPr id="8200" name="Text Box 8"/>
          <p:cNvSpPr txBox="1">
            <a:spLocks noChangeArrowheads="1"/>
          </p:cNvSpPr>
          <p:nvPr/>
        </p:nvSpPr>
        <p:spPr bwMode="auto">
          <a:xfrm>
            <a:off x="228600" y="41148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r>
              <a:rPr lang="en-US" b="1">
                <a:solidFill>
                  <a:srgbClr val="009900"/>
                </a:solidFill>
              </a:rPr>
              <a:t>Reproduction</a:t>
            </a:r>
            <a:endParaRPr lang="en-US" sz="2400"/>
          </a:p>
        </p:txBody>
      </p:sp>
      <p:sp>
        <p:nvSpPr>
          <p:cNvPr id="8201" name="Text Box 9"/>
          <p:cNvSpPr txBox="1">
            <a:spLocks noChangeArrowheads="1"/>
          </p:cNvSpPr>
          <p:nvPr/>
        </p:nvSpPr>
        <p:spPr bwMode="auto">
          <a:xfrm>
            <a:off x="685800" y="51816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r>
              <a:rPr lang="en-US" b="1" dirty="0">
                <a:solidFill>
                  <a:srgbClr val="00B0F0"/>
                </a:solidFill>
              </a:rPr>
              <a:t>Motivation</a:t>
            </a:r>
            <a:endParaRPr lang="en-US" dirty="0">
              <a:solidFill>
                <a:srgbClr val="00B0F0"/>
              </a:solidFill>
            </a:endParaRPr>
          </a:p>
        </p:txBody>
      </p:sp>
      <p:sp>
        <p:nvSpPr>
          <p:cNvPr id="8203" name="Text Box 11"/>
          <p:cNvSpPr txBox="1">
            <a:spLocks noChangeArrowheads="1"/>
          </p:cNvSpPr>
          <p:nvPr/>
        </p:nvSpPr>
        <p:spPr bwMode="auto">
          <a:xfrm>
            <a:off x="3048000" y="3352800"/>
            <a:ext cx="586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r>
              <a:rPr lang="en-US" b="1"/>
              <a:t>remembers what was noticed </a:t>
            </a:r>
            <a:endParaRPr lang="en-US"/>
          </a:p>
        </p:txBody>
      </p:sp>
      <p:sp>
        <p:nvSpPr>
          <p:cNvPr id="8204" name="Text Box 12"/>
          <p:cNvSpPr txBox="1">
            <a:spLocks noChangeArrowheads="1"/>
          </p:cNvSpPr>
          <p:nvPr/>
        </p:nvSpPr>
        <p:spPr bwMode="auto">
          <a:xfrm>
            <a:off x="3048000" y="3962400"/>
            <a:ext cx="5562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r>
              <a:rPr lang="en-US" b="1"/>
              <a:t>produces an action that is a copy of what was noticed</a:t>
            </a:r>
            <a:r>
              <a:rPr lang="en-US" sz="2400"/>
              <a:t> </a:t>
            </a:r>
            <a:endParaRPr lang="en-US"/>
          </a:p>
        </p:txBody>
      </p:sp>
      <p:sp>
        <p:nvSpPr>
          <p:cNvPr id="8205" name="Text Box 13"/>
          <p:cNvSpPr txBox="1">
            <a:spLocks noChangeArrowheads="1"/>
          </p:cNvSpPr>
          <p:nvPr/>
        </p:nvSpPr>
        <p:spPr bwMode="auto">
          <a:xfrm>
            <a:off x="2971800" y="4953000"/>
            <a:ext cx="594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r>
              <a:rPr lang="en-US" b="1" dirty="0"/>
              <a:t>consequence changes the probability the behavior will be emitted again</a:t>
            </a:r>
            <a:endParaRPr lang="en-US" dirty="0"/>
          </a:p>
        </p:txBody>
      </p:sp>
      <p:sp>
        <p:nvSpPr>
          <p:cNvPr id="8206" name="Text Box 14"/>
          <p:cNvSpPr txBox="1">
            <a:spLocks noChangeArrowheads="1"/>
          </p:cNvSpPr>
          <p:nvPr/>
        </p:nvSpPr>
        <p:spPr bwMode="auto">
          <a:xfrm>
            <a:off x="3124200" y="26670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spcBef>
                <a:spcPct val="50000"/>
              </a:spcBef>
            </a:pPr>
            <a:r>
              <a:rPr lang="en-US" b="1"/>
              <a:t>notices something in the environment</a:t>
            </a:r>
          </a:p>
        </p:txBody>
      </p:sp>
      <p:sp>
        <p:nvSpPr>
          <p:cNvPr id="2" name="Slide Number Placeholder 1"/>
          <p:cNvSpPr>
            <a:spLocks noGrp="1"/>
          </p:cNvSpPr>
          <p:nvPr>
            <p:ph type="sldNum" sz="quarter" idx="11"/>
          </p:nvPr>
        </p:nvSpPr>
        <p:spPr/>
        <p:txBody>
          <a:bodyPr/>
          <a:lstStyle/>
          <a:p>
            <a:fld id="{1D7C147D-786B-4135-85C0-D3FD3A2C389E}" type="slidenum">
              <a:rPr lang="en-US" smtClean="0"/>
              <a:t>4</a:t>
            </a:fld>
            <a:endParaRPr lang="en-US"/>
          </a:p>
        </p:txBody>
      </p:sp>
    </p:spTree>
    <p:extLst>
      <p:ext uri="{BB962C8B-B14F-4D97-AF65-F5344CB8AC3E}">
        <p14:creationId xmlns:p14="http://schemas.microsoft.com/office/powerpoint/2010/main" val="312092722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06"/>
                                        </p:tgtEl>
                                        <p:attrNameLst>
                                          <p:attrName>style.visibility</p:attrName>
                                        </p:attrNameLst>
                                      </p:cBhvr>
                                      <p:to>
                                        <p:strVal val="visible"/>
                                      </p:to>
                                    </p:set>
                                    <p:animEffect transition="in" filter="wipe(left)">
                                      <p:cBhvr>
                                        <p:cTn id="17" dur="500"/>
                                        <p:tgtEl>
                                          <p:spTgt spid="82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199"/>
                                        </p:tgtEl>
                                        <p:attrNameLst>
                                          <p:attrName>style.visibility</p:attrName>
                                        </p:attrNameLst>
                                      </p:cBhvr>
                                      <p:to>
                                        <p:strVal val="visible"/>
                                      </p:to>
                                    </p:set>
                                    <p:animEffect transition="in" filter="wipe(up)">
                                      <p:cBhvr>
                                        <p:cTn id="22" dur="500"/>
                                        <p:tgtEl>
                                          <p:spTgt spid="81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03"/>
                                        </p:tgtEl>
                                        <p:attrNameLst>
                                          <p:attrName>style.visibility</p:attrName>
                                        </p:attrNameLst>
                                      </p:cBhvr>
                                      <p:to>
                                        <p:strVal val="visible"/>
                                      </p:to>
                                    </p:set>
                                    <p:animEffect transition="in" filter="wipe(left)">
                                      <p:cBhvr>
                                        <p:cTn id="27" dur="500"/>
                                        <p:tgtEl>
                                          <p:spTgt spid="820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200"/>
                                        </p:tgtEl>
                                        <p:attrNameLst>
                                          <p:attrName>style.visibility</p:attrName>
                                        </p:attrNameLst>
                                      </p:cBhvr>
                                      <p:to>
                                        <p:strVal val="visible"/>
                                      </p:to>
                                    </p:set>
                                    <p:animEffect transition="in" filter="wipe(up)">
                                      <p:cBhvr>
                                        <p:cTn id="32" dur="500"/>
                                        <p:tgtEl>
                                          <p:spTgt spid="82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204"/>
                                        </p:tgtEl>
                                        <p:attrNameLst>
                                          <p:attrName>style.visibility</p:attrName>
                                        </p:attrNameLst>
                                      </p:cBhvr>
                                      <p:to>
                                        <p:strVal val="visible"/>
                                      </p:to>
                                    </p:set>
                                    <p:animEffect transition="in" filter="wipe(left)">
                                      <p:cBhvr>
                                        <p:cTn id="37" dur="500"/>
                                        <p:tgtEl>
                                          <p:spTgt spid="82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201"/>
                                        </p:tgtEl>
                                        <p:attrNameLst>
                                          <p:attrName>style.visibility</p:attrName>
                                        </p:attrNameLst>
                                      </p:cBhvr>
                                      <p:to>
                                        <p:strVal val="visible"/>
                                      </p:to>
                                    </p:set>
                                    <p:animEffect transition="in" filter="wipe(up)">
                                      <p:cBhvr>
                                        <p:cTn id="42" dur="500"/>
                                        <p:tgtEl>
                                          <p:spTgt spid="820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205"/>
                                        </p:tgtEl>
                                        <p:attrNameLst>
                                          <p:attrName>style.visibility</p:attrName>
                                        </p:attrNameLst>
                                      </p:cBhvr>
                                      <p:to>
                                        <p:strVal val="visible"/>
                                      </p:to>
                                    </p:set>
                                    <p:animEffect transition="in" filter="wipe(left)">
                                      <p:cBhvr>
                                        <p:cTn id="47" dur="500"/>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P spid="8199" grpId="0" autoUpdateAnimBg="0"/>
      <p:bldP spid="8200" grpId="0" autoUpdateAnimBg="0"/>
      <p:bldP spid="8201" grpId="0" autoUpdateAnimBg="0"/>
      <p:bldP spid="8203" grpId="0" autoUpdateAnimBg="0"/>
      <p:bldP spid="8204" grpId="0" autoUpdateAnimBg="0"/>
      <p:bldP spid="8205" grpId="0" autoUpdateAnimBg="0"/>
      <p:bldP spid="820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3949"/>
            <a:ext cx="8162925" cy="762000"/>
          </a:xfrm>
        </p:spPr>
        <p:txBody>
          <a:bodyPr/>
          <a:lstStyle/>
          <a:p>
            <a:pPr eaLnBrk="1" hangingPunct="1"/>
            <a:r>
              <a:rPr lang="en-US" dirty="0" smtClean="0"/>
              <a:t>Social Cognitive Theory:</a:t>
            </a:r>
          </a:p>
        </p:txBody>
      </p:sp>
      <p:sp>
        <p:nvSpPr>
          <p:cNvPr id="4099" name="Rectangle 3"/>
          <p:cNvSpPr>
            <a:spLocks noGrp="1" noChangeArrowheads="1"/>
          </p:cNvSpPr>
          <p:nvPr>
            <p:ph type="body" idx="4294967295"/>
          </p:nvPr>
        </p:nvSpPr>
        <p:spPr>
          <a:xfrm>
            <a:off x="228600" y="1066800"/>
            <a:ext cx="8110537" cy="5791200"/>
          </a:xfrm>
          <a:prstGeom prst="rect">
            <a:avLst/>
          </a:prstGeom>
        </p:spPr>
        <p:txBody>
          <a:bodyPr>
            <a:normAutofit/>
          </a:bodyPr>
          <a:lstStyle/>
          <a:p>
            <a:pPr eaLnBrk="1" hangingPunct="1"/>
            <a:r>
              <a:rPr lang="en-US" sz="3400" dirty="0" smtClean="0"/>
              <a:t>- Explains how people acquire and maintain certain behavioral patterns, while also providing the basis for </a:t>
            </a:r>
            <a:r>
              <a:rPr lang="en-US" sz="3400" u="sng" dirty="0" smtClean="0">
                <a:solidFill>
                  <a:srgbClr val="00B0F0"/>
                </a:solidFill>
                <a:hlinkClick r:id="rId2"/>
              </a:rPr>
              <a:t>intervention</a:t>
            </a:r>
            <a:r>
              <a:rPr lang="en-US" sz="3400" dirty="0" smtClean="0">
                <a:hlinkClick r:id="rId2"/>
              </a:rPr>
              <a:t> </a:t>
            </a:r>
            <a:r>
              <a:rPr lang="en-US" sz="3400" dirty="0" smtClean="0"/>
              <a:t>strategies</a:t>
            </a:r>
            <a:r>
              <a:rPr lang="en-US" sz="3400" dirty="0" smtClean="0"/>
              <a:t>. </a:t>
            </a:r>
            <a:endParaRPr lang="en-US" sz="3400" dirty="0" smtClean="0"/>
          </a:p>
        </p:txBody>
      </p:sp>
      <p:sp>
        <p:nvSpPr>
          <p:cNvPr id="2" name="Slide Number Placeholder 1"/>
          <p:cNvSpPr>
            <a:spLocks noGrp="1"/>
          </p:cNvSpPr>
          <p:nvPr>
            <p:ph type="sldNum" sz="quarter" idx="15"/>
          </p:nvPr>
        </p:nvSpPr>
        <p:spPr/>
        <p:txBody>
          <a:bodyPr/>
          <a:lstStyle/>
          <a:p>
            <a:fld id="{1D7C147D-786B-4135-85C0-D3FD3A2C389E}" type="slidenum">
              <a:rPr lang="en-US" smtClean="0"/>
              <a:t>5</a:t>
            </a:fld>
            <a:endParaRPr lang="en-US"/>
          </a:p>
        </p:txBody>
      </p:sp>
    </p:spTree>
    <p:extLst>
      <p:ext uri="{BB962C8B-B14F-4D97-AF65-F5344CB8AC3E}">
        <p14:creationId xmlns:p14="http://schemas.microsoft.com/office/powerpoint/2010/main" val="359400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1D7C147D-786B-4135-85C0-D3FD3A2C389E}" type="slidenum">
              <a:rPr lang="en-US" smtClean="0"/>
              <a:t>6</a:t>
            </a:fld>
            <a:endParaRPr lang="en-US"/>
          </a:p>
        </p:txBody>
      </p:sp>
      <p:sp>
        <p:nvSpPr>
          <p:cNvPr id="4" name="Title 3"/>
          <p:cNvSpPr>
            <a:spLocks noGrp="1"/>
          </p:cNvSpPr>
          <p:nvPr>
            <p:ph type="title"/>
          </p:nvPr>
        </p:nvSpPr>
        <p:spPr/>
        <p:txBody>
          <a:bodyPr/>
          <a:lstStyle/>
          <a:p>
            <a:endParaRPr lang="en-US"/>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4000" y="2057400"/>
            <a:ext cx="5760747" cy="2435225"/>
          </a:xfrm>
          <a:prstGeom prst="rect">
            <a:avLst/>
          </a:prstGeom>
        </p:spPr>
      </p:pic>
    </p:spTree>
    <p:extLst>
      <p:ext uri="{BB962C8B-B14F-4D97-AF65-F5344CB8AC3E}">
        <p14:creationId xmlns:p14="http://schemas.microsoft.com/office/powerpoint/2010/main" val="2061698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3949"/>
            <a:ext cx="8162925" cy="762000"/>
          </a:xfrm>
        </p:spPr>
        <p:txBody>
          <a:bodyPr/>
          <a:lstStyle/>
          <a:p>
            <a:pPr eaLnBrk="1" hangingPunct="1"/>
            <a:r>
              <a:rPr lang="en-US" dirty="0" smtClean="0"/>
              <a:t>Social Cognitive Theory:</a:t>
            </a:r>
          </a:p>
        </p:txBody>
      </p:sp>
      <p:sp>
        <p:nvSpPr>
          <p:cNvPr id="4099" name="Rectangle 3"/>
          <p:cNvSpPr>
            <a:spLocks noGrp="1" noChangeArrowheads="1"/>
          </p:cNvSpPr>
          <p:nvPr>
            <p:ph type="body" idx="4294967295"/>
          </p:nvPr>
        </p:nvSpPr>
        <p:spPr>
          <a:xfrm>
            <a:off x="228600" y="1066800"/>
            <a:ext cx="8110537" cy="5791200"/>
          </a:xfrm>
          <a:prstGeom prst="rect">
            <a:avLst/>
          </a:prstGeom>
        </p:spPr>
        <p:txBody>
          <a:bodyPr>
            <a:normAutofit/>
          </a:bodyPr>
          <a:lstStyle/>
          <a:p>
            <a:pPr eaLnBrk="1" hangingPunct="1"/>
            <a:r>
              <a:rPr lang="en-US" sz="3400" dirty="0" smtClean="0"/>
              <a:t>- Explains how people acquire and maintain certain behavioral patterns, while also providing the basis for </a:t>
            </a:r>
            <a:r>
              <a:rPr lang="en-US" sz="3400" u="sng" dirty="0" smtClean="0">
                <a:solidFill>
                  <a:srgbClr val="00B0F0"/>
                </a:solidFill>
                <a:hlinkClick r:id="rId2"/>
              </a:rPr>
              <a:t>intervention</a:t>
            </a:r>
            <a:r>
              <a:rPr lang="en-US" sz="3400" dirty="0" smtClean="0">
                <a:hlinkClick r:id="rId2"/>
              </a:rPr>
              <a:t> </a:t>
            </a:r>
            <a:r>
              <a:rPr lang="en-US" sz="3400" dirty="0" smtClean="0"/>
              <a:t>strategies</a:t>
            </a:r>
            <a:r>
              <a:rPr lang="en-US" sz="3400" dirty="0" smtClean="0"/>
              <a:t>. </a:t>
            </a:r>
            <a:endParaRPr lang="en-US" sz="3400" dirty="0" smtClean="0"/>
          </a:p>
          <a:p>
            <a:pPr eaLnBrk="1" hangingPunct="1"/>
            <a:r>
              <a:rPr lang="en-US" sz="3400" dirty="0" smtClean="0"/>
              <a:t>- Human behavior is explained in terms of a triadic, dynamic, and reciprocal model in which behavior, personal factors, and environmental influences all interact.  An individual’s behavior is uniquely determined by these interactions.</a:t>
            </a:r>
          </a:p>
        </p:txBody>
      </p:sp>
      <p:sp>
        <p:nvSpPr>
          <p:cNvPr id="2" name="Slide Number Placeholder 1"/>
          <p:cNvSpPr>
            <a:spLocks noGrp="1"/>
          </p:cNvSpPr>
          <p:nvPr>
            <p:ph type="sldNum" sz="quarter" idx="15"/>
          </p:nvPr>
        </p:nvSpPr>
        <p:spPr/>
        <p:txBody>
          <a:bodyPr/>
          <a:lstStyle/>
          <a:p>
            <a:fld id="{1D7C147D-786B-4135-85C0-D3FD3A2C389E}" type="slidenum">
              <a:rPr lang="en-US" smtClean="0"/>
              <a:t>7</a:t>
            </a:fld>
            <a:endParaRPr lang="en-US"/>
          </a:p>
        </p:txBody>
      </p:sp>
    </p:spTree>
    <p:extLst>
      <p:ext uri="{BB962C8B-B14F-4D97-AF65-F5344CB8AC3E}">
        <p14:creationId xmlns:p14="http://schemas.microsoft.com/office/powerpoint/2010/main" val="183051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6"/>
          <p:cNvSpPr txBox="1">
            <a:spLocks noChangeArrowheads="1"/>
          </p:cNvSpPr>
          <p:nvPr/>
        </p:nvSpPr>
        <p:spPr bwMode="auto">
          <a:xfrm>
            <a:off x="990600" y="1447800"/>
            <a:ext cx="7315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spcBef>
                <a:spcPct val="50000"/>
              </a:spcBef>
            </a:pPr>
            <a:r>
              <a:rPr lang="en-US" b="1"/>
              <a:t>Bandura developed the concept of reciprocal determinism to account for human behavior.</a:t>
            </a:r>
            <a:endParaRPr lang="en-US"/>
          </a:p>
        </p:txBody>
      </p:sp>
      <p:sp>
        <p:nvSpPr>
          <p:cNvPr id="13319" name="Rectangle 7"/>
          <p:cNvSpPr>
            <a:spLocks noChangeArrowheads="1"/>
          </p:cNvSpPr>
          <p:nvPr/>
        </p:nvSpPr>
        <p:spPr bwMode="auto">
          <a:xfrm>
            <a:off x="3276600" y="2438400"/>
            <a:ext cx="2286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spcBef>
                <a:spcPct val="50000"/>
              </a:spcBef>
            </a:pPr>
            <a:r>
              <a:rPr lang="en-US" b="1">
                <a:solidFill>
                  <a:schemeClr val="tx2"/>
                </a:solidFill>
              </a:rPr>
              <a:t>OVERT BEHAVIOR</a:t>
            </a:r>
            <a:endParaRPr lang="en-US" sz="2400" b="1">
              <a:solidFill>
                <a:schemeClr val="tx2"/>
              </a:solidFill>
            </a:endParaRPr>
          </a:p>
        </p:txBody>
      </p:sp>
      <p:sp>
        <p:nvSpPr>
          <p:cNvPr id="13320" name="Rectangle 8"/>
          <p:cNvSpPr>
            <a:spLocks noChangeArrowheads="1"/>
          </p:cNvSpPr>
          <p:nvPr/>
        </p:nvSpPr>
        <p:spPr bwMode="auto">
          <a:xfrm>
            <a:off x="381000" y="4937125"/>
            <a:ext cx="2286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r">
              <a:spcBef>
                <a:spcPct val="50000"/>
              </a:spcBef>
            </a:pPr>
            <a:r>
              <a:rPr lang="en-US" b="1" dirty="0">
                <a:solidFill>
                  <a:schemeClr val="tx2"/>
                </a:solidFill>
              </a:rPr>
              <a:t>PERSONAL FACTORS</a:t>
            </a:r>
            <a:endParaRPr lang="en-US" sz="1200" b="1" dirty="0">
              <a:solidFill>
                <a:schemeClr val="tx2"/>
              </a:solidFill>
            </a:endParaRPr>
          </a:p>
        </p:txBody>
      </p:sp>
      <p:sp>
        <p:nvSpPr>
          <p:cNvPr id="13321" name="Line 9"/>
          <p:cNvSpPr>
            <a:spLocks noChangeShapeType="1"/>
          </p:cNvSpPr>
          <p:nvPr/>
        </p:nvSpPr>
        <p:spPr bwMode="auto">
          <a:xfrm flipV="1">
            <a:off x="2590800" y="2918006"/>
            <a:ext cx="1371600" cy="1828800"/>
          </a:xfrm>
          <a:prstGeom prst="line">
            <a:avLst/>
          </a:prstGeom>
          <a:noFill/>
          <a:ln w="762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322" name="Rectangle 10"/>
          <p:cNvSpPr>
            <a:spLocks noChangeArrowheads="1"/>
          </p:cNvSpPr>
          <p:nvPr/>
        </p:nvSpPr>
        <p:spPr bwMode="auto">
          <a:xfrm>
            <a:off x="5956663" y="4937125"/>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b="1" dirty="0">
                <a:solidFill>
                  <a:schemeClr val="tx2"/>
                </a:solidFill>
              </a:rPr>
              <a:t>ENVIRONMENT</a:t>
            </a:r>
          </a:p>
        </p:txBody>
      </p:sp>
      <p:sp>
        <p:nvSpPr>
          <p:cNvPr id="13323" name="Line 11"/>
          <p:cNvSpPr>
            <a:spLocks noChangeShapeType="1"/>
          </p:cNvSpPr>
          <p:nvPr/>
        </p:nvSpPr>
        <p:spPr bwMode="auto">
          <a:xfrm>
            <a:off x="4800600" y="2918006"/>
            <a:ext cx="1447800" cy="1828800"/>
          </a:xfrm>
          <a:prstGeom prst="line">
            <a:avLst/>
          </a:prstGeom>
          <a:noFill/>
          <a:ln w="762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324" name="Line 12"/>
          <p:cNvSpPr>
            <a:spLocks noChangeShapeType="1"/>
          </p:cNvSpPr>
          <p:nvPr/>
        </p:nvSpPr>
        <p:spPr bwMode="auto">
          <a:xfrm>
            <a:off x="2819400" y="5280206"/>
            <a:ext cx="3124200" cy="0"/>
          </a:xfrm>
          <a:prstGeom prst="line">
            <a:avLst/>
          </a:prstGeom>
          <a:noFill/>
          <a:ln w="762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14"/>
          <p:cNvSpPr txBox="1">
            <a:spLocks noChangeArrowheads="1"/>
          </p:cNvSpPr>
          <p:nvPr/>
        </p:nvSpPr>
        <p:spPr bwMode="auto">
          <a:xfrm>
            <a:off x="838200" y="685800"/>
            <a:ext cx="731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defRPr>
            </a:lvl1pPr>
            <a:lvl2pPr marL="742950" indent="-285750">
              <a:defRPr sz="2800">
                <a:solidFill>
                  <a:schemeClr val="tx1"/>
                </a:solidFill>
                <a:latin typeface="Times New Roman" charset="0"/>
              </a:defRPr>
            </a:lvl2pPr>
            <a:lvl3pPr marL="1143000" indent="-228600">
              <a:defRPr sz="2800">
                <a:solidFill>
                  <a:schemeClr val="tx1"/>
                </a:solidFill>
                <a:latin typeface="Times New Roman" charset="0"/>
              </a:defRPr>
            </a:lvl3pPr>
            <a:lvl4pPr marL="1600200" indent="-228600">
              <a:defRPr sz="2800">
                <a:solidFill>
                  <a:schemeClr val="tx1"/>
                </a:solidFill>
                <a:latin typeface="Times New Roman" charset="0"/>
              </a:defRPr>
            </a:lvl4pPr>
            <a:lvl5pPr marL="2057400" indent="-22860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a:spcBef>
                <a:spcPct val="50000"/>
              </a:spcBef>
            </a:pPr>
            <a:r>
              <a:rPr lang="en-US" sz="3200" b="1"/>
              <a:t>Social Cognition</a:t>
            </a:r>
            <a:endParaRPr lang="en-US" sz="3600" b="1">
              <a:solidFill>
                <a:schemeClr val="bg1"/>
              </a:solidFill>
            </a:endParaRPr>
          </a:p>
        </p:txBody>
      </p:sp>
      <p:sp>
        <p:nvSpPr>
          <p:cNvPr id="2" name="Slide Number Placeholder 1"/>
          <p:cNvSpPr>
            <a:spLocks noGrp="1"/>
          </p:cNvSpPr>
          <p:nvPr>
            <p:ph type="sldNum" sz="quarter" idx="11"/>
          </p:nvPr>
        </p:nvSpPr>
        <p:spPr/>
        <p:txBody>
          <a:bodyPr/>
          <a:lstStyle/>
          <a:p>
            <a:fld id="{1D7C147D-786B-4135-85C0-D3FD3A2C389E}" type="slidenum">
              <a:rPr lang="en-US" smtClean="0"/>
              <a:t>8</a:t>
            </a:fld>
            <a:endParaRPr lang="en-US"/>
          </a:p>
        </p:txBody>
      </p:sp>
      <p:sp>
        <p:nvSpPr>
          <p:cNvPr id="3" name="TextBox 2"/>
          <p:cNvSpPr txBox="1"/>
          <p:nvPr/>
        </p:nvSpPr>
        <p:spPr>
          <a:xfrm>
            <a:off x="2362200" y="5883275"/>
            <a:ext cx="4724400" cy="707886"/>
          </a:xfrm>
          <a:prstGeom prst="rect">
            <a:avLst/>
          </a:prstGeom>
          <a:noFill/>
        </p:spPr>
        <p:txBody>
          <a:bodyPr wrap="square" rtlCol="0">
            <a:spAutoFit/>
          </a:bodyPr>
          <a:lstStyle/>
          <a:p>
            <a:r>
              <a:rPr lang="en-US" sz="4000" dirty="0" smtClean="0"/>
              <a:t>Personal Examples? </a:t>
            </a:r>
            <a:endParaRPr lang="en-US" sz="4000" dirty="0"/>
          </a:p>
        </p:txBody>
      </p:sp>
    </p:spTree>
    <p:extLst>
      <p:ext uri="{BB962C8B-B14F-4D97-AF65-F5344CB8AC3E}">
        <p14:creationId xmlns:p14="http://schemas.microsoft.com/office/powerpoint/2010/main" val="3389416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wipe(left)">
                                      <p:cBhvr>
                                        <p:cTn id="7" dur="500"/>
                                        <p:tgtEl>
                                          <p:spTgt spid="1331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319"/>
                                        </p:tgtEl>
                                        <p:attrNameLst>
                                          <p:attrName>style.visibility</p:attrName>
                                        </p:attrNameLst>
                                      </p:cBhvr>
                                      <p:to>
                                        <p:strVal val="visible"/>
                                      </p:to>
                                    </p:set>
                                    <p:animEffect transition="in" filter="wipe(left)">
                                      <p:cBhvr>
                                        <p:cTn id="11" dur="500"/>
                                        <p:tgtEl>
                                          <p:spTgt spid="133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320"/>
                                        </p:tgtEl>
                                        <p:attrNameLst>
                                          <p:attrName>style.visibility</p:attrName>
                                        </p:attrNameLst>
                                      </p:cBhvr>
                                      <p:to>
                                        <p:strVal val="visible"/>
                                      </p:to>
                                    </p:set>
                                    <p:animEffect transition="in" filter="wipe(left)">
                                      <p:cBhvr>
                                        <p:cTn id="16" dur="500"/>
                                        <p:tgtEl>
                                          <p:spTgt spid="13320"/>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3321"/>
                                        </p:tgtEl>
                                        <p:attrNameLst>
                                          <p:attrName>style.visibility</p:attrName>
                                        </p:attrNameLst>
                                      </p:cBhvr>
                                      <p:to>
                                        <p:strVal val="visible"/>
                                      </p:to>
                                    </p:set>
                                    <p:animEffect transition="in" filter="dissolve">
                                      <p:cBhvr>
                                        <p:cTn id="20" dur="500"/>
                                        <p:tgtEl>
                                          <p:spTgt spid="133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322"/>
                                        </p:tgtEl>
                                        <p:attrNameLst>
                                          <p:attrName>style.visibility</p:attrName>
                                        </p:attrNameLst>
                                      </p:cBhvr>
                                      <p:to>
                                        <p:strVal val="visible"/>
                                      </p:to>
                                    </p:set>
                                    <p:animEffect transition="in" filter="wipe(left)">
                                      <p:cBhvr>
                                        <p:cTn id="25" dur="500"/>
                                        <p:tgtEl>
                                          <p:spTgt spid="13322"/>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3323"/>
                                        </p:tgtEl>
                                        <p:attrNameLst>
                                          <p:attrName>style.visibility</p:attrName>
                                        </p:attrNameLst>
                                      </p:cBhvr>
                                      <p:to>
                                        <p:strVal val="visible"/>
                                      </p:to>
                                    </p:set>
                                    <p:animEffect transition="in" filter="dissolve">
                                      <p:cBhvr>
                                        <p:cTn id="29" dur="500"/>
                                        <p:tgtEl>
                                          <p:spTgt spid="1332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13324"/>
                                        </p:tgtEl>
                                        <p:attrNameLst>
                                          <p:attrName>style.visibility</p:attrName>
                                        </p:attrNameLst>
                                      </p:cBhvr>
                                      <p:to>
                                        <p:strVal val="visible"/>
                                      </p:to>
                                    </p:set>
                                    <p:anim calcmode="lin" valueType="num">
                                      <p:cBhvr>
                                        <p:cTn id="34" dur="500" fill="hold"/>
                                        <p:tgtEl>
                                          <p:spTgt spid="13324"/>
                                        </p:tgtEl>
                                        <p:attrNameLst>
                                          <p:attrName>ppt_w</p:attrName>
                                        </p:attrNameLst>
                                      </p:cBhvr>
                                      <p:tavLst>
                                        <p:tav tm="0">
                                          <p:val>
                                            <p:fltVal val="0"/>
                                          </p:val>
                                        </p:tav>
                                        <p:tav tm="100000">
                                          <p:val>
                                            <p:strVal val="#ppt_w"/>
                                          </p:val>
                                        </p:tav>
                                      </p:tavLst>
                                    </p:anim>
                                    <p:anim calcmode="lin" valueType="num">
                                      <p:cBhvr>
                                        <p:cTn id="35" dur="500" fill="hold"/>
                                        <p:tgtEl>
                                          <p:spTgt spid="13324"/>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utoUpdateAnimBg="0"/>
      <p:bldP spid="13319" grpId="0" autoUpdateAnimBg="0"/>
      <p:bldP spid="13320" grpId="0" autoUpdateAnimBg="0"/>
      <p:bldP spid="13321" grpId="0" animBg="1"/>
      <p:bldP spid="13322" grpId="0" autoUpdateAnimBg="0"/>
      <p:bldP spid="13323" grpId="0" animBg="1"/>
      <p:bldP spid="13324"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smtClean="0"/>
              <a:t>Social Cognitive Theory: Reciprocal Determinism</a:t>
            </a:r>
          </a:p>
        </p:txBody>
      </p:sp>
      <p:sp>
        <p:nvSpPr>
          <p:cNvPr id="10243" name="Rectangle 3"/>
          <p:cNvSpPr>
            <a:spLocks noGrp="1" noChangeArrowheads="1"/>
          </p:cNvSpPr>
          <p:nvPr>
            <p:ph type="body" idx="4294967295"/>
          </p:nvPr>
        </p:nvSpPr>
        <p:spPr>
          <a:xfrm>
            <a:off x="381000" y="1524000"/>
            <a:ext cx="8110537" cy="4953000"/>
          </a:xfrm>
          <a:prstGeom prst="rect">
            <a:avLst/>
          </a:prstGeom>
        </p:spPr>
        <p:txBody>
          <a:bodyPr>
            <a:normAutofit lnSpcReduction="10000"/>
          </a:bodyPr>
          <a:lstStyle/>
          <a:p>
            <a:pPr marL="457200" indent="-457200" eaLnBrk="1" hangingPunct="1">
              <a:buFontTx/>
              <a:buChar char="-"/>
            </a:pPr>
            <a:r>
              <a:rPr lang="en-US" sz="3400" dirty="0" smtClean="0"/>
              <a:t>This is a broad assumption that acknowledges behavior is dynamic and is a consequence of the continuous interaction between the person, past events and the current environment</a:t>
            </a:r>
          </a:p>
          <a:p>
            <a:pPr marL="457200" indent="-457200" eaLnBrk="1" hangingPunct="1">
              <a:buFontTx/>
              <a:buChar char="-"/>
            </a:pPr>
            <a:r>
              <a:rPr lang="en-US" sz="3400" dirty="0" smtClean="0"/>
              <a:t>Translation?</a:t>
            </a:r>
          </a:p>
          <a:p>
            <a:pPr eaLnBrk="1" hangingPunct="1"/>
            <a:endParaRPr lang="en-US" sz="3400" dirty="0" smtClean="0"/>
          </a:p>
          <a:p>
            <a:pPr eaLnBrk="1" hangingPunct="1"/>
            <a:r>
              <a:rPr lang="en-US" sz="3400" dirty="0" smtClean="0"/>
              <a:t>- This is not empirically tested and provides a nice out!</a:t>
            </a:r>
          </a:p>
        </p:txBody>
      </p:sp>
      <p:sp>
        <p:nvSpPr>
          <p:cNvPr id="2" name="Slide Number Placeholder 1"/>
          <p:cNvSpPr>
            <a:spLocks noGrp="1"/>
          </p:cNvSpPr>
          <p:nvPr>
            <p:ph type="sldNum" sz="quarter" idx="15"/>
          </p:nvPr>
        </p:nvSpPr>
        <p:spPr/>
        <p:txBody>
          <a:bodyPr/>
          <a:lstStyle/>
          <a:p>
            <a:fld id="{1D7C147D-786B-4135-85C0-D3FD3A2C389E}" type="slidenum">
              <a:rPr lang="en-US" smtClean="0"/>
              <a:t>9</a:t>
            </a:fld>
            <a:endParaRPr lang="en-US"/>
          </a:p>
        </p:txBody>
      </p:sp>
    </p:spTree>
    <p:extLst>
      <p:ext uri="{BB962C8B-B14F-4D97-AF65-F5344CB8AC3E}">
        <p14:creationId xmlns:p14="http://schemas.microsoft.com/office/powerpoint/2010/main" val="323334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373</TotalTime>
  <Words>1333</Words>
  <Application>Microsoft Macintosh PowerPoint</Application>
  <PresentationFormat>On-screen Show (4:3)</PresentationFormat>
  <Paragraphs>179</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Corbel</vt:lpstr>
      <vt:lpstr>Tahoma</vt:lpstr>
      <vt:lpstr>Times New Roman</vt:lpstr>
      <vt:lpstr>Tunga</vt:lpstr>
      <vt:lpstr>Arial</vt:lpstr>
      <vt:lpstr>Mylar</vt:lpstr>
      <vt:lpstr>Social Cognitive Theory</vt:lpstr>
      <vt:lpstr>Bobo Doll Studies</vt:lpstr>
      <vt:lpstr>Bobo Doll Studies—thoughts??</vt:lpstr>
      <vt:lpstr>PowerPoint Presentation</vt:lpstr>
      <vt:lpstr>Social Cognitive Theory:</vt:lpstr>
      <vt:lpstr>PowerPoint Presentation</vt:lpstr>
      <vt:lpstr>Social Cognitive Theory:</vt:lpstr>
      <vt:lpstr>PowerPoint Presentation</vt:lpstr>
      <vt:lpstr>Social Cognitive Theory: Reciprocal Determinism</vt:lpstr>
      <vt:lpstr>SCT: Environments and Situation</vt:lpstr>
      <vt:lpstr>Environments and Situation</vt:lpstr>
      <vt:lpstr>SCT: Behavioral Capability</vt:lpstr>
      <vt:lpstr>Personal Factors Influencing Behavior Include Having the Capability to:</vt:lpstr>
      <vt:lpstr>Importance of Human Agency</vt:lpstr>
      <vt:lpstr>PowerPoint Presentation</vt:lpstr>
      <vt:lpstr>Social Cognitive Theory: Self-Efficacy</vt:lpstr>
      <vt:lpstr>Self-Efficacy</vt:lpstr>
      <vt:lpstr>PowerPoint Presentation</vt:lpstr>
      <vt:lpstr>ToKonnection</vt:lpstr>
      <vt:lpstr>Social Cognitive Theory: Reinforcement</vt:lpstr>
      <vt:lpstr>PowerPoint Presentation</vt:lpstr>
      <vt:lpstr>PowerPoint Presentation</vt:lpstr>
      <vt:lpstr>Social Cognitive Theory: Outcome Expectations</vt:lpstr>
      <vt:lpstr> Social Cognitive Theory: Outcome Expectancies</vt:lpstr>
      <vt:lpstr>Social Cognitive Theory: Self-Control of Performance</vt:lpstr>
      <vt:lpstr>Social Cognitive Theory: Management of Emotional Arousal</vt:lpstr>
      <vt:lpstr>PowerPoint Presentation</vt:lpstr>
      <vt:lpstr>Social Cognitive Theory:</vt:lpstr>
      <vt:lpstr>Recap Major Constructs in SCT and Implications for Intervention:</vt:lpstr>
      <vt:lpstr>Major Constructs and Implications (continued)</vt:lpstr>
    </vt:vector>
  </TitlesOfParts>
  <Company>Utica Community Schools</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Cognitive Theory</dc:title>
  <dc:creator>win7</dc:creator>
  <cp:lastModifiedBy>BURAK, BRIAN</cp:lastModifiedBy>
  <cp:revision>32</cp:revision>
  <dcterms:created xsi:type="dcterms:W3CDTF">2013-04-09T12:34:32Z</dcterms:created>
  <dcterms:modified xsi:type="dcterms:W3CDTF">2017-04-20T14:00:02Z</dcterms:modified>
</cp:coreProperties>
</file>