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DED0-ED7C-B049-B92D-68E1C342A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BD7DE-B9EB-8E43-9CE3-2708E336C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F9309-9B56-F84B-A945-26BD5B90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B332E-6169-EF49-A722-89E9526F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8CA04-CE90-904C-BF3B-BA91E0A5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0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62AA-3601-4642-A317-A371221E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F86F2-F585-1A41-A531-D1EC0A55B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393D9-FE02-4142-A766-849EA4E0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21FF-0AF2-1743-8D68-27B64D1F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8E574-AE56-9844-A1BF-73B4CCCB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F8E97-116D-BD4A-991E-0F81B2821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019E9-7962-2E4C-92CB-103DD0681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A54F0-2CEC-624E-A144-0141AF21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FEEFC-E726-B746-9752-F3E3E5612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9C3B2-5B61-0F47-BD9A-50076562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42F0-E551-DD4E-8277-145F8822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5ADE-DD07-834E-8BA1-BBC9AFB6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05247-45B0-5749-9EFD-6134AAB50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8B477-8674-2248-861D-82E901C8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654FB-2F94-284C-9740-A1F7B7CE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6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C85D-5D8F-3F47-B450-A46529E0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9C152-7204-9A4D-8C52-BEE782DE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5F81E-8F13-A948-83DB-BE46D10B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6440D-111B-344F-8788-C96E146B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4298-4008-ED43-9BB0-8935E21B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DDAF-D23C-B64F-A62D-FC5D351D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1B7E7-500B-5D44-89ED-460E574E2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98496-411C-EF4D-A90B-B51A2BD95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92BE5-2F31-1F44-B512-F98F3013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49676-C4BF-CC43-AA1E-C0E91802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E5E71-71B2-1A4E-8189-1D24AF47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FBF40-AAC3-A644-943E-B37423CC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1D70D-F8A6-8C41-AA37-CFAF780E2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C14EA-E1B4-7F40-B809-CE4E7338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31290-B930-474A-8ADA-D46CB8860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46E39-4DB5-AB43-9D59-8CF8DB594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49D5B-7ED6-A04C-A4A8-288A3D17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7643-BC51-524D-BA8A-5528BAB0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EC5F32-6BCA-4C49-B7CB-566E4AEA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5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65D4-9C44-544A-8BE9-5978EF4B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845E4-0A22-EC40-9EBE-F31290FF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9667E-947E-854C-AB6D-65CF9E54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9D59C-F8A0-B843-B252-7BB1FC1F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0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AB316-6A14-AE4A-875B-8027CD1A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D7D8B-98AE-EE4E-8CD4-91C19FF4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7F14-5A21-5743-9F57-27FFFD3A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87AA-8649-3C4E-8228-4B638391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65A2-9C10-D14E-9B63-CEC6046B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735E3-955B-1D4D-AD6F-BB191D5F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6F916-C26C-414C-B398-F25462E3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3432C-59AB-3E43-A8BA-82FCBED9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CE828-A71D-CB41-91E8-AE855450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4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F9FB-AB04-8740-B580-CBF0A9542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F39E7-E1E6-2142-B98B-554D0B3D5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F0704-D738-7B4D-B726-02449CA4A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BB7C3-7291-FB49-82EC-6EA615E5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84631-7C0D-014B-B995-C92634A1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DD1F8-C8AB-884E-A773-302CA0B9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4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53A2C-74AC-F24E-86E1-8D0F59349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0982C-44D7-4144-9F49-AEE990F5C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88361-CD85-964D-8B3F-D1527CA4A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B82B-1393-CF48-92CF-0FD093C0572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5BFC7-40FD-9540-859E-E60276D6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02FBD-5876-0B4A-B214-23647A12D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51D9-9468-D140-A77F-AA4AD6C6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1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sPfbup0ac" TargetMode="External"/><Relationship Id="rId2" Type="http://schemas.openxmlformats.org/officeDocument/2006/relationships/hyperlink" Target="https://www.youtube.com/watch?v=MQcN5DtMT-0&amp;list=PL8W7oxRplXBxnYW-9i9Wz38q7rk7cbxiy&amp;index=36&amp;t=0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michael_shermer_why_people_believe_weird_things?language=en#t-359528" TargetMode="External"/><Relationship Id="rId2" Type="http://schemas.openxmlformats.org/officeDocument/2006/relationships/hyperlink" Target="https://www.youtube.com/watch?v=QbKw0_v2cl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9t-slLl30E&amp;list=PL8W7oxRplXBxnYW-9i9Wz38q7rk7cbxiy&amp;index=38&amp;t=0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6BEDF-8F74-FC49-859D-77F2BBF4F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2138B-6581-1F4F-90DD-B2CCE3AAE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9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96D96-15CF-3642-9DD8-A07CAE7A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Schema from old PPT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B890C-C98D-0541-9E7E-F27E1D1E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1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D187-828A-DA4E-9E62-08322682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Pt. 1 of Anderson &amp; </a:t>
            </a:r>
            <a:r>
              <a:rPr lang="en-US" dirty="0" err="1"/>
              <a:t>Pichert’s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House (1978)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611C7-6F08-6B45-B467-521E0030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4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522E-DCC5-574A-BEC2-2CE6998B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A5B4-F2EB-F44D-9FB5-2B180FF43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Schema</a:t>
            </a:r>
          </a:p>
          <a:p>
            <a:pPr lvl="1"/>
            <a:r>
              <a:rPr lang="en-US" dirty="0"/>
              <a:t>Mental reps of groups of people</a:t>
            </a:r>
          </a:p>
          <a:p>
            <a:pPr lvl="1"/>
            <a:r>
              <a:rPr lang="en-US" dirty="0"/>
              <a:t>Stereotypes</a:t>
            </a:r>
          </a:p>
          <a:p>
            <a:r>
              <a:rPr lang="en-US" dirty="0"/>
              <a:t>Scripts</a:t>
            </a:r>
          </a:p>
          <a:p>
            <a:pPr lvl="1"/>
            <a:r>
              <a:rPr lang="en-US" dirty="0"/>
              <a:t>Sequences of events</a:t>
            </a:r>
          </a:p>
          <a:p>
            <a:pPr lvl="1"/>
            <a:r>
              <a:rPr lang="en-US" dirty="0"/>
              <a:t>Language class</a:t>
            </a:r>
          </a:p>
          <a:p>
            <a:r>
              <a:rPr lang="en-US" dirty="0"/>
              <a:t>Self-Schemas</a:t>
            </a:r>
          </a:p>
          <a:p>
            <a:pPr lvl="1"/>
            <a:r>
              <a:rPr lang="en-US" dirty="0"/>
              <a:t>Ourselves</a:t>
            </a:r>
          </a:p>
          <a:p>
            <a:pPr lvl="1"/>
            <a:r>
              <a:rPr lang="en-US" dirty="0"/>
              <a:t>Personality or context-based behaviors</a:t>
            </a:r>
          </a:p>
        </p:txBody>
      </p:sp>
    </p:spTree>
    <p:extLst>
      <p:ext uri="{BB962C8B-B14F-4D97-AF65-F5344CB8AC3E}">
        <p14:creationId xmlns:p14="http://schemas.microsoft.com/office/powerpoint/2010/main" val="220369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F143-131C-0D4C-91B7-24C8D4784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Darley &amp; Gross (1983)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B4AB-E550-274C-AC3B-785231D4F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166"/>
            <a:ext cx="10515600" cy="4984709"/>
          </a:xfrm>
        </p:spPr>
        <p:txBody>
          <a:bodyPr>
            <a:normAutofit/>
          </a:bodyPr>
          <a:lstStyle/>
          <a:p>
            <a:r>
              <a:rPr lang="en-US" dirty="0"/>
              <a:t>Aim: Will social schema of a girl’s perceived SES affect performance review</a:t>
            </a:r>
          </a:p>
          <a:p>
            <a:r>
              <a:rPr lang="en-US" dirty="0"/>
              <a:t>Procedure: Show same video of girl taking a test but show dif. photos of her as rich or poor. She gets some right and some wrong. At the end subjects asked to remember how many she got right &amp; wrong</a:t>
            </a:r>
          </a:p>
          <a:p>
            <a:r>
              <a:rPr lang="en-US" dirty="0"/>
              <a:t>Results: Higher SES judged her as more capable </a:t>
            </a:r>
          </a:p>
          <a:p>
            <a:r>
              <a:rPr lang="en-US" dirty="0"/>
              <a:t>Example of social schema affecting treatment of a 6-year old girl from UNICEF </a:t>
            </a:r>
            <a:r>
              <a:rPr lang="en-US" dirty="0">
                <a:hlinkClick r:id="rId2"/>
              </a:rPr>
              <a:t>https://www.youtube.com/watch?v=MQcN5DtMT-0&amp;list=PL8W7oxRplXBxnYW-9i9Wz38q7rk7cbxiy&amp;index=36&amp;t=0s</a:t>
            </a:r>
            <a:endParaRPr lang="en-US" dirty="0"/>
          </a:p>
          <a:p>
            <a:r>
              <a:rPr lang="en-US"/>
              <a:t>Combo </a:t>
            </a:r>
            <a:r>
              <a:rPr lang="en-US" dirty="0"/>
              <a:t>– Bystander Effect + Social Schema </a:t>
            </a:r>
            <a:r>
              <a:rPr lang="en-US" dirty="0">
                <a:hlinkClick r:id="rId3"/>
              </a:rPr>
              <a:t>https://www.youtube.com/watch?v=OSsPfbup0ac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D0D99-748A-F941-9E1B-D0594958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vs. Top-down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D57B-C7F2-CE42-B7FE-C9FEDB00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Bottom-up: Data driven, unbiased by prior experience</a:t>
            </a:r>
          </a:p>
          <a:p>
            <a:r>
              <a:rPr lang="en-US" sz="3200" dirty="0"/>
              <a:t>Top-down: Schemas act as a lens to tint that way we perceive </a:t>
            </a:r>
          </a:p>
          <a:p>
            <a:r>
              <a:rPr lang="en-US" sz="3200" dirty="0"/>
              <a:t>Examples:</a:t>
            </a:r>
          </a:p>
          <a:p>
            <a:r>
              <a:rPr lang="en-US" sz="3200" b="1" dirty="0">
                <a:latin typeface="Eras Demi ITC" panose="020B0805030504020804" pitchFamily="34" charset="0"/>
                <a:cs typeface="Biome" panose="020B0502040204020203" pitchFamily="34" charset="0"/>
              </a:rPr>
              <a:t>13</a:t>
            </a:r>
          </a:p>
          <a:p>
            <a:pPr marL="0" indent="0">
              <a:buNone/>
            </a:pPr>
            <a:endParaRPr lang="en-US" sz="3200" b="1" dirty="0">
              <a:latin typeface="Eras Demi ITC" panose="020B08050305040208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Stencil" panose="040409050D0802020404" pitchFamily="82" charset="0"/>
              <a:cs typeface="Biome" panose="020B0502040204020203" pitchFamily="34" charset="0"/>
            </a:endParaRPr>
          </a:p>
          <a:p>
            <a:r>
              <a:rPr lang="en-US" sz="3200" b="1" dirty="0">
                <a:latin typeface="Eras Demi ITC" panose="020B0805030504020804" pitchFamily="34" charset="0"/>
                <a:cs typeface="Biome" panose="020B0502040204020203" pitchFamily="34" charset="0"/>
              </a:rPr>
              <a:t>A l3 C</a:t>
            </a:r>
          </a:p>
        </p:txBody>
      </p:sp>
    </p:spTree>
    <p:extLst>
      <p:ext uri="{BB962C8B-B14F-4D97-AF65-F5344CB8AC3E}">
        <p14:creationId xmlns:p14="http://schemas.microsoft.com/office/powerpoint/2010/main" val="16477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D0D99-748A-F941-9E1B-D0594958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vs. Top-down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D57B-C7F2-CE42-B7FE-C9FEDB00B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844"/>
            <a:ext cx="10515600" cy="5014031"/>
          </a:xfrm>
        </p:spPr>
        <p:txBody>
          <a:bodyPr>
            <a:noAutofit/>
          </a:bodyPr>
          <a:lstStyle/>
          <a:p>
            <a:r>
              <a:rPr lang="en-US" dirty="0"/>
              <a:t>Bottom-up: Data driven, unbiased by prior experience</a:t>
            </a:r>
          </a:p>
          <a:p>
            <a:r>
              <a:rPr lang="en-US" dirty="0"/>
              <a:t>Top-down: Schemas act as a lens to tint that way we perceive </a:t>
            </a:r>
          </a:p>
          <a:p>
            <a:r>
              <a:rPr lang="en-US" dirty="0"/>
              <a:t>Activities</a:t>
            </a:r>
          </a:p>
          <a:p>
            <a:pPr lvl="1"/>
            <a:r>
              <a:rPr lang="en-US" sz="2800" dirty="0"/>
              <a:t>Priming and perception – Hermione</a:t>
            </a:r>
          </a:p>
          <a:p>
            <a:pPr lvl="1"/>
            <a:r>
              <a:rPr lang="en-US" sz="2800" dirty="0"/>
              <a:t>Pattern recognition</a:t>
            </a:r>
          </a:p>
          <a:p>
            <a:pPr lvl="2"/>
            <a:r>
              <a:rPr lang="en-US" sz="2800" dirty="0"/>
              <a:t>Charlie Chaplin illusion - </a:t>
            </a:r>
            <a:r>
              <a:rPr lang="en-US" sz="1600" u="sng" dirty="0">
                <a:hlinkClick r:id="rId2"/>
              </a:rPr>
              <a:t>https://www.youtube.com/watch?v=QbKw0_v2clo</a:t>
            </a:r>
            <a:r>
              <a:rPr lang="en-US" sz="1600" dirty="0">
                <a:effectLst/>
              </a:rPr>
              <a:t> </a:t>
            </a:r>
          </a:p>
          <a:p>
            <a:pPr lvl="2"/>
            <a:r>
              <a:rPr lang="en-US" sz="2800" dirty="0"/>
              <a:t>Pareidolia </a:t>
            </a:r>
          </a:p>
          <a:p>
            <a:pPr lvl="2"/>
            <a:r>
              <a:rPr lang="en-US" sz="2800" dirty="0"/>
              <a:t>Michael Shermer – Why People Believe Weird Things (start at 6:05 </a:t>
            </a:r>
            <a:r>
              <a:rPr lang="en-US" sz="1600" dirty="0">
                <a:hlinkClick r:id="rId3"/>
              </a:rPr>
              <a:t>https://www.ted.com/talks/michael_shermer_why_people_believe_weird_things?language=en#t-359528</a:t>
            </a:r>
            <a:endParaRPr lang="en-US" sz="1600" dirty="0"/>
          </a:p>
          <a:p>
            <a:pPr lvl="2"/>
            <a:r>
              <a:rPr lang="en-US" sz="2800" dirty="0"/>
              <a:t>Stop it now </a:t>
            </a:r>
            <a:r>
              <a:rPr lang="en-US" sz="1600" dirty="0">
                <a:hlinkClick r:id="rId4"/>
              </a:rPr>
              <a:t>https://www.youtube.com/watch?v=U9t-slLl30E&amp;list=PL8W7oxRplXBxnYW-9i9Wz38q7rk7cbxiy&amp;index=38&amp;t=0s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64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326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Eras Demi ITC</vt:lpstr>
      <vt:lpstr>Stencil</vt:lpstr>
      <vt:lpstr>Office Theme</vt:lpstr>
      <vt:lpstr>Schema</vt:lpstr>
      <vt:lpstr>Intro to Schema from old PPT</vt:lpstr>
      <vt:lpstr>Do Pt. 1 of Anderson &amp; Pichert’s  The House (1978)</vt:lpstr>
      <vt:lpstr>Types of Schema</vt:lpstr>
      <vt:lpstr>Darley &amp; Gross (1983)</vt:lpstr>
      <vt:lpstr>Bottom-up vs. Top-down Processing</vt:lpstr>
      <vt:lpstr>Bottom-up vs. Top-down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</dc:title>
  <dc:creator>BURAK, BRIAN</dc:creator>
  <cp:lastModifiedBy>BURAK, BRIAN</cp:lastModifiedBy>
  <cp:revision>9</cp:revision>
  <dcterms:created xsi:type="dcterms:W3CDTF">2019-12-09T03:08:44Z</dcterms:created>
  <dcterms:modified xsi:type="dcterms:W3CDTF">2019-12-11T19:17:39Z</dcterms:modified>
</cp:coreProperties>
</file>