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59" r:id="rId5"/>
    <p:sldId id="260" r:id="rId6"/>
    <p:sldId id="261" r:id="rId7"/>
    <p:sldId id="263" r:id="rId8"/>
    <p:sldId id="264" r:id="rId9"/>
    <p:sldId id="265" r:id="rId10"/>
    <p:sldId id="281" r:id="rId11"/>
    <p:sldId id="320" r:id="rId12"/>
    <p:sldId id="316" r:id="rId13"/>
    <p:sldId id="298" r:id="rId14"/>
    <p:sldId id="299" r:id="rId15"/>
    <p:sldId id="278" r:id="rId16"/>
    <p:sldId id="266" r:id="rId17"/>
    <p:sldId id="267" r:id="rId18"/>
    <p:sldId id="279" r:id="rId19"/>
    <p:sldId id="319" r:id="rId20"/>
    <p:sldId id="285" r:id="rId21"/>
    <p:sldId id="286" r:id="rId22"/>
    <p:sldId id="287" r:id="rId23"/>
    <p:sldId id="288" r:id="rId24"/>
    <p:sldId id="289" r:id="rId25"/>
    <p:sldId id="290" r:id="rId26"/>
    <p:sldId id="291" r:id="rId27"/>
    <p:sldId id="317" r:id="rId28"/>
    <p:sldId id="292" r:id="rId29"/>
    <p:sldId id="293" r:id="rId30"/>
    <p:sldId id="294" r:id="rId31"/>
    <p:sldId id="295" r:id="rId32"/>
    <p:sldId id="296" r:id="rId33"/>
    <p:sldId id="297" r:id="rId34"/>
    <p:sldId id="309" r:id="rId35"/>
    <p:sldId id="310" r:id="rId36"/>
    <p:sldId id="314" r:id="rId37"/>
    <p:sldId id="313" r:id="rId38"/>
    <p:sldId id="315" r:id="rId39"/>
    <p:sldId id="312" r:id="rId40"/>
    <p:sldId id="311" r:id="rId41"/>
    <p:sldId id="306" r:id="rId42"/>
    <p:sldId id="307" r:id="rId43"/>
    <p:sldId id="322" r:id="rId44"/>
    <p:sldId id="321" r:id="rId45"/>
    <p:sldId id="308" r:id="rId46"/>
    <p:sldId id="300" r:id="rId47"/>
    <p:sldId id="318" r:id="rId48"/>
    <p:sldId id="268" r:id="rId49"/>
    <p:sldId id="269" r:id="rId50"/>
    <p:sldId id="270" r:id="rId51"/>
    <p:sldId id="271" r:id="rId52"/>
    <p:sldId id="272" r:id="rId53"/>
    <p:sldId id="273" r:id="rId54"/>
    <p:sldId id="282" r:id="rId55"/>
    <p:sldId id="283" r:id="rId56"/>
    <p:sldId id="28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14"/>
    <p:restoredTop sz="94599"/>
  </p:normalViewPr>
  <p:slideViewPr>
    <p:cSldViewPr>
      <p:cViewPr varScale="1">
        <p:scale>
          <a:sx n="84" d="100"/>
          <a:sy n="84" d="100"/>
        </p:scale>
        <p:origin x="9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B0E37-CFCF-4DEA-AC9C-3F7EE2DB4AAF}" type="datetimeFigureOut">
              <a:rPr lang="en-US" smtClean="0"/>
              <a:t>9/20/2018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6C0355-5672-4824-A1B8-5CB6B80EFDD7}" type="slidenum">
              <a:rPr lang="en-US" smtClean="0"/>
              <a:t>‹#›</a:t>
            </a:fld>
            <a:endParaRPr lang="en-US"/>
          </a:p>
        </p:txBody>
      </p:sp>
    </p:spTree>
    <p:extLst>
      <p:ext uri="{BB962C8B-B14F-4D97-AF65-F5344CB8AC3E}">
        <p14:creationId xmlns:p14="http://schemas.microsoft.com/office/powerpoint/2010/main" val="5065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p:spPr>
        <p:txBody>
          <a:bodyPr/>
          <a:lstStyle/>
          <a:p>
            <a:r>
              <a:rPr lang="en-US"/>
              <a:t>Psychology 7e in Modules</a:t>
            </a:r>
          </a:p>
        </p:txBody>
      </p:sp>
      <p:sp>
        <p:nvSpPr>
          <p:cNvPr id="72707" name="Rectangle 7"/>
          <p:cNvSpPr>
            <a:spLocks noGrp="1" noChangeArrowheads="1"/>
          </p:cNvSpPr>
          <p:nvPr>
            <p:ph type="sldNum" sz="quarter" idx="5"/>
          </p:nvPr>
        </p:nvSpPr>
        <p:spPr>
          <a:noFill/>
        </p:spPr>
        <p:txBody>
          <a:bodyPr/>
          <a:lstStyle/>
          <a:p>
            <a:fld id="{13DFEC6A-21A9-4C80-A995-4CB556736AAA}" type="slidenum">
              <a:rPr lang="en-US" smtClean="0"/>
              <a:pPr/>
              <a:t>3</a:t>
            </a:fld>
            <a:endParaRPr lang="en-US"/>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pPr eaLnBrk="1" hangingPunct="1"/>
            <a:endParaRPr lang="en-US" sz="1000"/>
          </a:p>
        </p:txBody>
      </p:sp>
    </p:spTree>
    <p:extLst>
      <p:ext uri="{BB962C8B-B14F-4D97-AF65-F5344CB8AC3E}">
        <p14:creationId xmlns:p14="http://schemas.microsoft.com/office/powerpoint/2010/main" val="18021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p>
            <a:r>
              <a:rPr lang="en-US"/>
              <a:t>Psychology 7e in Modules</a:t>
            </a:r>
          </a:p>
        </p:txBody>
      </p:sp>
      <p:sp>
        <p:nvSpPr>
          <p:cNvPr id="73731" name="Rectangle 7"/>
          <p:cNvSpPr>
            <a:spLocks noGrp="1" noChangeArrowheads="1"/>
          </p:cNvSpPr>
          <p:nvPr>
            <p:ph type="sldNum" sz="quarter" idx="5"/>
          </p:nvPr>
        </p:nvSpPr>
        <p:spPr>
          <a:noFill/>
        </p:spPr>
        <p:txBody>
          <a:bodyPr/>
          <a:lstStyle/>
          <a:p>
            <a:fld id="{FDA250CE-4D1A-4003-B8E1-DF7879609020}" type="slidenum">
              <a:rPr lang="en-US" smtClean="0"/>
              <a:pPr/>
              <a:t>5</a:t>
            </a:fld>
            <a:endParaRPr lang="en-US"/>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endParaRPr lang="en-US" sz="1000"/>
          </a:p>
        </p:txBody>
      </p:sp>
    </p:spTree>
    <p:extLst>
      <p:ext uri="{BB962C8B-B14F-4D97-AF65-F5344CB8AC3E}">
        <p14:creationId xmlns:p14="http://schemas.microsoft.com/office/powerpoint/2010/main" val="207108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a:noFill/>
        </p:spPr>
        <p:txBody>
          <a:bodyPr/>
          <a:lstStyle/>
          <a:p>
            <a:r>
              <a:rPr lang="en-US"/>
              <a:t>Psychology 7e in Modules</a:t>
            </a:r>
          </a:p>
        </p:txBody>
      </p:sp>
      <p:sp>
        <p:nvSpPr>
          <p:cNvPr id="74755" name="Rectangle 7"/>
          <p:cNvSpPr>
            <a:spLocks noGrp="1" noChangeArrowheads="1"/>
          </p:cNvSpPr>
          <p:nvPr>
            <p:ph type="sldNum" sz="quarter" idx="5"/>
          </p:nvPr>
        </p:nvSpPr>
        <p:spPr>
          <a:noFill/>
        </p:spPr>
        <p:txBody>
          <a:bodyPr/>
          <a:lstStyle/>
          <a:p>
            <a:fld id="{8718ACB7-4B9F-4357-9BDC-09B9962AE4A4}" type="slidenum">
              <a:rPr lang="en-US" smtClean="0"/>
              <a:pPr/>
              <a:t>6</a:t>
            </a:fld>
            <a:endParaRPr lang="en-US"/>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p:spPr>
        <p:txBody>
          <a:bodyPr/>
          <a:lstStyle/>
          <a:p>
            <a:pPr eaLnBrk="1" hangingPunct="1"/>
            <a:r>
              <a:rPr lang="en-US" b="1"/>
              <a:t>OBJECTIVE 1</a:t>
            </a:r>
            <a:r>
              <a:rPr lang="en-US" b="1">
                <a:cs typeface="Arial" charset="0"/>
              </a:rPr>
              <a:t>| Describe hindsight bias and explain how it can make research findings seem like mere common sense.</a:t>
            </a:r>
          </a:p>
          <a:p>
            <a:pPr eaLnBrk="1" hangingPunct="1"/>
            <a:r>
              <a:rPr lang="en-US"/>
              <a:t>“Anything seems commonplace, once explained.” </a:t>
            </a:r>
            <a:r>
              <a:rPr lang="en-US" i="1"/>
              <a:t>Dr. Watson to Sherlock Holmes.</a:t>
            </a:r>
          </a:p>
          <a:p>
            <a:pPr eaLnBrk="1" hangingPunct="1"/>
            <a:r>
              <a:rPr lang="en-US"/>
              <a:t>Two phenomena – hindsight bias and judgmental overconfidence – illustrate why we cannot rely solely on intuition and common sense.</a:t>
            </a:r>
            <a:endParaRPr lang="en-US" i="1"/>
          </a:p>
        </p:txBody>
      </p:sp>
    </p:spTree>
    <p:extLst>
      <p:ext uri="{BB962C8B-B14F-4D97-AF65-F5344CB8AC3E}">
        <p14:creationId xmlns:p14="http://schemas.microsoft.com/office/powerpoint/2010/main" val="362148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p:spPr>
        <p:txBody>
          <a:bodyPr/>
          <a:lstStyle/>
          <a:p>
            <a:r>
              <a:rPr lang="en-US"/>
              <a:t>Psychology 7e in Modules</a:t>
            </a:r>
          </a:p>
        </p:txBody>
      </p:sp>
      <p:sp>
        <p:nvSpPr>
          <p:cNvPr id="75779" name="Rectangle 7"/>
          <p:cNvSpPr>
            <a:spLocks noGrp="1" noChangeArrowheads="1"/>
          </p:cNvSpPr>
          <p:nvPr>
            <p:ph type="sldNum" sz="quarter" idx="5"/>
          </p:nvPr>
        </p:nvSpPr>
        <p:spPr>
          <a:noFill/>
        </p:spPr>
        <p:txBody>
          <a:bodyPr/>
          <a:lstStyle/>
          <a:p>
            <a:fld id="{9801F9C9-8F8C-4116-BD10-32AB4BB85763}" type="slidenum">
              <a:rPr lang="en-US" smtClean="0"/>
              <a:pPr/>
              <a:t>9</a:t>
            </a:fld>
            <a:endParaRPr lang="en-US"/>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pPr eaLnBrk="1" hangingPunct="1"/>
            <a:r>
              <a:rPr lang="en-US" b="1"/>
              <a:t>OBJECTIVE 2</a:t>
            </a:r>
            <a:r>
              <a:rPr lang="en-US" b="1">
                <a:cs typeface="Arial" charset="0"/>
              </a:rPr>
              <a:t>| Describe how overconfidence contaminates our everyday judgments.</a:t>
            </a:r>
          </a:p>
        </p:txBody>
      </p:sp>
    </p:spTree>
    <p:extLst>
      <p:ext uri="{BB962C8B-B14F-4D97-AF65-F5344CB8AC3E}">
        <p14:creationId xmlns:p14="http://schemas.microsoft.com/office/powerpoint/2010/main" val="59927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6C0355-5672-4824-A1B8-5CB6B80EFDD7}" type="slidenum">
              <a:rPr lang="en-US" smtClean="0"/>
              <a:t>10</a:t>
            </a:fld>
            <a:endParaRPr lang="en-US"/>
          </a:p>
        </p:txBody>
      </p:sp>
    </p:spTree>
    <p:extLst>
      <p:ext uri="{BB962C8B-B14F-4D97-AF65-F5344CB8AC3E}">
        <p14:creationId xmlns:p14="http://schemas.microsoft.com/office/powerpoint/2010/main" val="867741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ftr" sz="quarter" idx="4"/>
          </p:nvPr>
        </p:nvSpPr>
        <p:spPr>
          <a:noFill/>
        </p:spPr>
        <p:txBody>
          <a:bodyPr/>
          <a:lstStyle/>
          <a:p>
            <a:r>
              <a:rPr lang="en-US"/>
              <a:t>Psychology 7e in Modules</a:t>
            </a:r>
          </a:p>
        </p:txBody>
      </p:sp>
      <p:sp>
        <p:nvSpPr>
          <p:cNvPr id="101379" name="Rectangle 7"/>
          <p:cNvSpPr>
            <a:spLocks noGrp="1" noChangeArrowheads="1"/>
          </p:cNvSpPr>
          <p:nvPr>
            <p:ph type="sldNum" sz="quarter" idx="5"/>
          </p:nvPr>
        </p:nvSpPr>
        <p:spPr>
          <a:noFill/>
        </p:spPr>
        <p:txBody>
          <a:bodyPr/>
          <a:lstStyle/>
          <a:p>
            <a:fld id="{3132E257-0B59-4EB7-9D1B-75085470495B}" type="slidenum">
              <a:rPr lang="en-US" smtClean="0"/>
              <a:pPr/>
              <a:t>41</a:t>
            </a:fld>
            <a:endParaRPr lang="en-US"/>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p:spPr>
        <p:txBody>
          <a:bodyPr/>
          <a:lstStyle/>
          <a:p>
            <a:pPr eaLnBrk="1" hangingPunct="1"/>
            <a:r>
              <a:rPr lang="en-US" b="1"/>
              <a:t>OBJECTIVE 23</a:t>
            </a:r>
            <a:r>
              <a:rPr lang="en-US" b="1">
                <a:cs typeface="Arial" charset="0"/>
              </a:rPr>
              <a:t>| Explain why psychologists study animals, and discuss the ethics of experimentation with both animals and humans.</a:t>
            </a:r>
            <a:endParaRPr lang="en-US"/>
          </a:p>
          <a:p>
            <a:pPr eaLnBrk="1" hangingPunct="1"/>
            <a:endParaRPr lang="en-US"/>
          </a:p>
        </p:txBody>
      </p:sp>
    </p:spTree>
    <p:extLst>
      <p:ext uri="{BB962C8B-B14F-4D97-AF65-F5344CB8AC3E}">
        <p14:creationId xmlns:p14="http://schemas.microsoft.com/office/powerpoint/2010/main" val="69962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p:spPr>
        <p:txBody>
          <a:bodyPr/>
          <a:lstStyle/>
          <a:p>
            <a:r>
              <a:rPr lang="en-US"/>
              <a:t>Psychology 7e in Modules</a:t>
            </a:r>
          </a:p>
        </p:txBody>
      </p:sp>
      <p:sp>
        <p:nvSpPr>
          <p:cNvPr id="86019" name="Rectangle 7"/>
          <p:cNvSpPr>
            <a:spLocks noGrp="1" noChangeArrowheads="1"/>
          </p:cNvSpPr>
          <p:nvPr>
            <p:ph type="sldNum" sz="quarter" idx="5"/>
          </p:nvPr>
        </p:nvSpPr>
        <p:spPr>
          <a:noFill/>
        </p:spPr>
        <p:txBody>
          <a:bodyPr/>
          <a:lstStyle/>
          <a:p>
            <a:fld id="{5401C7DF-0097-403D-BB9D-D0A0D5DF2229}" type="slidenum">
              <a:rPr lang="en-US" smtClean="0"/>
              <a:pPr/>
              <a:t>52</a:t>
            </a:fld>
            <a:endParaRPr lang="en-US"/>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p:spPr>
        <p:txBody>
          <a:bodyPr/>
          <a:lstStyle/>
          <a:p>
            <a:pPr eaLnBrk="1" hangingPunct="1"/>
            <a:endParaRPr lang="en-US" b="1">
              <a:cs typeface="Arial" charset="0"/>
            </a:endParaRPr>
          </a:p>
        </p:txBody>
      </p:sp>
    </p:spTree>
    <p:extLst>
      <p:ext uri="{BB962C8B-B14F-4D97-AF65-F5344CB8AC3E}">
        <p14:creationId xmlns:p14="http://schemas.microsoft.com/office/powerpoint/2010/main" val="333317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a:noFill/>
        </p:spPr>
        <p:txBody>
          <a:bodyPr/>
          <a:lstStyle/>
          <a:p>
            <a:r>
              <a:rPr lang="en-US"/>
              <a:t>Psychology 7e in Modules</a:t>
            </a:r>
          </a:p>
        </p:txBody>
      </p:sp>
      <p:sp>
        <p:nvSpPr>
          <p:cNvPr id="84995" name="Rectangle 7"/>
          <p:cNvSpPr>
            <a:spLocks noGrp="1" noChangeArrowheads="1"/>
          </p:cNvSpPr>
          <p:nvPr>
            <p:ph type="sldNum" sz="quarter" idx="5"/>
          </p:nvPr>
        </p:nvSpPr>
        <p:spPr>
          <a:noFill/>
        </p:spPr>
        <p:txBody>
          <a:bodyPr/>
          <a:lstStyle/>
          <a:p>
            <a:fld id="{62D81380-FA13-4F40-9C72-C4C8CBFBAF83}" type="slidenum">
              <a:rPr lang="en-US" smtClean="0"/>
              <a:pPr/>
              <a:t>53</a:t>
            </a:fld>
            <a:endParaRPr lang="en-US"/>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p:spPr>
        <p:txBody>
          <a:bodyPr/>
          <a:lstStyle/>
          <a:p>
            <a:pPr eaLnBrk="1" hangingPunct="1"/>
            <a:r>
              <a:rPr lang="en-US" b="1"/>
              <a:t>OBJECTIVE 10</a:t>
            </a:r>
            <a:r>
              <a:rPr lang="en-US" b="1">
                <a:cs typeface="Arial" charset="0"/>
              </a:rPr>
              <a:t>| Describe how people form illusory correlations.</a:t>
            </a:r>
          </a:p>
        </p:txBody>
      </p:sp>
    </p:spTree>
    <p:extLst>
      <p:ext uri="{BB962C8B-B14F-4D97-AF65-F5344CB8AC3E}">
        <p14:creationId xmlns:p14="http://schemas.microsoft.com/office/powerpoint/2010/main" val="198210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D05A6E-168F-4901-B867-A1D209987A73}"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7AB15-7E1A-4B1B-9E7E-0E3EE79B9BE6}" type="slidenum">
              <a:rPr lang="en-US" smtClean="0"/>
              <a:t>‹#›</a:t>
            </a:fld>
            <a:endParaRPr lang="en-US"/>
          </a:p>
        </p:txBody>
      </p:sp>
    </p:spTree>
    <p:extLst>
      <p:ext uri="{BB962C8B-B14F-4D97-AF65-F5344CB8AC3E}">
        <p14:creationId xmlns:p14="http://schemas.microsoft.com/office/powerpoint/2010/main" val="318973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05A6E-168F-4901-B867-A1D209987A73}"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7AB15-7E1A-4B1B-9E7E-0E3EE79B9BE6}" type="slidenum">
              <a:rPr lang="en-US" smtClean="0"/>
              <a:t>‹#›</a:t>
            </a:fld>
            <a:endParaRPr lang="en-US"/>
          </a:p>
        </p:txBody>
      </p:sp>
    </p:spTree>
    <p:extLst>
      <p:ext uri="{BB962C8B-B14F-4D97-AF65-F5344CB8AC3E}">
        <p14:creationId xmlns:p14="http://schemas.microsoft.com/office/powerpoint/2010/main" val="408090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05A6E-168F-4901-B867-A1D209987A73}"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7AB15-7E1A-4B1B-9E7E-0E3EE79B9BE6}" type="slidenum">
              <a:rPr lang="en-US" smtClean="0"/>
              <a:t>‹#›</a:t>
            </a:fld>
            <a:endParaRPr lang="en-US"/>
          </a:p>
        </p:txBody>
      </p:sp>
    </p:spTree>
    <p:extLst>
      <p:ext uri="{BB962C8B-B14F-4D97-AF65-F5344CB8AC3E}">
        <p14:creationId xmlns:p14="http://schemas.microsoft.com/office/powerpoint/2010/main" val="3917249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Psychology 7e in Modules</a:t>
            </a:r>
          </a:p>
        </p:txBody>
      </p:sp>
      <p:sp>
        <p:nvSpPr>
          <p:cNvPr id="7" name="Rectangle 6"/>
          <p:cNvSpPr>
            <a:spLocks noGrp="1" noChangeArrowheads="1"/>
          </p:cNvSpPr>
          <p:nvPr>
            <p:ph type="sldNum" sz="quarter" idx="12"/>
          </p:nvPr>
        </p:nvSpPr>
        <p:spPr>
          <a:ln/>
        </p:spPr>
        <p:txBody>
          <a:bodyPr/>
          <a:lstStyle>
            <a:lvl1pPr>
              <a:defRPr/>
            </a:lvl1pPr>
          </a:lstStyle>
          <a:p>
            <a:pPr>
              <a:defRPr/>
            </a:pPr>
            <a:fld id="{9615FB22-1535-4F1D-BA75-2F6DB92CDF82}" type="slidenum">
              <a:rPr lang="en-US"/>
              <a:pPr>
                <a:defRPr/>
              </a:pPr>
              <a:t>‹#›</a:t>
            </a:fld>
            <a:endParaRPr lang="en-US"/>
          </a:p>
        </p:txBody>
      </p:sp>
    </p:spTree>
    <p:extLst>
      <p:ext uri="{BB962C8B-B14F-4D97-AF65-F5344CB8AC3E}">
        <p14:creationId xmlns:p14="http://schemas.microsoft.com/office/powerpoint/2010/main" val="3000088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05A6E-168F-4901-B867-A1D209987A73}"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7AB15-7E1A-4B1B-9E7E-0E3EE79B9BE6}" type="slidenum">
              <a:rPr lang="en-US" smtClean="0"/>
              <a:t>‹#›</a:t>
            </a:fld>
            <a:endParaRPr lang="en-US"/>
          </a:p>
        </p:txBody>
      </p:sp>
    </p:spTree>
    <p:extLst>
      <p:ext uri="{BB962C8B-B14F-4D97-AF65-F5344CB8AC3E}">
        <p14:creationId xmlns:p14="http://schemas.microsoft.com/office/powerpoint/2010/main" val="302354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D05A6E-168F-4901-B867-A1D209987A73}"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7AB15-7E1A-4B1B-9E7E-0E3EE79B9BE6}" type="slidenum">
              <a:rPr lang="en-US" smtClean="0"/>
              <a:t>‹#›</a:t>
            </a:fld>
            <a:endParaRPr lang="en-US"/>
          </a:p>
        </p:txBody>
      </p:sp>
    </p:spTree>
    <p:extLst>
      <p:ext uri="{BB962C8B-B14F-4D97-AF65-F5344CB8AC3E}">
        <p14:creationId xmlns:p14="http://schemas.microsoft.com/office/powerpoint/2010/main" val="311286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D05A6E-168F-4901-B867-A1D209987A73}"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7AB15-7E1A-4B1B-9E7E-0E3EE79B9BE6}" type="slidenum">
              <a:rPr lang="en-US" smtClean="0"/>
              <a:t>‹#›</a:t>
            </a:fld>
            <a:endParaRPr lang="en-US"/>
          </a:p>
        </p:txBody>
      </p:sp>
    </p:spTree>
    <p:extLst>
      <p:ext uri="{BB962C8B-B14F-4D97-AF65-F5344CB8AC3E}">
        <p14:creationId xmlns:p14="http://schemas.microsoft.com/office/powerpoint/2010/main" val="87621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D05A6E-168F-4901-B867-A1D209987A73}" type="datetimeFigureOut">
              <a:rPr lang="en-US" smtClean="0"/>
              <a:t>9/20/2018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77AB15-7E1A-4B1B-9E7E-0E3EE79B9BE6}" type="slidenum">
              <a:rPr lang="en-US" smtClean="0"/>
              <a:t>‹#›</a:t>
            </a:fld>
            <a:endParaRPr lang="en-US"/>
          </a:p>
        </p:txBody>
      </p:sp>
    </p:spTree>
    <p:extLst>
      <p:ext uri="{BB962C8B-B14F-4D97-AF65-F5344CB8AC3E}">
        <p14:creationId xmlns:p14="http://schemas.microsoft.com/office/powerpoint/2010/main" val="27394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D05A6E-168F-4901-B867-A1D209987A73}" type="datetimeFigureOut">
              <a:rPr lang="en-US" smtClean="0"/>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77AB15-7E1A-4B1B-9E7E-0E3EE79B9BE6}" type="slidenum">
              <a:rPr lang="en-US" smtClean="0"/>
              <a:t>‹#›</a:t>
            </a:fld>
            <a:endParaRPr lang="en-US"/>
          </a:p>
        </p:txBody>
      </p:sp>
    </p:spTree>
    <p:extLst>
      <p:ext uri="{BB962C8B-B14F-4D97-AF65-F5344CB8AC3E}">
        <p14:creationId xmlns:p14="http://schemas.microsoft.com/office/powerpoint/2010/main" val="326988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05A6E-168F-4901-B867-A1D209987A73}" type="datetimeFigureOut">
              <a:rPr lang="en-US" smtClean="0"/>
              <a:t>9/20/2018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77AB15-7E1A-4B1B-9E7E-0E3EE79B9BE6}" type="slidenum">
              <a:rPr lang="en-US" smtClean="0"/>
              <a:t>‹#›</a:t>
            </a:fld>
            <a:endParaRPr lang="en-US"/>
          </a:p>
        </p:txBody>
      </p:sp>
    </p:spTree>
    <p:extLst>
      <p:ext uri="{BB962C8B-B14F-4D97-AF65-F5344CB8AC3E}">
        <p14:creationId xmlns:p14="http://schemas.microsoft.com/office/powerpoint/2010/main" val="372127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D05A6E-168F-4901-B867-A1D209987A73}"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7AB15-7E1A-4B1B-9E7E-0E3EE79B9BE6}" type="slidenum">
              <a:rPr lang="en-US" smtClean="0"/>
              <a:t>‹#›</a:t>
            </a:fld>
            <a:endParaRPr lang="en-US"/>
          </a:p>
        </p:txBody>
      </p:sp>
    </p:spTree>
    <p:extLst>
      <p:ext uri="{BB962C8B-B14F-4D97-AF65-F5344CB8AC3E}">
        <p14:creationId xmlns:p14="http://schemas.microsoft.com/office/powerpoint/2010/main" val="96601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D05A6E-168F-4901-B867-A1D209987A73}"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7AB15-7E1A-4B1B-9E7E-0E3EE79B9BE6}" type="slidenum">
              <a:rPr lang="en-US" smtClean="0"/>
              <a:t>‹#›</a:t>
            </a:fld>
            <a:endParaRPr lang="en-US"/>
          </a:p>
        </p:txBody>
      </p:sp>
    </p:spTree>
    <p:extLst>
      <p:ext uri="{BB962C8B-B14F-4D97-AF65-F5344CB8AC3E}">
        <p14:creationId xmlns:p14="http://schemas.microsoft.com/office/powerpoint/2010/main" val="393672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05A6E-168F-4901-B867-A1D209987A73}" type="datetimeFigureOut">
              <a:rPr lang="en-US" smtClean="0"/>
              <a:t>9/20/2018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7AB15-7E1A-4B1B-9E7E-0E3EE79B9BE6}" type="slidenum">
              <a:rPr lang="en-US" smtClean="0"/>
              <a:t>‹#›</a:t>
            </a:fld>
            <a:endParaRPr lang="en-US"/>
          </a:p>
        </p:txBody>
      </p:sp>
    </p:spTree>
    <p:extLst>
      <p:ext uri="{BB962C8B-B14F-4D97-AF65-F5344CB8AC3E}">
        <p14:creationId xmlns:p14="http://schemas.microsoft.com/office/powerpoint/2010/main" val="354702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xperiment-resources.com/drawing-conclusion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ezyrSKgcyJw"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 to Psychology</a:t>
            </a:r>
          </a:p>
        </p:txBody>
      </p:sp>
      <p:sp>
        <p:nvSpPr>
          <p:cNvPr id="3" name="Subtitle 2"/>
          <p:cNvSpPr>
            <a:spLocks noGrp="1"/>
          </p:cNvSpPr>
          <p:nvPr>
            <p:ph type="subTitle" idx="1"/>
          </p:nvPr>
        </p:nvSpPr>
        <p:spPr/>
        <p:txBody>
          <a:bodyPr/>
          <a:lstStyle/>
          <a:p>
            <a:r>
              <a:rPr lang="en-US"/>
              <a:t>2018-19</a:t>
            </a:r>
            <a:endParaRPr lang="en-US" dirty="0"/>
          </a:p>
        </p:txBody>
      </p:sp>
    </p:spTree>
    <p:extLst>
      <p:ext uri="{BB962C8B-B14F-4D97-AF65-F5344CB8AC3E}">
        <p14:creationId xmlns:p14="http://schemas.microsoft.com/office/powerpoint/2010/main" val="364283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a:t>Sampling</a:t>
            </a:r>
          </a:p>
        </p:txBody>
      </p:sp>
      <p:sp>
        <p:nvSpPr>
          <p:cNvPr id="39939" name="Rectangle 3"/>
          <p:cNvSpPr>
            <a:spLocks noGrp="1" noChangeArrowheads="1"/>
          </p:cNvSpPr>
          <p:nvPr>
            <p:ph type="body" idx="1"/>
          </p:nvPr>
        </p:nvSpPr>
        <p:spPr>
          <a:xfrm>
            <a:off x="1173163" y="1417638"/>
            <a:ext cx="7556500" cy="4983162"/>
          </a:xfrm>
        </p:spPr>
        <p:txBody>
          <a:bodyPr>
            <a:normAutofit/>
          </a:bodyPr>
          <a:lstStyle/>
          <a:p>
            <a:r>
              <a:rPr lang="en-US" altLang="en-US" sz="3600" dirty="0">
                <a:latin typeface="Times New Roman" charset="0"/>
              </a:rPr>
              <a:t>A sample that fairly represents a population because each member of the population has an equal chance of being included is called</a:t>
            </a:r>
            <a:r>
              <a:rPr lang="is-IS" altLang="en-US" sz="3600" dirty="0">
                <a:latin typeface="Times New Roman" charset="0"/>
              </a:rPr>
              <a:t>…</a:t>
            </a:r>
            <a:endParaRPr lang="en-US" altLang="en-US" sz="3600" dirty="0">
              <a:latin typeface="Times New Roman" charset="0"/>
            </a:endParaRPr>
          </a:p>
          <a:p>
            <a:r>
              <a:rPr lang="en-US" altLang="en-US" sz="3600" dirty="0">
                <a:latin typeface="Times New Roman" charset="0"/>
              </a:rPr>
              <a:t>Other types of sampling?</a:t>
            </a:r>
          </a:p>
          <a:p>
            <a:pPr lvl="1"/>
            <a:r>
              <a:rPr lang="en-US" dirty="0"/>
              <a:t>Opportunity, Self-Selected, Snowball, Stratified</a:t>
            </a:r>
          </a:p>
          <a:p>
            <a:pPr lvl="1"/>
            <a:r>
              <a:rPr lang="en-US" dirty="0"/>
              <a:t>Strengths &amp; Limitations of these?</a:t>
            </a:r>
          </a:p>
          <a:p>
            <a:pPr lvl="1"/>
            <a:endParaRPr lang="en-US" altLang="en-US" dirty="0">
              <a:latin typeface="Times New Roman" charset="0"/>
            </a:endParaRPr>
          </a:p>
        </p:txBody>
      </p:sp>
    </p:spTree>
    <p:extLst>
      <p:ext uri="{BB962C8B-B14F-4D97-AF65-F5344CB8AC3E}">
        <p14:creationId xmlns:p14="http://schemas.microsoft.com/office/powerpoint/2010/main" val="303388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29FD-9720-4E55-8DB2-A04BDEADD9BF}"/>
              </a:ext>
            </a:extLst>
          </p:cNvPr>
          <p:cNvSpPr>
            <a:spLocks noGrp="1"/>
          </p:cNvSpPr>
          <p:nvPr>
            <p:ph type="title"/>
          </p:nvPr>
        </p:nvSpPr>
        <p:spPr/>
        <p:txBody>
          <a:bodyPr/>
          <a:lstStyle/>
          <a:p>
            <a:r>
              <a:rPr lang="en-US" dirty="0"/>
              <a:t>Experimental Design</a:t>
            </a:r>
          </a:p>
        </p:txBody>
      </p:sp>
      <p:sp>
        <p:nvSpPr>
          <p:cNvPr id="3" name="Content Placeholder 2">
            <a:extLst>
              <a:ext uri="{FF2B5EF4-FFF2-40B4-BE49-F238E27FC236}">
                <a16:creationId xmlns:a16="http://schemas.microsoft.com/office/drawing/2014/main" id="{98AAFCBF-290D-4440-88B4-BF01F9F8649F}"/>
              </a:ext>
            </a:extLst>
          </p:cNvPr>
          <p:cNvSpPr>
            <a:spLocks noGrp="1"/>
          </p:cNvSpPr>
          <p:nvPr>
            <p:ph idx="1"/>
          </p:nvPr>
        </p:nvSpPr>
        <p:spPr/>
        <p:txBody>
          <a:bodyPr/>
          <a:lstStyle/>
          <a:p>
            <a:r>
              <a:rPr lang="en-US" dirty="0"/>
              <a:t>Independent measures</a:t>
            </a:r>
          </a:p>
          <a:p>
            <a:r>
              <a:rPr lang="en-US" dirty="0"/>
              <a:t>Matched-pairs</a:t>
            </a:r>
          </a:p>
          <a:p>
            <a:r>
              <a:rPr lang="en-US" dirty="0"/>
              <a:t>Repeated measures</a:t>
            </a:r>
          </a:p>
        </p:txBody>
      </p:sp>
    </p:spTree>
    <p:extLst>
      <p:ext uri="{BB962C8B-B14F-4D97-AF65-F5344CB8AC3E}">
        <p14:creationId xmlns:p14="http://schemas.microsoft.com/office/powerpoint/2010/main" val="177824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 &amp; Reliability</a:t>
            </a:r>
          </a:p>
        </p:txBody>
      </p:sp>
      <p:sp>
        <p:nvSpPr>
          <p:cNvPr id="3" name="Content Placeholder 2"/>
          <p:cNvSpPr>
            <a:spLocks noGrp="1"/>
          </p:cNvSpPr>
          <p:nvPr>
            <p:ph idx="1"/>
          </p:nvPr>
        </p:nvSpPr>
        <p:spPr/>
        <p:txBody>
          <a:bodyPr/>
          <a:lstStyle/>
          <a:p>
            <a:r>
              <a:rPr lang="en-US" dirty="0"/>
              <a:t>Reliable = replicable</a:t>
            </a:r>
          </a:p>
          <a:p>
            <a:r>
              <a:rPr lang="en-US" dirty="0"/>
              <a:t>Construct Validity</a:t>
            </a:r>
          </a:p>
          <a:p>
            <a:r>
              <a:rPr lang="en-US" dirty="0"/>
              <a:t>Internal Validity</a:t>
            </a:r>
          </a:p>
          <a:p>
            <a:r>
              <a:rPr lang="en-US" dirty="0"/>
              <a:t>External Validity</a:t>
            </a:r>
          </a:p>
          <a:p>
            <a:pPr lvl="1"/>
            <a:r>
              <a:rPr lang="en-US" dirty="0"/>
              <a:t>Population</a:t>
            </a:r>
          </a:p>
          <a:p>
            <a:pPr lvl="1"/>
            <a:r>
              <a:rPr lang="en-US" dirty="0"/>
              <a:t>Ecological</a:t>
            </a:r>
          </a:p>
        </p:txBody>
      </p:sp>
    </p:spTree>
    <p:extLst>
      <p:ext uri="{BB962C8B-B14F-4D97-AF65-F5344CB8AC3E}">
        <p14:creationId xmlns:p14="http://schemas.microsoft.com/office/powerpoint/2010/main" val="30008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Ecological Validity</a:t>
            </a:r>
          </a:p>
        </p:txBody>
      </p:sp>
      <p:sp>
        <p:nvSpPr>
          <p:cNvPr id="3" name="Content Placeholder 2"/>
          <p:cNvSpPr>
            <a:spLocks noGrp="1"/>
          </p:cNvSpPr>
          <p:nvPr>
            <p:ph idx="1"/>
          </p:nvPr>
        </p:nvSpPr>
        <p:spPr/>
        <p:txBody>
          <a:bodyPr>
            <a:normAutofit fontScale="92500" lnSpcReduction="10000"/>
          </a:bodyPr>
          <a:lstStyle/>
          <a:p>
            <a:r>
              <a:rPr lang="en-US" dirty="0"/>
              <a:t>Ecological Validity: Ecological Validity is the degree to which the behaviors observed and recorded in a study reflect the behaviors that actually occur in natural settings. </a:t>
            </a:r>
          </a:p>
          <a:p>
            <a:r>
              <a:rPr lang="en-US" dirty="0"/>
              <a:t>In addition, ecological validity is associated with "generalizability". Essentially this is the extent to which findings (from a study) can be generalized (or extended) to the "real world". </a:t>
            </a:r>
          </a:p>
          <a:p>
            <a:r>
              <a:rPr lang="en-US" dirty="0"/>
              <a:t>In virtually all studies there is a trade-off between experimental control and ecological validity. </a:t>
            </a:r>
          </a:p>
        </p:txBody>
      </p:sp>
    </p:spTree>
    <p:extLst>
      <p:ext uri="{BB962C8B-B14F-4D97-AF65-F5344CB8AC3E}">
        <p14:creationId xmlns:p14="http://schemas.microsoft.com/office/powerpoint/2010/main" val="83074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more control psychologists exert in a study, typically the less ecological validity and thus, the less they may be able to generalize. </a:t>
            </a:r>
          </a:p>
          <a:p>
            <a:r>
              <a:rPr lang="en-US" dirty="0"/>
              <a:t>For example, when we take people out of their natural environment and study them in the lab, we are exerting some control over them and, as a result, possibly limiting how much we can generalize the findings to all people in natural settings.</a:t>
            </a:r>
          </a:p>
          <a:p>
            <a:endParaRPr lang="en-US" dirty="0"/>
          </a:p>
        </p:txBody>
      </p:sp>
    </p:spTree>
    <p:extLst>
      <p:ext uri="{BB962C8B-B14F-4D97-AF65-F5344CB8AC3E}">
        <p14:creationId xmlns:p14="http://schemas.microsoft.com/office/powerpoint/2010/main" val="3276381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a:t>Biases</a:t>
            </a:r>
            <a:endParaRPr lang="en-US" dirty="0"/>
          </a:p>
        </p:txBody>
      </p:sp>
      <p:sp>
        <p:nvSpPr>
          <p:cNvPr id="37891" name="Rectangle 3"/>
          <p:cNvSpPr>
            <a:spLocks noGrp="1" noChangeArrowheads="1"/>
          </p:cNvSpPr>
          <p:nvPr>
            <p:ph type="body" idx="1"/>
          </p:nvPr>
        </p:nvSpPr>
        <p:spPr/>
        <p:txBody>
          <a:bodyPr>
            <a:normAutofit/>
          </a:bodyPr>
          <a:lstStyle/>
          <a:p>
            <a:r>
              <a:rPr lang="en-US" dirty="0"/>
              <a:t>Sampling bias – always college students e.g.</a:t>
            </a:r>
          </a:p>
          <a:p>
            <a:r>
              <a:rPr lang="en-US" dirty="0"/>
              <a:t>Researcher’s biases can influence the way a question is worded or asked (leading, order).</a:t>
            </a:r>
          </a:p>
          <a:p>
            <a:pPr lvl="1"/>
            <a:r>
              <a:rPr lang="en-US" dirty="0"/>
              <a:t>May subtly influence the participants too</a:t>
            </a:r>
          </a:p>
          <a:p>
            <a:r>
              <a:rPr lang="en-US" dirty="0"/>
              <a:t>People are not always honest (</a:t>
            </a:r>
            <a:r>
              <a:rPr lang="en-US" i="1" dirty="0"/>
              <a:t>social desirability</a:t>
            </a:r>
            <a:r>
              <a:rPr lang="en-US" dirty="0"/>
              <a:t>)</a:t>
            </a:r>
          </a:p>
          <a:p>
            <a:r>
              <a:rPr lang="en-US" dirty="0"/>
              <a:t>Participant variability – characteristics of the sample affect the dependent variable</a:t>
            </a:r>
          </a:p>
        </p:txBody>
      </p:sp>
    </p:spTree>
    <p:extLst>
      <p:ext uri="{BB962C8B-B14F-4D97-AF65-F5344CB8AC3E}">
        <p14:creationId xmlns:p14="http://schemas.microsoft.com/office/powerpoint/2010/main" val="230781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Confirmation Bias</a:t>
            </a:r>
          </a:p>
        </p:txBody>
      </p:sp>
      <p:sp>
        <p:nvSpPr>
          <p:cNvPr id="13315" name="Rectangle 3"/>
          <p:cNvSpPr>
            <a:spLocks noGrp="1" noChangeArrowheads="1"/>
          </p:cNvSpPr>
          <p:nvPr>
            <p:ph type="body" idx="1"/>
          </p:nvPr>
        </p:nvSpPr>
        <p:spPr>
          <a:xfrm>
            <a:off x="1173163" y="1981200"/>
            <a:ext cx="7556500" cy="4114800"/>
          </a:xfrm>
        </p:spPr>
        <p:txBody>
          <a:bodyPr>
            <a:normAutofit lnSpcReduction="10000"/>
          </a:bodyPr>
          <a:lstStyle/>
          <a:p>
            <a:r>
              <a:rPr lang="en-US" altLang="en-US" sz="3600" dirty="0">
                <a:latin typeface="Times New Roman" charset="0"/>
              </a:rPr>
              <a:t>A tendency to search for information that confirms a preconception</a:t>
            </a:r>
          </a:p>
          <a:p>
            <a:r>
              <a:rPr lang="en-US" altLang="en-US" sz="3600" dirty="0">
                <a:latin typeface="Times New Roman" charset="0"/>
              </a:rPr>
              <a:t>Means to lower confirmation bias</a:t>
            </a:r>
          </a:p>
          <a:p>
            <a:pPr lvl="1"/>
            <a:r>
              <a:rPr lang="en-US" altLang="en-US" sz="3200" dirty="0">
                <a:latin typeface="Times New Roman" charset="0"/>
              </a:rPr>
              <a:t>Objective observation</a:t>
            </a:r>
          </a:p>
          <a:p>
            <a:pPr lvl="1"/>
            <a:r>
              <a:rPr lang="en-US" altLang="en-US" sz="3200" dirty="0">
                <a:latin typeface="Times New Roman" charset="0"/>
              </a:rPr>
              <a:t>Critical thinking</a:t>
            </a:r>
          </a:p>
          <a:p>
            <a:r>
              <a:rPr lang="en-US" altLang="en-US" sz="3600" dirty="0">
                <a:latin typeface="Times New Roman" charset="0"/>
              </a:rPr>
              <a:t>Pygmalion Effect (Rosenthal &amp; Jacobson, 1968 pg. </a:t>
            </a:r>
            <a:r>
              <a:rPr lang="en-US" altLang="en-US" sz="3600">
                <a:latin typeface="Times New Roman" charset="0"/>
              </a:rPr>
              <a:t>18)</a:t>
            </a:r>
            <a:endParaRPr lang="en-US" altLang="en-US" sz="3600" dirty="0">
              <a:latin typeface="Times New Roman" charset="0"/>
            </a:endParaRPr>
          </a:p>
          <a:p>
            <a:pPr>
              <a:buFontTx/>
              <a:buNone/>
            </a:pPr>
            <a:endParaRPr lang="en-US" altLang="en-US" sz="3600" dirty="0">
              <a:latin typeface="Times New Roman" charset="0"/>
            </a:endParaRPr>
          </a:p>
        </p:txBody>
      </p:sp>
    </p:spTree>
    <p:extLst>
      <p:ext uri="{BB962C8B-B14F-4D97-AF65-F5344CB8AC3E}">
        <p14:creationId xmlns:p14="http://schemas.microsoft.com/office/powerpoint/2010/main" val="108338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altLang="en-US" dirty="0"/>
              <a:t>Demand Characteristics aka Hawthorne Effect</a:t>
            </a:r>
          </a:p>
        </p:txBody>
      </p:sp>
      <p:sp>
        <p:nvSpPr>
          <p:cNvPr id="15363" name="Rectangle 3"/>
          <p:cNvSpPr>
            <a:spLocks noGrp="1" noChangeArrowheads="1"/>
          </p:cNvSpPr>
          <p:nvPr>
            <p:ph type="body" idx="1"/>
          </p:nvPr>
        </p:nvSpPr>
        <p:spPr>
          <a:xfrm>
            <a:off x="1173163" y="1981200"/>
            <a:ext cx="7556500" cy="4572000"/>
          </a:xfrm>
        </p:spPr>
        <p:txBody>
          <a:bodyPr>
            <a:normAutofit lnSpcReduction="10000"/>
          </a:bodyPr>
          <a:lstStyle/>
          <a:p>
            <a:r>
              <a:rPr lang="en-US" altLang="en-US" sz="3600" dirty="0">
                <a:latin typeface="Times New Roman" charset="0"/>
              </a:rPr>
              <a:t>Tendency of research subjects to behave in a certain way because they know they are being observed, or they try to guess the aim, or they believe they know what the researcher “wants” (</a:t>
            </a:r>
            <a:r>
              <a:rPr lang="en-US" altLang="en-US" sz="3600" dirty="0" err="1">
                <a:latin typeface="Times New Roman" charset="0"/>
              </a:rPr>
              <a:t>Orne</a:t>
            </a:r>
            <a:r>
              <a:rPr lang="en-US" altLang="en-US" sz="3600" dirty="0">
                <a:latin typeface="Times New Roman" charset="0"/>
              </a:rPr>
              <a:t>, 1962 pg. 29)</a:t>
            </a:r>
          </a:p>
          <a:p>
            <a:r>
              <a:rPr lang="en-US" altLang="en-US" sz="3600" dirty="0">
                <a:latin typeface="Times New Roman" charset="0"/>
              </a:rPr>
              <a:t>Can be reduced by naturalistic observation &amp; blind studies</a:t>
            </a:r>
          </a:p>
        </p:txBody>
      </p:sp>
    </p:spTree>
    <p:extLst>
      <p:ext uri="{BB962C8B-B14F-4D97-AF65-F5344CB8AC3E}">
        <p14:creationId xmlns:p14="http://schemas.microsoft.com/office/powerpoint/2010/main" val="63129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a:spLocks noGrp="1"/>
          </p:cNvSpPr>
          <p:nvPr>
            <p:ph type="sldNum" sz="quarter" idx="12"/>
          </p:nvPr>
        </p:nvSpPr>
        <p:spPr>
          <a:noFill/>
        </p:spPr>
        <p:txBody>
          <a:bodyPr/>
          <a:lstStyle/>
          <a:p>
            <a:fld id="{CC89C706-790D-49C2-8FC9-54398D21191A}" type="slidenum">
              <a:rPr lang="en-US" smtClean="0"/>
              <a:pPr/>
              <a:t>18</a:t>
            </a:fld>
            <a:endParaRPr lang="en-US"/>
          </a:p>
        </p:txBody>
      </p:sp>
      <p:sp>
        <p:nvSpPr>
          <p:cNvPr id="30723" name="Rectangle 2"/>
          <p:cNvSpPr>
            <a:spLocks noGrp="1" noChangeArrowheads="1"/>
          </p:cNvSpPr>
          <p:nvPr>
            <p:ph type="title"/>
          </p:nvPr>
        </p:nvSpPr>
        <p:spPr/>
        <p:txBody>
          <a:bodyPr/>
          <a:lstStyle/>
          <a:p>
            <a:pPr eaLnBrk="1" hangingPunct="1"/>
            <a:endParaRPr lang="en-US" sz="4000" dirty="0">
              <a:solidFill>
                <a:schemeClr val="tx1"/>
              </a:solidFill>
              <a:latin typeface="Palatino Linotype" pitchFamily="18" charset="0"/>
            </a:endParaRPr>
          </a:p>
        </p:txBody>
      </p:sp>
      <p:sp>
        <p:nvSpPr>
          <p:cNvPr id="28676" name="Rectangle 3"/>
          <p:cNvSpPr>
            <a:spLocks noGrp="1" noChangeArrowheads="1"/>
          </p:cNvSpPr>
          <p:nvPr>
            <p:ph type="body" sz="half" idx="1"/>
          </p:nvPr>
        </p:nvSpPr>
        <p:spPr>
          <a:xfrm>
            <a:off x="596900" y="2286000"/>
            <a:ext cx="7905750" cy="3810000"/>
          </a:xfrm>
        </p:spPr>
        <p:txBody>
          <a:bodyPr>
            <a:normAutofit fontScale="92500"/>
          </a:bodyPr>
          <a:lstStyle/>
          <a:p>
            <a:pPr marL="0" indent="0" eaLnBrk="1" hangingPunct="1">
              <a:buFont typeface="Wingdings" pitchFamily="2" charset="2"/>
              <a:buNone/>
            </a:pPr>
            <a:r>
              <a:rPr lang="en-US" altLang="en-US" dirty="0">
                <a:latin typeface="Palatino Linotype" pitchFamily="18" charset="0"/>
              </a:rPr>
              <a:t>How many of you are left-handed?</a:t>
            </a:r>
          </a:p>
          <a:p>
            <a:pPr marL="0" indent="0" eaLnBrk="1" hangingPunct="1">
              <a:buFont typeface="Wingdings" pitchFamily="2" charset="2"/>
              <a:buNone/>
            </a:pPr>
            <a:r>
              <a:rPr lang="en-US" altLang="en-US" dirty="0">
                <a:latin typeface="Palatino Linotype" pitchFamily="18" charset="0"/>
              </a:rPr>
              <a:t>Everyone jot down - how many left-handed people in the US by %?</a:t>
            </a:r>
          </a:p>
          <a:p>
            <a:pPr marL="0" indent="0" algn="ctr" eaLnBrk="1" hangingPunct="1">
              <a:buFont typeface="Wingdings" pitchFamily="2" charset="2"/>
              <a:buNone/>
            </a:pPr>
            <a:endParaRPr lang="en-US" altLang="en-US" dirty="0">
              <a:latin typeface="Palatino Linotype" pitchFamily="18" charset="0"/>
            </a:endParaRPr>
          </a:p>
          <a:p>
            <a:pPr marL="0" indent="0" algn="ctr" eaLnBrk="1" hangingPunct="1">
              <a:buFont typeface="Wingdings" pitchFamily="2" charset="2"/>
              <a:buNone/>
            </a:pPr>
            <a:endParaRPr lang="en-US" altLang="en-US" dirty="0">
              <a:latin typeface="Palatino Linotype" pitchFamily="18" charset="0"/>
            </a:endParaRPr>
          </a:p>
          <a:p>
            <a:pPr marL="0" indent="0" algn="ctr" eaLnBrk="1" hangingPunct="1">
              <a:buFont typeface="Wingdings" pitchFamily="2" charset="2"/>
              <a:buNone/>
            </a:pPr>
            <a:r>
              <a:rPr lang="en-US" altLang="en-US" dirty="0">
                <a:latin typeface="Palatino Linotype" pitchFamily="18" charset="0"/>
              </a:rPr>
              <a:t>A tendency to overestimate the extent to which others share our beliefs and behaviors.</a:t>
            </a:r>
          </a:p>
          <a:p>
            <a:pPr marL="0" indent="0" algn="ctr" eaLnBrk="1" hangingPunct="1">
              <a:buFont typeface="Wingdings" pitchFamily="2" charset="2"/>
              <a:buNone/>
            </a:pPr>
            <a:endParaRPr lang="en-US" altLang="en-US" dirty="0">
              <a:latin typeface="Palatino Linotype" pitchFamily="18" charset="0"/>
            </a:endParaRPr>
          </a:p>
          <a:p>
            <a:pPr marL="0" indent="0" algn="ctr" eaLnBrk="1" hangingPunct="1">
              <a:buFont typeface="Wingdings" pitchFamily="2" charset="2"/>
              <a:buNone/>
            </a:pPr>
            <a:endParaRPr lang="en-US" altLang="en-US" dirty="0">
              <a:latin typeface="Palatino Linotype" pitchFamily="18" charset="0"/>
            </a:endParaRPr>
          </a:p>
        </p:txBody>
      </p:sp>
      <p:sp>
        <p:nvSpPr>
          <p:cNvPr id="28677" name="Rectangle 4"/>
          <p:cNvSpPr>
            <a:spLocks noChangeArrowheads="1"/>
          </p:cNvSpPr>
          <p:nvPr/>
        </p:nvSpPr>
        <p:spPr bwMode="auto">
          <a:xfrm>
            <a:off x="442913" y="1600200"/>
            <a:ext cx="8229600" cy="457200"/>
          </a:xfrm>
          <a:prstGeom prst="rect">
            <a:avLst/>
          </a:prstGeom>
          <a:noFill/>
          <a:ln w="9525">
            <a:noFill/>
            <a:miter lim="800000"/>
            <a:headEnd/>
            <a:tailEnd/>
          </a:ln>
        </p:spPr>
        <p:txBody>
          <a:bodyPr/>
          <a:lstStyle/>
          <a:p>
            <a:pPr marL="609600" indent="-609600" algn="ctr">
              <a:lnSpc>
                <a:spcPct val="80000"/>
              </a:lnSpc>
              <a:spcBef>
                <a:spcPct val="20000"/>
              </a:spcBef>
              <a:buFont typeface="Wingdings" pitchFamily="2" charset="2"/>
              <a:buNone/>
            </a:pPr>
            <a:r>
              <a:rPr lang="en-US" altLang="en-US" sz="3200">
                <a:latin typeface="Palatino Linotype" pitchFamily="18" charset="0"/>
              </a:rPr>
              <a:t>False Consensus Effect</a:t>
            </a:r>
            <a:endParaRPr lang="en-US" sz="3200">
              <a:latin typeface="Palatino Linotype" pitchFamily="18" charset="0"/>
            </a:endParaRPr>
          </a:p>
        </p:txBody>
      </p:sp>
    </p:spTree>
    <p:extLst>
      <p:ext uri="{BB962C8B-B14F-4D97-AF65-F5344CB8AC3E}">
        <p14:creationId xmlns:p14="http://schemas.microsoft.com/office/powerpoint/2010/main" val="3828864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P spid="286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D0AF-0AE3-4E31-B2BD-941EEEAE6691}"/>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FE8FD5BD-21DE-4D02-BA71-79063C7B9FA6}"/>
              </a:ext>
            </a:extLst>
          </p:cNvPr>
          <p:cNvPicPr>
            <a:picLocks noChangeAspect="1"/>
          </p:cNvPicPr>
          <p:nvPr/>
        </p:nvPicPr>
        <p:blipFill>
          <a:blip r:embed="rId2"/>
          <a:stretch>
            <a:fillRect/>
          </a:stretch>
        </p:blipFill>
        <p:spPr>
          <a:xfrm>
            <a:off x="1447800" y="-38101"/>
            <a:ext cx="6324600" cy="7018764"/>
          </a:xfrm>
          <a:prstGeom prst="rect">
            <a:avLst/>
          </a:prstGeom>
        </p:spPr>
      </p:pic>
    </p:spTree>
    <p:extLst>
      <p:ext uri="{BB962C8B-B14F-4D97-AF65-F5344CB8AC3E}">
        <p14:creationId xmlns:p14="http://schemas.microsoft.com/office/powerpoint/2010/main" val="265016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Psychology?</a:t>
            </a:r>
          </a:p>
        </p:txBody>
      </p:sp>
      <p:sp>
        <p:nvSpPr>
          <p:cNvPr id="3" name="Content Placeholder 2"/>
          <p:cNvSpPr>
            <a:spLocks noGrp="1"/>
          </p:cNvSpPr>
          <p:nvPr>
            <p:ph idx="1"/>
          </p:nvPr>
        </p:nvSpPr>
        <p:spPr/>
        <p:txBody>
          <a:bodyPr>
            <a:normAutofit/>
          </a:bodyPr>
          <a:lstStyle/>
          <a:p>
            <a:r>
              <a:rPr lang="en-US" sz="4000" dirty="0"/>
              <a:t>Psychology is the </a:t>
            </a:r>
            <a:r>
              <a:rPr lang="en-US" sz="4000"/>
              <a:t>study of behavior </a:t>
            </a:r>
            <a:r>
              <a:rPr lang="en-US" sz="4000" dirty="0"/>
              <a:t>and mental processes</a:t>
            </a:r>
          </a:p>
        </p:txBody>
      </p:sp>
    </p:spTree>
    <p:extLst>
      <p:ext uri="{BB962C8B-B14F-4D97-AF65-F5344CB8AC3E}">
        <p14:creationId xmlns:p14="http://schemas.microsoft.com/office/powerpoint/2010/main" val="126295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C6F93248-B9DF-42AD-AF57-0689C8381300}" type="slidenum">
              <a:rPr lang="en-US"/>
              <a:pPr/>
              <a:t>20</a:t>
            </a:fld>
            <a:endParaRPr lang="en-US"/>
          </a:p>
        </p:txBody>
      </p:sp>
      <p:sp>
        <p:nvSpPr>
          <p:cNvPr id="23555" name="Rectangle 2"/>
          <p:cNvSpPr>
            <a:spLocks noGrp="1" noChangeArrowheads="1"/>
          </p:cNvSpPr>
          <p:nvPr>
            <p:ph type="body" idx="1"/>
          </p:nvPr>
        </p:nvSpPr>
        <p:spPr>
          <a:xfrm>
            <a:off x="457200" y="1447800"/>
            <a:ext cx="8229600" cy="4525963"/>
          </a:xfrm>
        </p:spPr>
        <p:txBody>
          <a:bodyPr>
            <a:normAutofit fontScale="92500" lnSpcReduction="20000"/>
          </a:bodyPr>
          <a:lstStyle/>
          <a:p>
            <a:pPr marL="0" indent="0" algn="ctr" eaLnBrk="1" hangingPunct="1">
              <a:buFont typeface="Wingdings" pitchFamily="2" charset="2"/>
              <a:buNone/>
            </a:pPr>
            <a:r>
              <a:rPr lang="en-US" altLang="en-US" dirty="0">
                <a:latin typeface="Palatino Linotype" pitchFamily="18" charset="0"/>
              </a:rPr>
              <a:t>A</a:t>
            </a:r>
            <a:r>
              <a:rPr lang="en-US" altLang="en-US" dirty="0">
                <a:solidFill>
                  <a:srgbClr val="0000FF"/>
                </a:solidFill>
                <a:latin typeface="Palatino Linotype" pitchFamily="18" charset="0"/>
              </a:rPr>
              <a:t> Hypothesis</a:t>
            </a:r>
            <a:r>
              <a:rPr lang="en-US" altLang="en-US" dirty="0">
                <a:latin typeface="Palatino Linotype" pitchFamily="18" charset="0"/>
              </a:rPr>
              <a:t> (H</a:t>
            </a:r>
            <a:r>
              <a:rPr lang="en-US" altLang="en-US" baseline="-25000" dirty="0">
                <a:latin typeface="Palatino Linotype" pitchFamily="18" charset="0"/>
              </a:rPr>
              <a:t>1</a:t>
            </a:r>
            <a:r>
              <a:rPr lang="en-US" altLang="en-US" dirty="0">
                <a:latin typeface="Palatino Linotype" pitchFamily="18" charset="0"/>
              </a:rPr>
              <a:t>)is a testable prediction, often prompted by a theory, to enable us to accept, reject or revise the theory.</a:t>
            </a:r>
          </a:p>
          <a:p>
            <a:pPr marL="0" indent="0" algn="ctr" eaLnBrk="1" hangingPunct="1">
              <a:buFont typeface="Wingdings" pitchFamily="2" charset="2"/>
              <a:buNone/>
            </a:pPr>
            <a:endParaRPr lang="en-US" altLang="en-US" dirty="0">
              <a:latin typeface="Palatino Linotype" pitchFamily="18" charset="0"/>
            </a:endParaRPr>
          </a:p>
          <a:p>
            <a:pPr marL="0" indent="0" algn="ctr" eaLnBrk="1" hangingPunct="1">
              <a:buFont typeface="Wingdings" pitchFamily="2" charset="2"/>
              <a:buNone/>
            </a:pPr>
            <a:r>
              <a:rPr lang="en-US" altLang="en-US" dirty="0">
                <a:latin typeface="Palatino Linotype" pitchFamily="18" charset="0"/>
              </a:rPr>
              <a:t>People with low self-esteem will feel more depressed when </a:t>
            </a:r>
            <a:r>
              <a:rPr lang="en-US" altLang="en-US">
                <a:latin typeface="Palatino Linotype" pitchFamily="18" charset="0"/>
              </a:rPr>
              <a:t>receiving an </a:t>
            </a:r>
            <a:r>
              <a:rPr lang="en-US" altLang="en-US" dirty="0">
                <a:latin typeface="Palatino Linotype" pitchFamily="18" charset="0"/>
              </a:rPr>
              <a:t>artificially low score on an </a:t>
            </a:r>
            <a:r>
              <a:rPr lang="en-US" altLang="en-US">
                <a:latin typeface="Palatino Linotype" pitchFamily="18" charset="0"/>
              </a:rPr>
              <a:t>intelligence test.</a:t>
            </a:r>
            <a:endParaRPr lang="en-US" altLang="en-US" dirty="0">
              <a:latin typeface="Palatino Linotype" pitchFamily="18" charset="0"/>
            </a:endParaRPr>
          </a:p>
          <a:p>
            <a:pPr marL="0" indent="0" algn="ctr" eaLnBrk="1" hangingPunct="1">
              <a:buFont typeface="Wingdings" pitchFamily="2" charset="2"/>
              <a:buNone/>
            </a:pPr>
            <a:endParaRPr lang="en-US" dirty="0">
              <a:latin typeface="Palatino Linotype" pitchFamily="18" charset="0"/>
            </a:endParaRPr>
          </a:p>
          <a:p>
            <a:pPr marL="0" indent="0" algn="ctr" eaLnBrk="1" hangingPunct="1">
              <a:buFont typeface="Wingdings" pitchFamily="2" charset="2"/>
              <a:buNone/>
            </a:pPr>
            <a:r>
              <a:rPr lang="en-US" dirty="0">
                <a:latin typeface="Palatino Linotype" pitchFamily="18" charset="0"/>
              </a:rPr>
              <a:t>For the hypothesis to be accepted, it must be tested and the results replicated</a:t>
            </a:r>
          </a:p>
        </p:txBody>
      </p:sp>
      <p:sp>
        <p:nvSpPr>
          <p:cNvPr id="23556" name="Rectangle 3"/>
          <p:cNvSpPr>
            <a:spLocks noGrp="1" noChangeArrowheads="1"/>
          </p:cNvSpPr>
          <p:nvPr>
            <p:ph type="title"/>
          </p:nvPr>
        </p:nvSpPr>
        <p:spPr/>
        <p:txBody>
          <a:bodyPr/>
          <a:lstStyle/>
          <a:p>
            <a:pPr eaLnBrk="1" hangingPunct="1"/>
            <a:r>
              <a:rPr lang="en-US" altLang="en-US" sz="4000">
                <a:solidFill>
                  <a:schemeClr val="tx1"/>
                </a:solidFill>
                <a:latin typeface="Palatino Linotype" pitchFamily="18" charset="0"/>
              </a:rPr>
              <a:t>Hypothesis</a:t>
            </a:r>
            <a:endParaRPr lang="en-US" sz="4000">
              <a:solidFill>
                <a:schemeClr val="tx1"/>
              </a:solidFill>
              <a:latin typeface="Palatino Linotype" pitchFamily="18" charset="0"/>
            </a:endParaRPr>
          </a:p>
        </p:txBody>
      </p:sp>
    </p:spTree>
    <p:extLst>
      <p:ext uri="{BB962C8B-B14F-4D97-AF65-F5344CB8AC3E}">
        <p14:creationId xmlns:p14="http://schemas.microsoft.com/office/powerpoint/2010/main" val="38101249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Null Hypothesis</a:t>
            </a:r>
          </a:p>
        </p:txBody>
      </p:sp>
      <p:sp>
        <p:nvSpPr>
          <p:cNvPr id="3" name="Content Placeholder 2"/>
          <p:cNvSpPr>
            <a:spLocks noGrp="1"/>
          </p:cNvSpPr>
          <p:nvPr>
            <p:ph idx="1"/>
          </p:nvPr>
        </p:nvSpPr>
        <p:spPr/>
        <p:txBody>
          <a:bodyPr>
            <a:normAutofit lnSpcReduction="10000"/>
          </a:bodyPr>
          <a:lstStyle/>
          <a:p>
            <a:r>
              <a:rPr lang="en-US" sz="2800" dirty="0"/>
              <a:t>A Null Hypothesis (H</a:t>
            </a:r>
            <a:r>
              <a:rPr lang="en-US" sz="2800" baseline="-25000" dirty="0"/>
              <a:t>0</a:t>
            </a:r>
            <a:r>
              <a:rPr lang="en-US" sz="2800" dirty="0"/>
              <a:t>) simplistically is the opposite of the </a:t>
            </a:r>
            <a:r>
              <a:rPr lang="en-US" altLang="en-US" sz="2800" dirty="0">
                <a:latin typeface="Palatino Linotype" pitchFamily="18" charset="0"/>
              </a:rPr>
              <a:t>H</a:t>
            </a:r>
            <a:r>
              <a:rPr lang="en-US" altLang="en-US" sz="2800" baseline="-25000" dirty="0">
                <a:latin typeface="Palatino Linotype" pitchFamily="18" charset="0"/>
              </a:rPr>
              <a:t>1</a:t>
            </a:r>
            <a:r>
              <a:rPr lang="en-US" altLang="en-US" sz="2800" dirty="0">
                <a:latin typeface="Palatino Linotype" pitchFamily="18" charset="0"/>
              </a:rPr>
              <a:t>.</a:t>
            </a:r>
          </a:p>
          <a:p>
            <a:r>
              <a:rPr lang="en-US" sz="2800" dirty="0"/>
              <a:t>The null hypothesis (H</a:t>
            </a:r>
            <a:r>
              <a:rPr lang="en-US" sz="2800" baseline="-25000" dirty="0"/>
              <a:t>0</a:t>
            </a:r>
            <a:r>
              <a:rPr lang="en-US" sz="2800" dirty="0"/>
              <a:t>) is a hypothesis which the researcher tries to reject or nullify.</a:t>
            </a:r>
          </a:p>
          <a:p>
            <a:r>
              <a:rPr lang="en-US" sz="2800" dirty="0"/>
              <a:t>The 'null' often refers to the common view of something, while the alternative hypothesis is what the researcher really thinks is the cause of a phenomenon.</a:t>
            </a:r>
          </a:p>
          <a:p>
            <a:r>
              <a:rPr lang="en-US" sz="2800" dirty="0"/>
              <a:t>An experiment </a:t>
            </a:r>
            <a:r>
              <a:rPr lang="en-US" sz="2800" dirty="0">
                <a:solidFill>
                  <a:srgbClr val="FF0000"/>
                </a:solidFill>
                <a:hlinkClick r:id="rId2"/>
              </a:rPr>
              <a:t>conclusion</a:t>
            </a:r>
            <a:r>
              <a:rPr lang="en-US" sz="2800" dirty="0"/>
              <a:t> always refers to the null, rejecting or accepting H</a:t>
            </a:r>
            <a:r>
              <a:rPr lang="en-US" sz="2800" baseline="-25000" dirty="0"/>
              <a:t>0</a:t>
            </a:r>
            <a:r>
              <a:rPr lang="en-US" sz="2800" dirty="0"/>
              <a:t> rather than H</a:t>
            </a:r>
            <a:r>
              <a:rPr lang="en-US" sz="2800" baseline="-25000" dirty="0"/>
              <a:t>1</a:t>
            </a:r>
            <a:r>
              <a:rPr lang="en-US" sz="2800" dirty="0"/>
              <a:t>.</a:t>
            </a:r>
          </a:p>
        </p:txBody>
      </p:sp>
      <p:sp>
        <p:nvSpPr>
          <p:cNvPr id="4" name="Slide Number Placeholder 3"/>
          <p:cNvSpPr>
            <a:spLocks noGrp="1"/>
          </p:cNvSpPr>
          <p:nvPr>
            <p:ph type="sldNum" sz="quarter" idx="12"/>
          </p:nvPr>
        </p:nvSpPr>
        <p:spPr/>
        <p:txBody>
          <a:bodyPr/>
          <a:lstStyle/>
          <a:p>
            <a:fld id="{D461512C-2A61-4B26-AE33-D105F2EE0B91}" type="slidenum">
              <a:rPr lang="en-US" smtClean="0"/>
              <a:pPr/>
              <a:t>21</a:t>
            </a:fld>
            <a:endParaRPr lang="en-US"/>
          </a:p>
        </p:txBody>
      </p:sp>
    </p:spTree>
    <p:extLst>
      <p:ext uri="{BB962C8B-B14F-4D97-AF65-F5344CB8AC3E}">
        <p14:creationId xmlns:p14="http://schemas.microsoft.com/office/powerpoint/2010/main" val="401702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sz="2800" dirty="0"/>
              <a:t>Experimental </a:t>
            </a:r>
            <a:r>
              <a:rPr lang="en-US" altLang="en-US" sz="2800" dirty="0">
                <a:latin typeface="Palatino Linotype" pitchFamily="18" charset="0"/>
              </a:rPr>
              <a:t>H</a:t>
            </a:r>
            <a:r>
              <a:rPr lang="en-US" altLang="en-US" sz="2800" baseline="-25000" dirty="0">
                <a:latin typeface="Palatino Linotype" pitchFamily="18" charset="0"/>
              </a:rPr>
              <a:t>1</a:t>
            </a:r>
            <a:r>
              <a:rPr lang="en-US" sz="2800" dirty="0"/>
              <a:t>: Males will flirt with members of the opposite sex that are either approximately the same level of physical attractiveness as themselves or above, whereas females will flirt with members of the opposite sex who are either approximately of the same level of attractiveness as themselves or lower.</a:t>
            </a:r>
          </a:p>
          <a:p>
            <a:r>
              <a:rPr lang="en-US" sz="2800" dirty="0"/>
              <a:t>Null </a:t>
            </a:r>
            <a:r>
              <a:rPr lang="en-US" altLang="en-US" sz="2800" dirty="0">
                <a:latin typeface="Palatino Linotype" pitchFamily="18" charset="0"/>
              </a:rPr>
              <a:t>H</a:t>
            </a:r>
            <a:r>
              <a:rPr lang="en-US" altLang="en-US" sz="2800" baseline="-25000" dirty="0">
                <a:latin typeface="Palatino Linotype" pitchFamily="18" charset="0"/>
              </a:rPr>
              <a:t>0</a:t>
            </a:r>
            <a:r>
              <a:rPr lang="en-US" sz="2800" dirty="0"/>
              <a:t>: An individual’s level of physical attractiveness will not influence with whom the individual chooses to flirt with.</a:t>
            </a:r>
          </a:p>
        </p:txBody>
      </p:sp>
      <p:sp>
        <p:nvSpPr>
          <p:cNvPr id="4" name="Slide Number Placeholder 3"/>
          <p:cNvSpPr>
            <a:spLocks noGrp="1"/>
          </p:cNvSpPr>
          <p:nvPr>
            <p:ph type="sldNum" sz="quarter" idx="12"/>
          </p:nvPr>
        </p:nvSpPr>
        <p:spPr/>
        <p:txBody>
          <a:bodyPr/>
          <a:lstStyle/>
          <a:p>
            <a:fld id="{D461512C-2A61-4B26-AE33-D105F2EE0B91}" type="slidenum">
              <a:rPr lang="en-US" smtClean="0"/>
              <a:pPr/>
              <a:t>22</a:t>
            </a:fld>
            <a:endParaRPr lang="en-US"/>
          </a:p>
        </p:txBody>
      </p:sp>
    </p:spTree>
    <p:extLst>
      <p:ext uri="{BB962C8B-B14F-4D97-AF65-F5344CB8AC3E}">
        <p14:creationId xmlns:p14="http://schemas.microsoft.com/office/powerpoint/2010/main" val="127523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Independent Variable</a:t>
            </a:r>
          </a:p>
        </p:txBody>
      </p:sp>
      <p:sp>
        <p:nvSpPr>
          <p:cNvPr id="50179" name="Rectangle 3"/>
          <p:cNvSpPr>
            <a:spLocks noGrp="1" noChangeArrowheads="1"/>
          </p:cNvSpPr>
          <p:nvPr>
            <p:ph type="body" idx="1"/>
          </p:nvPr>
        </p:nvSpPr>
        <p:spPr>
          <a:xfrm>
            <a:off x="1143000" y="1600200"/>
            <a:ext cx="8001000" cy="5029200"/>
          </a:xfrm>
        </p:spPr>
        <p:txBody>
          <a:bodyPr/>
          <a:lstStyle/>
          <a:p>
            <a:pPr>
              <a:lnSpc>
                <a:spcPct val="90000"/>
              </a:lnSpc>
            </a:pPr>
            <a:r>
              <a:rPr lang="en-US" altLang="en-US" sz="3600">
                <a:latin typeface="Times New Roman" charset="0"/>
              </a:rPr>
              <a:t>The variable that the researcher will actively manipulate and, if the hypothesis is correct, that will cause a change in the dependent variable</a:t>
            </a:r>
          </a:p>
          <a:p>
            <a:pPr>
              <a:lnSpc>
                <a:spcPct val="90000"/>
              </a:lnSpc>
            </a:pPr>
            <a:r>
              <a:rPr lang="en-US" altLang="en-US" sz="3600">
                <a:latin typeface="Times New Roman" charset="0"/>
              </a:rPr>
              <a:t>The experimental variable which causes something to happen</a:t>
            </a:r>
          </a:p>
          <a:p>
            <a:pPr>
              <a:lnSpc>
                <a:spcPct val="90000"/>
              </a:lnSpc>
            </a:pPr>
            <a:r>
              <a:rPr lang="en-US" altLang="en-US" sz="3600">
                <a:latin typeface="Times New Roman" charset="0"/>
              </a:rPr>
              <a:t>The “cause variable”</a:t>
            </a:r>
          </a:p>
          <a:p>
            <a:pPr>
              <a:lnSpc>
                <a:spcPct val="90000"/>
              </a:lnSpc>
            </a:pPr>
            <a:r>
              <a:rPr lang="en-US" altLang="en-US" sz="3600">
                <a:latin typeface="Times New Roman" charset="0"/>
              </a:rPr>
              <a:t>The variable manipulated by the experimenter</a:t>
            </a:r>
          </a:p>
        </p:txBody>
      </p:sp>
    </p:spTree>
    <p:extLst>
      <p:ext uri="{BB962C8B-B14F-4D97-AF65-F5344CB8AC3E}">
        <p14:creationId xmlns:p14="http://schemas.microsoft.com/office/powerpoint/2010/main" val="4030726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Dependent Variable</a:t>
            </a:r>
          </a:p>
        </p:txBody>
      </p:sp>
      <p:sp>
        <p:nvSpPr>
          <p:cNvPr id="51203" name="Rectangle 3"/>
          <p:cNvSpPr>
            <a:spLocks noGrp="1" noChangeArrowheads="1"/>
          </p:cNvSpPr>
          <p:nvPr>
            <p:ph type="body" idx="1"/>
          </p:nvPr>
        </p:nvSpPr>
        <p:spPr>
          <a:xfrm>
            <a:off x="1173163" y="1981200"/>
            <a:ext cx="7556500" cy="4114800"/>
          </a:xfrm>
        </p:spPr>
        <p:txBody>
          <a:bodyPr/>
          <a:lstStyle/>
          <a:p>
            <a:r>
              <a:rPr lang="en-US" altLang="en-US" sz="3600">
                <a:latin typeface="Times New Roman" charset="0"/>
              </a:rPr>
              <a:t>The variable that should show the effect of the independent variable</a:t>
            </a:r>
          </a:p>
          <a:p>
            <a:r>
              <a:rPr lang="en-US" altLang="en-US" sz="3600">
                <a:latin typeface="Times New Roman" charset="0"/>
              </a:rPr>
              <a:t>The “effect variable”</a:t>
            </a:r>
          </a:p>
          <a:p>
            <a:r>
              <a:rPr lang="en-US" altLang="en-US" sz="3600">
                <a:latin typeface="Times New Roman" charset="0"/>
              </a:rPr>
              <a:t>The outcome of the experiment</a:t>
            </a:r>
          </a:p>
          <a:p>
            <a:r>
              <a:rPr lang="en-US" altLang="en-US" sz="3600">
                <a:latin typeface="Times New Roman" charset="0"/>
              </a:rPr>
              <a:t>The variable being measured</a:t>
            </a:r>
          </a:p>
        </p:txBody>
      </p:sp>
    </p:spTree>
    <p:extLst>
      <p:ext uri="{BB962C8B-B14F-4D97-AF65-F5344CB8AC3E}">
        <p14:creationId xmlns:p14="http://schemas.microsoft.com/office/powerpoint/2010/main" val="2609281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Experimental Group</a:t>
            </a:r>
          </a:p>
        </p:txBody>
      </p:sp>
      <p:sp>
        <p:nvSpPr>
          <p:cNvPr id="53251" name="Rectangle 3"/>
          <p:cNvSpPr>
            <a:spLocks noGrp="1" noChangeArrowheads="1"/>
          </p:cNvSpPr>
          <p:nvPr>
            <p:ph type="body" idx="1"/>
          </p:nvPr>
        </p:nvSpPr>
        <p:spPr>
          <a:xfrm>
            <a:off x="1173163" y="1981200"/>
            <a:ext cx="7556500" cy="4114800"/>
          </a:xfrm>
        </p:spPr>
        <p:txBody>
          <a:bodyPr>
            <a:normAutofit lnSpcReduction="10000"/>
          </a:bodyPr>
          <a:lstStyle/>
          <a:p>
            <a:r>
              <a:rPr lang="en-US" altLang="en-US" sz="3600">
                <a:latin typeface="Times New Roman" charset="0"/>
              </a:rPr>
              <a:t>The participants in an experiment who are exposed to the independent variable</a:t>
            </a:r>
          </a:p>
          <a:p>
            <a:r>
              <a:rPr lang="en-US" altLang="en-US" sz="3600">
                <a:latin typeface="Times New Roman" charset="0"/>
              </a:rPr>
              <a:t>Also called the experimental condition</a:t>
            </a:r>
          </a:p>
          <a:p>
            <a:r>
              <a:rPr lang="en-US" altLang="en-US" sz="3600">
                <a:latin typeface="Times New Roman" charset="0"/>
              </a:rPr>
              <a:t>The group being studied and compared to the control group</a:t>
            </a:r>
          </a:p>
        </p:txBody>
      </p:sp>
    </p:spTree>
    <p:extLst>
      <p:ext uri="{BB962C8B-B14F-4D97-AF65-F5344CB8AC3E}">
        <p14:creationId xmlns:p14="http://schemas.microsoft.com/office/powerpoint/2010/main" val="122339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Control Group</a:t>
            </a:r>
          </a:p>
        </p:txBody>
      </p:sp>
      <p:sp>
        <p:nvSpPr>
          <p:cNvPr id="54275" name="Rectangle 3"/>
          <p:cNvSpPr>
            <a:spLocks noGrp="1" noChangeArrowheads="1"/>
          </p:cNvSpPr>
          <p:nvPr>
            <p:ph type="body" idx="1"/>
          </p:nvPr>
        </p:nvSpPr>
        <p:spPr>
          <a:xfrm>
            <a:off x="1173163" y="1981200"/>
            <a:ext cx="7556500" cy="4114800"/>
          </a:xfrm>
        </p:spPr>
        <p:txBody>
          <a:bodyPr/>
          <a:lstStyle/>
          <a:p>
            <a:r>
              <a:rPr lang="en-US" altLang="en-US" sz="3600">
                <a:latin typeface="Times New Roman" charset="0"/>
              </a:rPr>
              <a:t>The participants in an experiment who are not exposed to the independent variable</a:t>
            </a:r>
          </a:p>
          <a:p>
            <a:r>
              <a:rPr lang="en-US" altLang="en-US" sz="3600">
                <a:latin typeface="Times New Roman" charset="0"/>
              </a:rPr>
              <a:t>Results are compared to those of the experimental group</a:t>
            </a:r>
          </a:p>
          <a:p>
            <a:r>
              <a:rPr lang="en-US" altLang="en-US" sz="3600">
                <a:latin typeface="Times New Roman" charset="0"/>
              </a:rPr>
              <a:t>Also called the control condition</a:t>
            </a:r>
          </a:p>
        </p:txBody>
      </p:sp>
    </p:spTree>
    <p:extLst>
      <p:ext uri="{BB962C8B-B14F-4D97-AF65-F5344CB8AC3E}">
        <p14:creationId xmlns:p14="http://schemas.microsoft.com/office/powerpoint/2010/main" val="2475872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457200"/>
            <a:ext cx="5638800" cy="6309148"/>
          </a:xfrm>
        </p:spPr>
      </p:pic>
    </p:spTree>
    <p:extLst>
      <p:ext uri="{BB962C8B-B14F-4D97-AF65-F5344CB8AC3E}">
        <p14:creationId xmlns:p14="http://schemas.microsoft.com/office/powerpoint/2010/main" val="1601068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n-US" altLang="en-US" dirty="0"/>
              <a:t>Extraneous/Confounding Variables</a:t>
            </a:r>
          </a:p>
        </p:txBody>
      </p:sp>
      <p:sp>
        <p:nvSpPr>
          <p:cNvPr id="64515" name="Rectangle 3"/>
          <p:cNvSpPr>
            <a:spLocks noGrp="1" noChangeArrowheads="1"/>
          </p:cNvSpPr>
          <p:nvPr>
            <p:ph type="body" idx="1"/>
          </p:nvPr>
        </p:nvSpPr>
        <p:spPr>
          <a:xfrm>
            <a:off x="1173163" y="1981200"/>
            <a:ext cx="7556500" cy="4114800"/>
          </a:xfrm>
        </p:spPr>
        <p:txBody>
          <a:bodyPr>
            <a:normAutofit fontScale="92500"/>
          </a:bodyPr>
          <a:lstStyle/>
          <a:p>
            <a:pPr>
              <a:lnSpc>
                <a:spcPct val="90000"/>
              </a:lnSpc>
            </a:pPr>
            <a:r>
              <a:rPr lang="en-US" altLang="en-US" sz="3600" dirty="0">
                <a:latin typeface="Times New Roman" charset="0"/>
              </a:rPr>
              <a:t>Variables, other than the independent variable, which could inadvertently influence the dependent variable</a:t>
            </a:r>
          </a:p>
          <a:p>
            <a:pPr>
              <a:lnSpc>
                <a:spcPct val="90000"/>
              </a:lnSpc>
            </a:pPr>
            <a:r>
              <a:rPr lang="en-US" altLang="en-US" sz="3600" dirty="0">
                <a:latin typeface="Times New Roman" charset="0"/>
              </a:rPr>
              <a:t>These variables should be controlled for in order to draw a true, cause-effect relationship in the experiment.</a:t>
            </a:r>
          </a:p>
          <a:p>
            <a:pPr>
              <a:lnSpc>
                <a:spcPct val="90000"/>
              </a:lnSpc>
            </a:pPr>
            <a:r>
              <a:rPr lang="en-US" altLang="en-US" sz="3600" dirty="0">
                <a:latin typeface="Times New Roman" charset="0"/>
              </a:rPr>
              <a:t>Many extraneous variables can be eliminated through random assignment.</a:t>
            </a:r>
          </a:p>
        </p:txBody>
      </p:sp>
    </p:spTree>
    <p:extLst>
      <p:ext uri="{BB962C8B-B14F-4D97-AF65-F5344CB8AC3E}">
        <p14:creationId xmlns:p14="http://schemas.microsoft.com/office/powerpoint/2010/main" val="3746570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Random Assignment</a:t>
            </a:r>
          </a:p>
        </p:txBody>
      </p:sp>
      <p:sp>
        <p:nvSpPr>
          <p:cNvPr id="65539" name="Rectangle 3"/>
          <p:cNvSpPr>
            <a:spLocks noGrp="1" noChangeArrowheads="1"/>
          </p:cNvSpPr>
          <p:nvPr>
            <p:ph type="body" idx="1"/>
          </p:nvPr>
        </p:nvSpPr>
        <p:spPr>
          <a:xfrm>
            <a:off x="1143000" y="1600200"/>
            <a:ext cx="8001000" cy="4953000"/>
          </a:xfrm>
        </p:spPr>
        <p:txBody>
          <a:bodyPr/>
          <a:lstStyle/>
          <a:p>
            <a:pPr>
              <a:lnSpc>
                <a:spcPct val="90000"/>
              </a:lnSpc>
            </a:pPr>
            <a:r>
              <a:rPr lang="en-US" altLang="en-US" sz="3600">
                <a:latin typeface="Times New Roman" charset="0"/>
              </a:rPr>
              <a:t>A procedure for creating groups that allows the researcher to control for individual differences among research participants.</a:t>
            </a:r>
          </a:p>
          <a:p>
            <a:pPr>
              <a:lnSpc>
                <a:spcPct val="90000"/>
              </a:lnSpc>
            </a:pPr>
            <a:r>
              <a:rPr lang="en-US" altLang="en-US" sz="3600">
                <a:latin typeface="Times New Roman" charset="0"/>
              </a:rPr>
              <a:t>Assigning participants to the control and experimental groups by chance</a:t>
            </a:r>
          </a:p>
          <a:p>
            <a:pPr>
              <a:lnSpc>
                <a:spcPct val="90000"/>
              </a:lnSpc>
            </a:pPr>
            <a:r>
              <a:rPr lang="en-US" altLang="en-US" sz="3600">
                <a:latin typeface="Times New Roman" charset="0"/>
              </a:rPr>
              <a:t>Each participant should have an equal chance of being assigned into either group.</a:t>
            </a:r>
          </a:p>
        </p:txBody>
      </p:sp>
    </p:spTree>
    <p:extLst>
      <p:ext uri="{BB962C8B-B14F-4D97-AF65-F5344CB8AC3E}">
        <p14:creationId xmlns:p14="http://schemas.microsoft.com/office/powerpoint/2010/main" val="366117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52D1E8A9-413E-4E9C-819A-001AF51016BE}" type="slidenum">
              <a:rPr lang="en-US" smtClean="0"/>
              <a:pPr/>
              <a:t>3</a:t>
            </a:fld>
            <a:endParaRPr lang="en-US"/>
          </a:p>
        </p:txBody>
      </p:sp>
      <p:sp>
        <p:nvSpPr>
          <p:cNvPr id="11267" name="Rectangle 2"/>
          <p:cNvSpPr>
            <a:spLocks noGrp="1" noChangeArrowheads="1"/>
          </p:cNvSpPr>
          <p:nvPr>
            <p:ph type="title"/>
          </p:nvPr>
        </p:nvSpPr>
        <p:spPr/>
        <p:txBody>
          <a:bodyPr/>
          <a:lstStyle/>
          <a:p>
            <a:pPr eaLnBrk="1" hangingPunct="1"/>
            <a:r>
              <a:rPr lang="en-US" altLang="en-US" sz="4000">
                <a:solidFill>
                  <a:schemeClr val="tx1"/>
                </a:solidFill>
                <a:latin typeface="Palatino Linotype" pitchFamily="18" charset="0"/>
              </a:rPr>
              <a:t>The Need for Psychological Science</a:t>
            </a:r>
            <a:endParaRPr lang="en-US" sz="4000">
              <a:solidFill>
                <a:schemeClr val="tx1"/>
              </a:solidFill>
              <a:latin typeface="Palatino Linotype" pitchFamily="18" charset="0"/>
            </a:endParaRPr>
          </a:p>
        </p:txBody>
      </p:sp>
      <p:sp>
        <p:nvSpPr>
          <p:cNvPr id="11268" name="Rectangle 3"/>
          <p:cNvSpPr>
            <a:spLocks noGrp="1" noChangeArrowheads="1"/>
          </p:cNvSpPr>
          <p:nvPr>
            <p:ph type="body" idx="1"/>
          </p:nvPr>
        </p:nvSpPr>
        <p:spPr>
          <a:xfrm>
            <a:off x="442913" y="1600200"/>
            <a:ext cx="8229600" cy="457200"/>
          </a:xfrm>
        </p:spPr>
        <p:txBody>
          <a:bodyPr/>
          <a:lstStyle/>
          <a:p>
            <a:pPr marL="609600" indent="-609600" algn="ctr" eaLnBrk="1" hangingPunct="1">
              <a:lnSpc>
                <a:spcPct val="80000"/>
              </a:lnSpc>
              <a:buFont typeface="Wingdings" pitchFamily="2" charset="2"/>
              <a:buNone/>
            </a:pPr>
            <a:r>
              <a:rPr lang="en-US" sz="2800">
                <a:latin typeface="Palatino Linotype" pitchFamily="18" charset="0"/>
              </a:rPr>
              <a:t>Intuition &amp; Common Sense</a:t>
            </a:r>
          </a:p>
        </p:txBody>
      </p:sp>
      <p:sp>
        <p:nvSpPr>
          <p:cNvPr id="11269" name="Rectangle 8"/>
          <p:cNvSpPr>
            <a:spLocks noChangeArrowheads="1"/>
          </p:cNvSpPr>
          <p:nvPr/>
        </p:nvSpPr>
        <p:spPr bwMode="auto">
          <a:xfrm>
            <a:off x="457200" y="2438400"/>
            <a:ext cx="8229600" cy="1752600"/>
          </a:xfrm>
          <a:prstGeom prst="rect">
            <a:avLst/>
          </a:prstGeom>
          <a:noFill/>
          <a:ln w="9525">
            <a:noFill/>
            <a:miter lim="800000"/>
            <a:headEnd/>
            <a:tailEnd/>
          </a:ln>
        </p:spPr>
        <p:txBody>
          <a:bodyPr/>
          <a:lstStyle/>
          <a:p>
            <a:pPr algn="ctr">
              <a:spcBef>
                <a:spcPct val="20000"/>
              </a:spcBef>
              <a:buFont typeface="Wingdings" pitchFamily="2" charset="2"/>
              <a:buNone/>
            </a:pPr>
            <a:r>
              <a:rPr lang="en-US" altLang="en-US" sz="2800">
                <a:latin typeface="Palatino Linotype" pitchFamily="18" charset="0"/>
              </a:rPr>
              <a:t>Many people believe that intuition and common sense are enough to bring forth answers regarding human nature.</a:t>
            </a:r>
            <a:endParaRPr lang="en-US" sz="2800">
              <a:latin typeface="Palatino Linotype" pitchFamily="18" charset="0"/>
            </a:endParaRPr>
          </a:p>
        </p:txBody>
      </p:sp>
      <p:sp>
        <p:nvSpPr>
          <p:cNvPr id="54281" name="Rectangle 9"/>
          <p:cNvSpPr>
            <a:spLocks noChangeArrowheads="1"/>
          </p:cNvSpPr>
          <p:nvPr/>
        </p:nvSpPr>
        <p:spPr bwMode="auto">
          <a:xfrm>
            <a:off x="685800" y="4495800"/>
            <a:ext cx="7772400" cy="1066800"/>
          </a:xfrm>
          <a:prstGeom prst="rect">
            <a:avLst/>
          </a:prstGeom>
          <a:noFill/>
          <a:ln w="9525">
            <a:noFill/>
            <a:miter lim="800000"/>
            <a:headEnd/>
            <a:tailEnd/>
          </a:ln>
        </p:spPr>
        <p:txBody>
          <a:bodyPr/>
          <a:lstStyle/>
          <a:p>
            <a:pPr algn="ctr">
              <a:spcBef>
                <a:spcPct val="20000"/>
              </a:spcBef>
              <a:buFont typeface="Wingdings" pitchFamily="2" charset="2"/>
              <a:buNone/>
            </a:pPr>
            <a:r>
              <a:rPr lang="en-US" altLang="en-US" sz="2800">
                <a:latin typeface="Palatino Linotype" pitchFamily="18" charset="0"/>
              </a:rPr>
              <a:t>Intuition and common sense may aid queries, but they are not free of error.</a:t>
            </a:r>
            <a:endParaRPr lang="en-US" sz="2800">
              <a:latin typeface="Palatino Linotype" pitchFamily="18" charset="0"/>
            </a:endParaRPr>
          </a:p>
        </p:txBody>
      </p:sp>
    </p:spTree>
    <p:extLst>
      <p:ext uri="{BB962C8B-B14F-4D97-AF65-F5344CB8AC3E}">
        <p14:creationId xmlns:p14="http://schemas.microsoft.com/office/powerpoint/2010/main" val="551339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81"/>
                                        </p:tgtEl>
                                        <p:attrNameLst>
                                          <p:attrName>style.visibility</p:attrName>
                                        </p:attrNameLst>
                                      </p:cBhvr>
                                      <p:to>
                                        <p:strVal val="visible"/>
                                      </p:to>
                                    </p:set>
                                    <p:animEffect transition="in" filter="dissolve">
                                      <p:cBhvr>
                                        <p:cTn id="7" dur="500"/>
                                        <p:tgtEl>
                                          <p:spTgt spid="54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Blind procedure</a:t>
            </a:r>
          </a:p>
        </p:txBody>
      </p:sp>
      <p:sp>
        <p:nvSpPr>
          <p:cNvPr id="75779" name="Rectangle 3"/>
          <p:cNvSpPr>
            <a:spLocks noGrp="1" noChangeArrowheads="1"/>
          </p:cNvSpPr>
          <p:nvPr>
            <p:ph type="body" idx="1"/>
          </p:nvPr>
        </p:nvSpPr>
        <p:spPr>
          <a:xfrm>
            <a:off x="1173163" y="1981200"/>
            <a:ext cx="7556500" cy="4114800"/>
          </a:xfrm>
        </p:spPr>
        <p:txBody>
          <a:bodyPr/>
          <a:lstStyle/>
          <a:p>
            <a:r>
              <a:rPr lang="en-US" altLang="en-US" sz="3600">
                <a:latin typeface="Times New Roman" charset="0"/>
              </a:rPr>
              <a:t>An experimental procedure where the research participants are ignorant (blind) to the expected outcome of the experiment</a:t>
            </a:r>
          </a:p>
          <a:p>
            <a:r>
              <a:rPr lang="en-US" altLang="en-US" sz="3600">
                <a:latin typeface="Times New Roman" charset="0"/>
              </a:rPr>
              <a:t>Sometimes called single blind procedure</a:t>
            </a:r>
          </a:p>
        </p:txBody>
      </p:sp>
    </p:spTree>
    <p:extLst>
      <p:ext uri="{BB962C8B-B14F-4D97-AF65-F5344CB8AC3E}">
        <p14:creationId xmlns:p14="http://schemas.microsoft.com/office/powerpoint/2010/main" val="1952274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Double Blind Procedure</a:t>
            </a:r>
          </a:p>
        </p:txBody>
      </p:sp>
      <p:sp>
        <p:nvSpPr>
          <p:cNvPr id="76803" name="Rectangle 3"/>
          <p:cNvSpPr>
            <a:spLocks noGrp="1" noChangeArrowheads="1"/>
          </p:cNvSpPr>
          <p:nvPr>
            <p:ph type="body" idx="1"/>
          </p:nvPr>
        </p:nvSpPr>
        <p:spPr>
          <a:xfrm>
            <a:off x="1173163" y="1981200"/>
            <a:ext cx="7556500" cy="4114800"/>
          </a:xfrm>
        </p:spPr>
        <p:txBody>
          <a:bodyPr/>
          <a:lstStyle/>
          <a:p>
            <a:r>
              <a:rPr lang="en-US" altLang="en-US" sz="3600">
                <a:latin typeface="Times New Roman" charset="0"/>
              </a:rPr>
              <a:t>A research procedure in which both the data collectors and the research participants do not know the expected outcome of the experiment.</a:t>
            </a:r>
          </a:p>
          <a:p>
            <a:r>
              <a:rPr lang="en-US" altLang="en-US" sz="3600">
                <a:latin typeface="Times New Roman" charset="0"/>
              </a:rPr>
              <a:t>Both groups are ignorant (blind) to the experiment’s purpose or  expected results</a:t>
            </a:r>
          </a:p>
        </p:txBody>
      </p:sp>
    </p:spTree>
    <p:extLst>
      <p:ext uri="{BB962C8B-B14F-4D97-AF65-F5344CB8AC3E}">
        <p14:creationId xmlns:p14="http://schemas.microsoft.com/office/powerpoint/2010/main" val="3519343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Placebo</a:t>
            </a:r>
          </a:p>
        </p:txBody>
      </p:sp>
      <p:sp>
        <p:nvSpPr>
          <p:cNvPr id="77827" name="Rectangle 3"/>
          <p:cNvSpPr>
            <a:spLocks noGrp="1" noChangeArrowheads="1"/>
          </p:cNvSpPr>
          <p:nvPr>
            <p:ph type="body" idx="1"/>
          </p:nvPr>
        </p:nvSpPr>
        <p:spPr>
          <a:xfrm>
            <a:off x="1173163" y="1981200"/>
            <a:ext cx="7556500" cy="4114800"/>
          </a:xfrm>
        </p:spPr>
        <p:txBody>
          <a:bodyPr/>
          <a:lstStyle/>
          <a:p>
            <a:r>
              <a:rPr lang="en-US" altLang="en-US" sz="3600">
                <a:latin typeface="Times New Roman" charset="0"/>
              </a:rPr>
              <a:t>A non-active substance or condition administered instead of a drug or active agent</a:t>
            </a:r>
          </a:p>
          <a:p>
            <a:r>
              <a:rPr lang="en-US" altLang="en-US" sz="3600">
                <a:latin typeface="Times New Roman" charset="0"/>
              </a:rPr>
              <a:t>Many times an inactive pill that has no known effect</a:t>
            </a:r>
          </a:p>
          <a:p>
            <a:r>
              <a:rPr lang="en-US" altLang="en-US" sz="3600">
                <a:latin typeface="Times New Roman" charset="0"/>
              </a:rPr>
              <a:t>Given to the control group</a:t>
            </a:r>
          </a:p>
        </p:txBody>
      </p:sp>
    </p:spTree>
    <p:extLst>
      <p:ext uri="{BB962C8B-B14F-4D97-AF65-F5344CB8AC3E}">
        <p14:creationId xmlns:p14="http://schemas.microsoft.com/office/powerpoint/2010/main" val="73991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t>Placebo Effect</a:t>
            </a:r>
          </a:p>
        </p:txBody>
      </p:sp>
      <p:sp>
        <p:nvSpPr>
          <p:cNvPr id="50179" name="Content Placeholder 2"/>
          <p:cNvSpPr>
            <a:spLocks noGrp="1"/>
          </p:cNvSpPr>
          <p:nvPr>
            <p:ph idx="1"/>
          </p:nvPr>
        </p:nvSpPr>
        <p:spPr/>
        <p:txBody>
          <a:bodyPr>
            <a:normAutofit fontScale="92500" lnSpcReduction="20000"/>
          </a:bodyPr>
          <a:lstStyle/>
          <a:p>
            <a:r>
              <a:rPr lang="en-US" sz="3600" dirty="0"/>
              <a:t>Experimental results caused by expectations alone</a:t>
            </a:r>
          </a:p>
          <a:p>
            <a:r>
              <a:rPr lang="en-US" sz="3600" dirty="0"/>
              <a:t>In other words – the substance has no inherent qualities that lead to benefits, but belief that it does equates to positive results anyway</a:t>
            </a:r>
          </a:p>
          <a:p>
            <a:r>
              <a:rPr lang="en-US" sz="3600" dirty="0"/>
              <a:t>Nocebo effect – when negative expectations can get side effects even though it’s an inert substance</a:t>
            </a:r>
          </a:p>
          <a:p>
            <a:r>
              <a:rPr lang="en-US" sz="3600" dirty="0"/>
              <a:t>Moseley, 2002 – arthroscopic </a:t>
            </a:r>
            <a:r>
              <a:rPr lang="en-US" sz="3600"/>
              <a:t>knee study</a:t>
            </a:r>
            <a:endParaRPr lang="en-US" sz="3600" dirty="0"/>
          </a:p>
        </p:txBody>
      </p:sp>
      <p:sp>
        <p:nvSpPr>
          <p:cNvPr id="50180" name="Slide Number Placeholder 3"/>
          <p:cNvSpPr>
            <a:spLocks noGrp="1"/>
          </p:cNvSpPr>
          <p:nvPr>
            <p:ph type="sldNum" sz="quarter" idx="12"/>
          </p:nvPr>
        </p:nvSpPr>
        <p:spPr>
          <a:noFill/>
        </p:spPr>
        <p:txBody>
          <a:bodyPr/>
          <a:lstStyle/>
          <a:p>
            <a:fld id="{5E404711-7CA0-4CA8-B639-656AB58C8A97}" type="slidenum">
              <a:rPr lang="en-US" smtClean="0"/>
              <a:pPr/>
              <a:t>33</a:t>
            </a:fld>
            <a:endParaRPr lang="en-US"/>
          </a:p>
        </p:txBody>
      </p:sp>
    </p:spTree>
    <p:extLst>
      <p:ext uri="{BB962C8B-B14F-4D97-AF65-F5344CB8AC3E}">
        <p14:creationId xmlns:p14="http://schemas.microsoft.com/office/powerpoint/2010/main" val="1466597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609600" y="0"/>
            <a:ext cx="7772400" cy="6858000"/>
          </a:xfrm>
        </p:spPr>
        <p:txBody>
          <a:bodyPr/>
          <a:lstStyle/>
          <a:p>
            <a:r>
              <a:rPr lang="en-US" altLang="en-US" sz="6600" dirty="0"/>
              <a:t>Ethics:</a:t>
            </a:r>
            <a:br>
              <a:rPr lang="en-US" altLang="en-US" sz="6600" dirty="0"/>
            </a:br>
            <a:r>
              <a:rPr lang="en-US" altLang="en-US" sz="6600" dirty="0"/>
              <a:t>Human Research</a:t>
            </a:r>
            <a:br>
              <a:rPr lang="en-US" altLang="en-US" sz="6600" dirty="0"/>
            </a:br>
            <a:r>
              <a:rPr lang="en-US" altLang="en-US" sz="3600" dirty="0"/>
              <a:t>(Six Basic Principles)</a:t>
            </a:r>
            <a:endParaRPr lang="en-US" altLang="en-US" sz="6600"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7443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1. Informed Consent</a:t>
            </a:r>
          </a:p>
        </p:txBody>
      </p:sp>
      <p:sp>
        <p:nvSpPr>
          <p:cNvPr id="94211" name="Rectangle 3"/>
          <p:cNvSpPr>
            <a:spLocks noGrp="1" noChangeArrowheads="1"/>
          </p:cNvSpPr>
          <p:nvPr>
            <p:ph type="body" idx="1"/>
          </p:nvPr>
        </p:nvSpPr>
        <p:spPr>
          <a:xfrm>
            <a:off x="1173163" y="1417638"/>
            <a:ext cx="7556500" cy="5059362"/>
          </a:xfrm>
        </p:spPr>
        <p:txBody>
          <a:bodyPr>
            <a:normAutofit/>
          </a:bodyPr>
          <a:lstStyle/>
          <a:p>
            <a:r>
              <a:rPr lang="en-US" altLang="en-US" sz="3600" dirty="0">
                <a:latin typeface="Times New Roman" charset="0"/>
              </a:rPr>
              <a:t>Participants must be informed, in advance, about:</a:t>
            </a:r>
          </a:p>
          <a:p>
            <a:pPr lvl="1"/>
            <a:r>
              <a:rPr lang="en-US" altLang="en-US" sz="3600" dirty="0">
                <a:latin typeface="Times New Roman" charset="0"/>
              </a:rPr>
              <a:t> the general nature of the research, and</a:t>
            </a:r>
          </a:p>
          <a:p>
            <a:pPr lvl="1"/>
            <a:r>
              <a:rPr lang="en-US" altLang="en-US" sz="3600" dirty="0">
                <a:latin typeface="Times New Roman" charset="0"/>
              </a:rPr>
              <a:t> any potential risk. </a:t>
            </a:r>
            <a:endParaRPr lang="en-US" altLang="en-US" sz="3200" dirty="0">
              <a:latin typeface="Times New Roman" charset="0"/>
            </a:endParaRPr>
          </a:p>
        </p:txBody>
      </p:sp>
    </p:spTree>
    <p:extLst>
      <p:ext uri="{BB962C8B-B14F-4D97-AF65-F5344CB8AC3E}">
        <p14:creationId xmlns:p14="http://schemas.microsoft.com/office/powerpoint/2010/main" val="902397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Deception</a:t>
            </a:r>
          </a:p>
        </p:txBody>
      </p:sp>
      <p:sp>
        <p:nvSpPr>
          <p:cNvPr id="3" name="Content Placeholder 2"/>
          <p:cNvSpPr>
            <a:spLocks noGrp="1"/>
          </p:cNvSpPr>
          <p:nvPr>
            <p:ph idx="1"/>
          </p:nvPr>
        </p:nvSpPr>
        <p:spPr/>
        <p:txBody>
          <a:bodyPr/>
          <a:lstStyle/>
          <a:p>
            <a:r>
              <a:rPr lang="en-US" dirty="0"/>
              <a:t>Deception is acceptable but</a:t>
            </a:r>
            <a:r>
              <a:rPr lang="is-IS" dirty="0"/>
              <a:t>…</a:t>
            </a:r>
          </a:p>
          <a:p>
            <a:r>
              <a:rPr lang="is-IS" dirty="0"/>
              <a:t>And you should always do #3 but especially with deception...</a:t>
            </a:r>
            <a:endParaRPr lang="en-US" dirty="0"/>
          </a:p>
        </p:txBody>
      </p:sp>
    </p:spTree>
    <p:extLst>
      <p:ext uri="{BB962C8B-B14F-4D97-AF65-F5344CB8AC3E}">
        <p14:creationId xmlns:p14="http://schemas.microsoft.com/office/powerpoint/2010/main" val="1773664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dirty="0"/>
              <a:t>3. Debriefing</a:t>
            </a:r>
          </a:p>
        </p:txBody>
      </p:sp>
      <p:sp>
        <p:nvSpPr>
          <p:cNvPr id="97283" name="Rectangle 3"/>
          <p:cNvSpPr>
            <a:spLocks noGrp="1" noChangeArrowheads="1"/>
          </p:cNvSpPr>
          <p:nvPr>
            <p:ph type="body" idx="1"/>
          </p:nvPr>
        </p:nvSpPr>
        <p:spPr>
          <a:xfrm>
            <a:off x="1173163" y="1981200"/>
            <a:ext cx="7556500" cy="4114800"/>
          </a:xfrm>
        </p:spPr>
        <p:txBody>
          <a:bodyPr/>
          <a:lstStyle/>
          <a:p>
            <a:r>
              <a:rPr lang="en-US" altLang="en-US" sz="3600" dirty="0">
                <a:latin typeface="Times New Roman" charset="0"/>
              </a:rPr>
              <a:t>Participants have a right to receive a complete explanation of the research, aim, and purpose at the end of the study.</a:t>
            </a:r>
          </a:p>
          <a:p>
            <a:r>
              <a:rPr lang="en-US" altLang="en-US" sz="3600" dirty="0">
                <a:latin typeface="Times New Roman" charset="0"/>
              </a:rPr>
              <a:t>This is extremely important if the research involves deception.</a:t>
            </a:r>
          </a:p>
        </p:txBody>
      </p:sp>
    </p:spTree>
    <p:extLst>
      <p:ext uri="{BB962C8B-B14F-4D97-AF65-F5344CB8AC3E}">
        <p14:creationId xmlns:p14="http://schemas.microsoft.com/office/powerpoint/2010/main" val="1916503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Withdrawal</a:t>
            </a:r>
          </a:p>
        </p:txBody>
      </p:sp>
      <p:sp>
        <p:nvSpPr>
          <p:cNvPr id="3" name="Content Placeholder 2"/>
          <p:cNvSpPr>
            <a:spLocks noGrp="1"/>
          </p:cNvSpPr>
          <p:nvPr>
            <p:ph idx="1"/>
          </p:nvPr>
        </p:nvSpPr>
        <p:spPr/>
        <p:txBody>
          <a:bodyPr/>
          <a:lstStyle/>
          <a:p>
            <a:r>
              <a:rPr lang="en-US" dirty="0"/>
              <a:t>Right to leave study at any time, including after they’ve participated by withdrawing their data</a:t>
            </a:r>
          </a:p>
        </p:txBody>
      </p:sp>
    </p:spTree>
    <p:extLst>
      <p:ext uri="{BB962C8B-B14F-4D97-AF65-F5344CB8AC3E}">
        <p14:creationId xmlns:p14="http://schemas.microsoft.com/office/powerpoint/2010/main" val="1380929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a:t>5. Confidentiality</a:t>
            </a:r>
          </a:p>
        </p:txBody>
      </p:sp>
      <p:sp>
        <p:nvSpPr>
          <p:cNvPr id="96259" name="Rectangle 3"/>
          <p:cNvSpPr>
            <a:spLocks noGrp="1" noChangeArrowheads="1"/>
          </p:cNvSpPr>
          <p:nvPr>
            <p:ph type="body" idx="1"/>
          </p:nvPr>
        </p:nvSpPr>
        <p:spPr>
          <a:xfrm>
            <a:off x="1173163" y="1981200"/>
            <a:ext cx="7556500" cy="4114800"/>
          </a:xfrm>
        </p:spPr>
        <p:txBody>
          <a:bodyPr/>
          <a:lstStyle/>
          <a:p>
            <a:r>
              <a:rPr lang="en-US" altLang="en-US" sz="3600" dirty="0">
                <a:latin typeface="Times New Roman" charset="0"/>
              </a:rPr>
              <a:t>Individual data about research participants should never be discussed or released.</a:t>
            </a:r>
          </a:p>
          <a:p>
            <a:r>
              <a:rPr lang="en-US" altLang="en-US" sz="3600" dirty="0">
                <a:latin typeface="Times New Roman" charset="0"/>
              </a:rPr>
              <a:t>How does this work with case studies?</a:t>
            </a:r>
          </a:p>
        </p:txBody>
      </p:sp>
    </p:spTree>
    <p:extLst>
      <p:ext uri="{BB962C8B-B14F-4D97-AF65-F5344CB8AC3E}">
        <p14:creationId xmlns:p14="http://schemas.microsoft.com/office/powerpoint/2010/main" val="184464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p:spPr>
        <p:txBody>
          <a:bodyPr/>
          <a:lstStyle/>
          <a:p>
            <a:fld id="{DD589C6E-030B-43E1-A450-5AF62825F8AD}" type="slidenum">
              <a:rPr lang="en-US" smtClean="0"/>
              <a:pPr/>
              <a:t>4</a:t>
            </a:fld>
            <a:endParaRPr lang="en-US"/>
          </a:p>
        </p:txBody>
      </p:sp>
      <p:sp>
        <p:nvSpPr>
          <p:cNvPr id="12291" name="Rectangle 2"/>
          <p:cNvSpPr>
            <a:spLocks noGrp="1" noChangeArrowheads="1"/>
          </p:cNvSpPr>
          <p:nvPr>
            <p:ph type="title"/>
          </p:nvPr>
        </p:nvSpPr>
        <p:spPr/>
        <p:txBody>
          <a:bodyPr/>
          <a:lstStyle/>
          <a:p>
            <a:pPr eaLnBrk="1" hangingPunct="1"/>
            <a:r>
              <a:rPr lang="en-US" sz="4000">
                <a:latin typeface="Palatino Linotype" pitchFamily="18" charset="0"/>
              </a:rPr>
              <a:t>Limits of Intuition</a:t>
            </a:r>
          </a:p>
        </p:txBody>
      </p:sp>
      <p:sp>
        <p:nvSpPr>
          <p:cNvPr id="12292" name="Rectangle 3"/>
          <p:cNvSpPr>
            <a:spLocks noGrp="1" noChangeArrowheads="1"/>
          </p:cNvSpPr>
          <p:nvPr>
            <p:ph type="body" sz="half" idx="1"/>
          </p:nvPr>
        </p:nvSpPr>
        <p:spPr>
          <a:xfrm>
            <a:off x="469900" y="1447800"/>
            <a:ext cx="4038600" cy="4572000"/>
          </a:xfrm>
        </p:spPr>
        <p:txBody>
          <a:bodyPr>
            <a:normAutofit lnSpcReduction="10000"/>
          </a:bodyPr>
          <a:lstStyle/>
          <a:p>
            <a:pPr marL="0" indent="0" eaLnBrk="1" hangingPunct="1">
              <a:buFont typeface="Wingdings" pitchFamily="2" charset="2"/>
              <a:buNone/>
            </a:pPr>
            <a:r>
              <a:rPr lang="en-US" altLang="en-US" sz="2400" dirty="0">
                <a:latin typeface="Palatino Linotype" pitchFamily="18" charset="0"/>
              </a:rPr>
              <a:t>Personal interviewers may rely too much on their “gut feelings” when meeting with job applicants.</a:t>
            </a:r>
          </a:p>
          <a:p>
            <a:pPr marL="0" indent="0" eaLnBrk="1" hangingPunct="1">
              <a:buNone/>
            </a:pPr>
            <a:r>
              <a:rPr lang="en-US" sz="2400" dirty="0" err="1">
                <a:latin typeface="Palatino Linotype" pitchFamily="18" charset="0"/>
              </a:rPr>
              <a:t>Gladwell</a:t>
            </a:r>
            <a:r>
              <a:rPr lang="en-US" sz="2400" dirty="0">
                <a:latin typeface="Palatino Linotype" pitchFamily="18" charset="0"/>
              </a:rPr>
              <a:t>:</a:t>
            </a:r>
          </a:p>
          <a:p>
            <a:pPr marL="0" indent="0" eaLnBrk="1" hangingPunct="1">
              <a:buFontTx/>
              <a:buChar char="-"/>
            </a:pPr>
            <a:r>
              <a:rPr lang="en-US" sz="2400" dirty="0">
                <a:latin typeface="Palatino Linotype" pitchFamily="18" charset="0"/>
              </a:rPr>
              <a:t> CEO’s over 6’ and male</a:t>
            </a:r>
          </a:p>
          <a:p>
            <a:pPr marL="0" indent="0" eaLnBrk="1" hangingPunct="1">
              <a:buFontTx/>
              <a:buChar char="-"/>
            </a:pPr>
            <a:r>
              <a:rPr lang="en-US" sz="2400" dirty="0">
                <a:latin typeface="Palatino Linotype" pitchFamily="18" charset="0"/>
              </a:rPr>
              <a:t> “Aggressive sounding” surgeons sued more</a:t>
            </a:r>
          </a:p>
          <a:p>
            <a:pPr marL="0" indent="0" eaLnBrk="1" hangingPunct="1">
              <a:buFontTx/>
              <a:buChar char="-"/>
            </a:pPr>
            <a:r>
              <a:rPr lang="en-US" sz="2400" dirty="0">
                <a:latin typeface="Palatino Linotype" pitchFamily="18" charset="0"/>
              </a:rPr>
              <a:t>NYC Philharmonic sexist, now over 50% female</a:t>
            </a:r>
          </a:p>
          <a:p>
            <a:pPr marL="0" indent="0" algn="ctr" eaLnBrk="1" hangingPunct="1">
              <a:buFont typeface="Wingdings" pitchFamily="2" charset="2"/>
              <a:buNone/>
            </a:pPr>
            <a:endParaRPr lang="en-US" sz="2400" dirty="0">
              <a:latin typeface="Palatino Linotype" pitchFamily="18" charset="0"/>
            </a:endParaRPr>
          </a:p>
          <a:p>
            <a:pPr marL="0" indent="0" algn="ctr" eaLnBrk="1" hangingPunct="1">
              <a:buFont typeface="Wingdings" pitchFamily="2" charset="2"/>
              <a:buNone/>
            </a:pPr>
            <a:r>
              <a:rPr lang="en-US" sz="2400" dirty="0">
                <a:latin typeface="Palatino Linotype" pitchFamily="18" charset="0"/>
              </a:rPr>
              <a:t>“The Voice” on NBC</a:t>
            </a:r>
          </a:p>
        </p:txBody>
      </p:sp>
      <p:pic>
        <p:nvPicPr>
          <p:cNvPr id="12293" name="Picture 10" descr="12673_MyersPsy8e_01UN01"/>
          <p:cNvPicPr>
            <a:picLocks noGrp="1" noChangeAspect="1" noChangeArrowheads="1"/>
          </p:cNvPicPr>
          <p:nvPr>
            <p:ph sz="half" idx="2"/>
          </p:nvPr>
        </p:nvPicPr>
        <p:blipFill>
          <a:blip r:embed="rId2" cstate="print"/>
          <a:srcRect/>
          <a:stretch>
            <a:fillRect/>
          </a:stretch>
        </p:blipFill>
        <p:spPr>
          <a:xfrm>
            <a:off x="4648200" y="2212975"/>
            <a:ext cx="4038600" cy="3298825"/>
          </a:xfrm>
          <a:noFill/>
        </p:spPr>
      </p:pic>
      <p:sp>
        <p:nvSpPr>
          <p:cNvPr id="12294" name="Text Box 13"/>
          <p:cNvSpPr txBox="1">
            <a:spLocks noChangeArrowheads="1"/>
          </p:cNvSpPr>
          <p:nvPr/>
        </p:nvSpPr>
        <p:spPr bwMode="auto">
          <a:xfrm>
            <a:off x="4800600" y="5867400"/>
            <a:ext cx="1752600" cy="366713"/>
          </a:xfrm>
          <a:prstGeom prst="rect">
            <a:avLst/>
          </a:prstGeom>
          <a:noFill/>
          <a:ln w="9525">
            <a:noFill/>
            <a:miter lim="800000"/>
            <a:headEnd/>
            <a:tailEnd/>
          </a:ln>
        </p:spPr>
        <p:txBody>
          <a:bodyPr>
            <a:spAutoFit/>
          </a:bodyPr>
          <a:lstStyle/>
          <a:p>
            <a:endParaRPr lang="en-US"/>
          </a:p>
        </p:txBody>
      </p:sp>
      <p:sp>
        <p:nvSpPr>
          <p:cNvPr id="12295" name="Text Box 14"/>
          <p:cNvSpPr txBox="1">
            <a:spLocks noChangeArrowheads="1"/>
          </p:cNvSpPr>
          <p:nvPr/>
        </p:nvSpPr>
        <p:spPr bwMode="auto">
          <a:xfrm>
            <a:off x="2438400" y="5715000"/>
            <a:ext cx="228600" cy="366713"/>
          </a:xfrm>
          <a:prstGeom prst="rect">
            <a:avLst/>
          </a:prstGeom>
          <a:noFill/>
          <a:ln w="9525">
            <a:noFill/>
            <a:miter lim="800000"/>
            <a:headEnd/>
            <a:tailEnd/>
          </a:ln>
        </p:spPr>
        <p:txBody>
          <a:bodyPr>
            <a:spAutoFit/>
          </a:bodyPr>
          <a:lstStyle/>
          <a:p>
            <a:endParaRPr lang="en-US"/>
          </a:p>
        </p:txBody>
      </p:sp>
      <p:sp>
        <p:nvSpPr>
          <p:cNvPr id="12296" name="Text Box 15"/>
          <p:cNvSpPr txBox="1">
            <a:spLocks noChangeArrowheads="1"/>
          </p:cNvSpPr>
          <p:nvPr/>
        </p:nvSpPr>
        <p:spPr bwMode="auto">
          <a:xfrm rot="5400000">
            <a:off x="8141494" y="4812506"/>
            <a:ext cx="1365250" cy="274638"/>
          </a:xfrm>
          <a:prstGeom prst="rect">
            <a:avLst/>
          </a:prstGeom>
          <a:noFill/>
          <a:ln w="9525">
            <a:noFill/>
            <a:miter lim="800000"/>
            <a:headEnd/>
            <a:tailEnd/>
          </a:ln>
        </p:spPr>
        <p:txBody>
          <a:bodyPr wrap="none">
            <a:spAutoFit/>
          </a:bodyPr>
          <a:lstStyle/>
          <a:p>
            <a:r>
              <a:rPr lang="en-US" sz="1200">
                <a:latin typeface="Times New Roman" charset="0"/>
              </a:rPr>
              <a:t>Taxi/ Getty Images</a:t>
            </a:r>
          </a:p>
        </p:txBody>
      </p:sp>
    </p:spTree>
    <p:extLst>
      <p:ext uri="{BB962C8B-B14F-4D97-AF65-F5344CB8AC3E}">
        <p14:creationId xmlns:p14="http://schemas.microsoft.com/office/powerpoint/2010/main" val="12882658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en-US" altLang="en-US" dirty="0"/>
              <a:t>6. Protection from Harm and Discomfort</a:t>
            </a:r>
          </a:p>
        </p:txBody>
      </p:sp>
      <p:sp>
        <p:nvSpPr>
          <p:cNvPr id="95235" name="Rectangle 3"/>
          <p:cNvSpPr>
            <a:spLocks noGrp="1" noChangeArrowheads="1"/>
          </p:cNvSpPr>
          <p:nvPr>
            <p:ph type="body" idx="1"/>
          </p:nvPr>
        </p:nvSpPr>
        <p:spPr>
          <a:xfrm>
            <a:off x="1173163" y="1981200"/>
            <a:ext cx="7556500" cy="4114800"/>
          </a:xfrm>
        </p:spPr>
        <p:txBody>
          <a:bodyPr/>
          <a:lstStyle/>
          <a:p>
            <a:r>
              <a:rPr lang="en-US" altLang="en-US" sz="3600" dirty="0">
                <a:latin typeface="Times New Roman" charset="0"/>
              </a:rPr>
              <a:t>Studies involving harm or discomfort may be conducted only under certain circumstances, and only with the informed consent of the participants.</a:t>
            </a:r>
          </a:p>
          <a:p>
            <a:r>
              <a:rPr lang="en-US" altLang="en-US" sz="3600" dirty="0">
                <a:latin typeface="Times New Roman" charset="0"/>
              </a:rPr>
              <a:t>Includes mental and physical protection</a:t>
            </a:r>
          </a:p>
        </p:txBody>
      </p:sp>
    </p:spTree>
    <p:extLst>
      <p:ext uri="{BB962C8B-B14F-4D97-AF65-F5344CB8AC3E}">
        <p14:creationId xmlns:p14="http://schemas.microsoft.com/office/powerpoint/2010/main" val="1065737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a:spLocks noGrp="1"/>
          </p:cNvSpPr>
          <p:nvPr>
            <p:ph type="sldNum" sz="quarter" idx="12"/>
          </p:nvPr>
        </p:nvSpPr>
        <p:spPr>
          <a:noFill/>
        </p:spPr>
        <p:txBody>
          <a:bodyPr/>
          <a:lstStyle/>
          <a:p>
            <a:fld id="{DC1C08A6-E862-465F-8EE9-08EC54819529}" type="slidenum">
              <a:rPr lang="en-US" smtClean="0"/>
              <a:pPr/>
              <a:t>41</a:t>
            </a:fld>
            <a:endParaRPr lang="en-US"/>
          </a:p>
        </p:txBody>
      </p:sp>
      <p:sp>
        <p:nvSpPr>
          <p:cNvPr id="65539" name="Rectangle 2"/>
          <p:cNvSpPr>
            <a:spLocks noGrp="1" noChangeArrowheads="1"/>
          </p:cNvSpPr>
          <p:nvPr>
            <p:ph type="title"/>
          </p:nvPr>
        </p:nvSpPr>
        <p:spPr/>
        <p:txBody>
          <a:bodyPr/>
          <a:lstStyle/>
          <a:p>
            <a:pPr eaLnBrk="1" hangingPunct="1"/>
            <a:r>
              <a:rPr lang="en-US" sz="4000">
                <a:latin typeface="Palatino Linotype" pitchFamily="18" charset="0"/>
              </a:rPr>
              <a:t>FAQ</a:t>
            </a:r>
          </a:p>
        </p:txBody>
      </p:sp>
      <p:sp>
        <p:nvSpPr>
          <p:cNvPr id="65540" name="Rectangle 3"/>
          <p:cNvSpPr>
            <a:spLocks noGrp="1" noChangeArrowheads="1"/>
          </p:cNvSpPr>
          <p:nvPr>
            <p:ph type="body" sz="half" idx="1"/>
          </p:nvPr>
        </p:nvSpPr>
        <p:spPr>
          <a:xfrm>
            <a:off x="457200" y="1543050"/>
            <a:ext cx="8229600" cy="2286000"/>
          </a:xfrm>
        </p:spPr>
        <p:txBody>
          <a:bodyPr/>
          <a:lstStyle/>
          <a:p>
            <a:pPr marL="0" indent="0" algn="ctr" eaLnBrk="1" hangingPunct="1">
              <a:lnSpc>
                <a:spcPct val="90000"/>
              </a:lnSpc>
              <a:buFont typeface="Wingdings" pitchFamily="2" charset="2"/>
              <a:buNone/>
            </a:pPr>
            <a:r>
              <a:rPr lang="en-US" altLang="en-US" sz="2800" dirty="0">
                <a:solidFill>
                  <a:srgbClr val="0000FF"/>
                </a:solidFill>
                <a:latin typeface="Palatino Linotype" pitchFamily="18" charset="0"/>
              </a:rPr>
              <a:t>Q.</a:t>
            </a:r>
            <a:r>
              <a:rPr lang="en-US" altLang="en-US" sz="2800" dirty="0">
                <a:latin typeface="Palatino Linotype" pitchFamily="18" charset="0"/>
              </a:rPr>
              <a:t> Why do psychologists study animals?</a:t>
            </a:r>
          </a:p>
          <a:p>
            <a:pPr marL="0" indent="0" algn="ctr" eaLnBrk="1" hangingPunct="1">
              <a:lnSpc>
                <a:spcPct val="90000"/>
              </a:lnSpc>
              <a:buFont typeface="Wingdings" pitchFamily="2" charset="2"/>
              <a:buNone/>
            </a:pPr>
            <a:endParaRPr lang="en-US" altLang="en-US" sz="2800" dirty="0">
              <a:latin typeface="Palatino Linotype" pitchFamily="18" charset="0"/>
            </a:endParaRPr>
          </a:p>
          <a:p>
            <a:pPr marL="0" indent="0" algn="ctr" eaLnBrk="1" hangingPunct="1">
              <a:lnSpc>
                <a:spcPct val="90000"/>
              </a:lnSpc>
              <a:buFont typeface="Wingdings" pitchFamily="2" charset="2"/>
              <a:buNone/>
            </a:pPr>
            <a:r>
              <a:rPr lang="en-US" altLang="en-US" sz="2800" dirty="0">
                <a:solidFill>
                  <a:srgbClr val="0000FF"/>
                </a:solidFill>
                <a:latin typeface="Palatino Linotype" pitchFamily="18" charset="0"/>
              </a:rPr>
              <a:t>A</a:t>
            </a:r>
            <a:r>
              <a:rPr lang="en-US" altLang="en-US" sz="2800" dirty="0">
                <a:latin typeface="Palatino Linotype" pitchFamily="18" charset="0"/>
              </a:rPr>
              <a:t>: Studying animals gives us the understanding of many behaviors that may have common biology across animals and humans.</a:t>
            </a:r>
            <a:endParaRPr lang="en-US" sz="2800" dirty="0">
              <a:latin typeface="Palatino Linotype" pitchFamily="18" charset="0"/>
            </a:endParaRPr>
          </a:p>
        </p:txBody>
      </p:sp>
      <p:pic>
        <p:nvPicPr>
          <p:cNvPr id="65541" name="Picture 5" descr="12673_MyersPsy8e_1UN17"/>
          <p:cNvPicPr>
            <a:picLocks noGrp="1" noChangeAspect="1" noChangeArrowheads="1"/>
          </p:cNvPicPr>
          <p:nvPr>
            <p:ph sz="half" idx="2"/>
          </p:nvPr>
        </p:nvPicPr>
        <p:blipFill>
          <a:blip r:embed="rId3" cstate="print"/>
          <a:srcRect/>
          <a:stretch>
            <a:fillRect/>
          </a:stretch>
        </p:blipFill>
        <p:spPr>
          <a:xfrm>
            <a:off x="2743200" y="3962400"/>
            <a:ext cx="3602038" cy="2470150"/>
          </a:xfrm>
          <a:noFill/>
        </p:spPr>
      </p:pic>
      <p:sp>
        <p:nvSpPr>
          <p:cNvPr id="65542" name="Text Box 7"/>
          <p:cNvSpPr txBox="1">
            <a:spLocks noChangeArrowheads="1"/>
          </p:cNvSpPr>
          <p:nvPr/>
        </p:nvSpPr>
        <p:spPr bwMode="auto">
          <a:xfrm>
            <a:off x="3352800" y="6400800"/>
            <a:ext cx="2473325" cy="244475"/>
          </a:xfrm>
          <a:prstGeom prst="rect">
            <a:avLst/>
          </a:prstGeom>
          <a:noFill/>
          <a:ln w="9525">
            <a:noFill/>
            <a:miter lim="800000"/>
            <a:headEnd/>
            <a:tailEnd/>
          </a:ln>
        </p:spPr>
        <p:txBody>
          <a:bodyPr wrap="none">
            <a:spAutoFit/>
          </a:bodyPr>
          <a:lstStyle/>
          <a:p>
            <a:r>
              <a:rPr lang="en-US" sz="1000">
                <a:latin typeface="Times New Roman" charset="0"/>
              </a:rPr>
              <a:t>D. Shapiro, © Wildlife Conservation Society</a:t>
            </a:r>
          </a:p>
        </p:txBody>
      </p:sp>
    </p:spTree>
    <p:extLst>
      <p:ext uri="{BB962C8B-B14F-4D97-AF65-F5344CB8AC3E}">
        <p14:creationId xmlns:p14="http://schemas.microsoft.com/office/powerpoint/2010/main" val="109754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EF0B5B63-4BFD-48E9-894C-67519C8DFBDE}" type="slidenum">
              <a:rPr lang="en-US" smtClean="0"/>
              <a:pPr/>
              <a:t>42</a:t>
            </a:fld>
            <a:endParaRPr lang="en-US"/>
          </a:p>
        </p:txBody>
      </p:sp>
      <p:sp>
        <p:nvSpPr>
          <p:cNvPr id="66563" name="Rectangle 2"/>
          <p:cNvSpPr>
            <a:spLocks noGrp="1" noChangeArrowheads="1"/>
          </p:cNvSpPr>
          <p:nvPr>
            <p:ph type="title"/>
          </p:nvPr>
        </p:nvSpPr>
        <p:spPr/>
        <p:txBody>
          <a:bodyPr/>
          <a:lstStyle/>
          <a:p>
            <a:pPr eaLnBrk="1" hangingPunct="1"/>
            <a:r>
              <a:rPr lang="en-US" sz="4000">
                <a:latin typeface="Palatino Linotype" pitchFamily="18" charset="0"/>
              </a:rPr>
              <a:t>FAQ</a:t>
            </a:r>
          </a:p>
        </p:txBody>
      </p:sp>
      <p:sp>
        <p:nvSpPr>
          <p:cNvPr id="66564" name="Rectangle 3"/>
          <p:cNvSpPr>
            <a:spLocks noGrp="1" noChangeArrowheads="1"/>
          </p:cNvSpPr>
          <p:nvPr>
            <p:ph type="body" idx="1"/>
          </p:nvPr>
        </p:nvSpPr>
        <p:spPr/>
        <p:txBody>
          <a:bodyPr/>
          <a:lstStyle/>
          <a:p>
            <a:pPr marL="0" indent="0" algn="ctr" eaLnBrk="1" hangingPunct="1">
              <a:buFont typeface="Wingdings" pitchFamily="2" charset="2"/>
              <a:buNone/>
            </a:pPr>
            <a:r>
              <a:rPr lang="en-US" altLang="en-US" sz="2800" dirty="0">
                <a:solidFill>
                  <a:srgbClr val="0000FF"/>
                </a:solidFill>
                <a:latin typeface="Palatino Linotype" pitchFamily="18" charset="0"/>
              </a:rPr>
              <a:t>Q.</a:t>
            </a:r>
            <a:r>
              <a:rPr lang="en-US" altLang="en-US" sz="2800" dirty="0">
                <a:latin typeface="Palatino Linotype" pitchFamily="18" charset="0"/>
              </a:rPr>
              <a:t> Is it ethical to experiment on animals?</a:t>
            </a:r>
          </a:p>
          <a:p>
            <a:pPr marL="0" indent="0" algn="ctr" eaLnBrk="1" hangingPunct="1">
              <a:buFont typeface="Wingdings" pitchFamily="2" charset="2"/>
              <a:buNone/>
            </a:pPr>
            <a:endParaRPr lang="en-US" sz="2800" dirty="0">
              <a:latin typeface="Palatino Linotype" pitchFamily="18" charset="0"/>
            </a:endParaRPr>
          </a:p>
          <a:p>
            <a:pPr marL="0" indent="0" algn="ctr" eaLnBrk="1" hangingPunct="1">
              <a:buFont typeface="Wingdings" pitchFamily="2" charset="2"/>
              <a:buNone/>
            </a:pPr>
            <a:r>
              <a:rPr lang="en-US" altLang="en-US" sz="2800" dirty="0">
                <a:solidFill>
                  <a:srgbClr val="0000FF"/>
                </a:solidFill>
                <a:latin typeface="Palatino Linotype" pitchFamily="18" charset="0"/>
              </a:rPr>
              <a:t>A</a:t>
            </a:r>
            <a:r>
              <a:rPr lang="en-US" altLang="en-US" sz="2800" dirty="0">
                <a:latin typeface="Palatino Linotype" pitchFamily="18" charset="0"/>
              </a:rPr>
              <a:t>: Yes. To gain insights to devastating and fatal diseases. All researchers who deal with animal research are required to follow ethical guidelines in caring for these animals.</a:t>
            </a:r>
            <a:endParaRPr lang="en-US" sz="2800" dirty="0">
              <a:latin typeface="Palatino Linotype" pitchFamily="18" charset="0"/>
            </a:endParaRPr>
          </a:p>
        </p:txBody>
      </p:sp>
    </p:spTree>
    <p:extLst>
      <p:ext uri="{BB962C8B-B14F-4D97-AF65-F5344CB8AC3E}">
        <p14:creationId xmlns:p14="http://schemas.microsoft.com/office/powerpoint/2010/main" val="2830828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F4AE-020D-4E6D-B512-2B9E12658689}"/>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8B434416-21A6-42D7-9000-3B577E306B07}"/>
              </a:ext>
            </a:extLst>
          </p:cNvPr>
          <p:cNvSpPr>
            <a:spLocks noGrp="1"/>
          </p:cNvSpPr>
          <p:nvPr>
            <p:ph idx="1"/>
          </p:nvPr>
        </p:nvSpPr>
        <p:spPr/>
        <p:txBody>
          <a:bodyPr/>
          <a:lstStyle/>
          <a:p>
            <a:r>
              <a:rPr lang="en-US" dirty="0"/>
              <a:t>Watch </a:t>
            </a:r>
            <a:r>
              <a:rPr lang="en-US" dirty="0">
                <a:hlinkClick r:id="rId2"/>
              </a:rPr>
              <a:t>this video</a:t>
            </a:r>
            <a:r>
              <a:rPr lang="en-US" dirty="0"/>
              <a:t> and record noteworthy observations</a:t>
            </a:r>
          </a:p>
        </p:txBody>
      </p:sp>
    </p:spTree>
    <p:extLst>
      <p:ext uri="{BB962C8B-B14F-4D97-AF65-F5344CB8AC3E}">
        <p14:creationId xmlns:p14="http://schemas.microsoft.com/office/powerpoint/2010/main" val="1405963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E7839-691F-40EF-8D75-2CAF42B2252B}"/>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BCEA5517-E7E3-4670-AAFA-0B93ADFD55E0}"/>
              </a:ext>
            </a:extLst>
          </p:cNvPr>
          <p:cNvSpPr>
            <a:spLocks noGrp="1"/>
          </p:cNvSpPr>
          <p:nvPr>
            <p:ph idx="1"/>
          </p:nvPr>
        </p:nvSpPr>
        <p:spPr/>
        <p:txBody>
          <a:bodyPr/>
          <a:lstStyle/>
          <a:p>
            <a:r>
              <a:rPr lang="en-US" dirty="0"/>
              <a:t>Lab vs. Naturalistic</a:t>
            </a:r>
          </a:p>
          <a:p>
            <a:r>
              <a:rPr lang="en-US" dirty="0"/>
              <a:t>Overt vs. Covert</a:t>
            </a:r>
          </a:p>
          <a:p>
            <a:r>
              <a:rPr lang="en-US" dirty="0"/>
              <a:t>Participant vs. Non-Participant</a:t>
            </a:r>
          </a:p>
          <a:p>
            <a:r>
              <a:rPr lang="en-US" dirty="0"/>
              <a:t>Structured vs. Unstructured</a:t>
            </a:r>
          </a:p>
        </p:txBody>
      </p:sp>
    </p:spTree>
    <p:extLst>
      <p:ext uri="{BB962C8B-B14F-4D97-AF65-F5344CB8AC3E}">
        <p14:creationId xmlns:p14="http://schemas.microsoft.com/office/powerpoint/2010/main" val="2862278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sp>
        <p:nvSpPr>
          <p:cNvPr id="3" name="Content Placeholder 2"/>
          <p:cNvSpPr>
            <a:spLocks noGrp="1"/>
          </p:cNvSpPr>
          <p:nvPr>
            <p:ph idx="1"/>
          </p:nvPr>
        </p:nvSpPr>
        <p:spPr/>
        <p:txBody>
          <a:bodyPr>
            <a:normAutofit/>
          </a:bodyPr>
          <a:lstStyle/>
          <a:p>
            <a:r>
              <a:rPr lang="en-US" dirty="0"/>
              <a:t>An approach used to ensure enough evidence is available to make a valid claim about the results of a study. </a:t>
            </a:r>
          </a:p>
          <a:p>
            <a:pPr lvl="1"/>
            <a:r>
              <a:rPr lang="en-US" sz="3200" dirty="0"/>
              <a:t>Method</a:t>
            </a:r>
          </a:p>
          <a:p>
            <a:pPr lvl="1"/>
            <a:r>
              <a:rPr lang="en-US" sz="3200" dirty="0"/>
              <a:t>Data</a:t>
            </a:r>
          </a:p>
          <a:p>
            <a:pPr lvl="1"/>
            <a:r>
              <a:rPr lang="en-US" sz="3200" dirty="0"/>
              <a:t>Researcher</a:t>
            </a:r>
          </a:p>
          <a:p>
            <a:pPr lvl="1"/>
            <a:r>
              <a:rPr lang="en-US" sz="3200" dirty="0"/>
              <a:t>Theory</a:t>
            </a:r>
          </a:p>
          <a:p>
            <a:pPr lvl="1"/>
            <a:r>
              <a:rPr lang="en-US" sz="3200" dirty="0"/>
              <a:t>Time</a:t>
            </a:r>
          </a:p>
        </p:txBody>
      </p:sp>
    </p:spTree>
    <p:extLst>
      <p:ext uri="{BB962C8B-B14F-4D97-AF65-F5344CB8AC3E}">
        <p14:creationId xmlns:p14="http://schemas.microsoft.com/office/powerpoint/2010/main" val="643534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Critical Thinking</a:t>
            </a:r>
            <a:endParaRPr lang="en-US" dirty="0"/>
          </a:p>
        </p:txBody>
      </p:sp>
      <p:sp>
        <p:nvSpPr>
          <p:cNvPr id="3" name="Content Placeholder 2"/>
          <p:cNvSpPr>
            <a:spLocks noGrp="1"/>
          </p:cNvSpPr>
          <p:nvPr>
            <p:ph idx="1"/>
          </p:nvPr>
        </p:nvSpPr>
        <p:spPr/>
        <p:txBody>
          <a:bodyPr>
            <a:normAutofit lnSpcReduction="10000"/>
          </a:bodyPr>
          <a:lstStyle/>
          <a:p>
            <a:r>
              <a:rPr lang="en-US" dirty="0"/>
              <a:t>Methodology</a:t>
            </a:r>
          </a:p>
          <a:p>
            <a:r>
              <a:rPr lang="en-US" dirty="0"/>
              <a:t>Ethics</a:t>
            </a:r>
          </a:p>
          <a:p>
            <a:r>
              <a:rPr lang="en-US" dirty="0"/>
              <a:t>Gender</a:t>
            </a:r>
          </a:p>
          <a:p>
            <a:r>
              <a:rPr lang="en-US" dirty="0"/>
              <a:t>Application</a:t>
            </a:r>
          </a:p>
          <a:p>
            <a:r>
              <a:rPr lang="en-US" dirty="0"/>
              <a:t>Culture</a:t>
            </a:r>
          </a:p>
          <a:p>
            <a:pPr marL="0" indent="0">
              <a:buNone/>
            </a:pPr>
            <a:r>
              <a:rPr lang="en-US"/>
              <a:t>	MEGA-C</a:t>
            </a:r>
            <a:endParaRPr lang="en-US" dirty="0"/>
          </a:p>
          <a:p>
            <a:r>
              <a:rPr lang="en-US" dirty="0"/>
              <a:t>These are the areas with which to apply your critical thinking and analysis</a:t>
            </a:r>
          </a:p>
        </p:txBody>
      </p:sp>
    </p:spTree>
    <p:extLst>
      <p:ext uri="{BB962C8B-B14F-4D97-AF65-F5344CB8AC3E}">
        <p14:creationId xmlns:p14="http://schemas.microsoft.com/office/powerpoint/2010/main" val="2613583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Methods</a:t>
            </a:r>
          </a:p>
        </p:txBody>
      </p:sp>
      <p:sp>
        <p:nvSpPr>
          <p:cNvPr id="3" name="Content Placeholder 2"/>
          <p:cNvSpPr>
            <a:spLocks noGrp="1"/>
          </p:cNvSpPr>
          <p:nvPr>
            <p:ph idx="1"/>
          </p:nvPr>
        </p:nvSpPr>
        <p:spPr/>
        <p:txBody>
          <a:bodyPr/>
          <a:lstStyle/>
          <a:p>
            <a:r>
              <a:rPr lang="en-US" dirty="0"/>
              <a:t>Interviews, Observations, Case Studies</a:t>
            </a:r>
          </a:p>
          <a:p>
            <a:r>
              <a:rPr lang="en-US" dirty="0"/>
              <a:t>Read </a:t>
            </a:r>
            <a:r>
              <a:rPr lang="en-US"/>
              <a:t>your chapter (10.2, 10.3 or 10.4) and </a:t>
            </a:r>
            <a:r>
              <a:rPr lang="en-US" dirty="0"/>
              <a:t>be prepared to discuss it with others in your group and then teach members of the other groups</a:t>
            </a:r>
          </a:p>
        </p:txBody>
      </p:sp>
    </p:spTree>
    <p:extLst>
      <p:ext uri="{BB962C8B-B14F-4D97-AF65-F5344CB8AC3E}">
        <p14:creationId xmlns:p14="http://schemas.microsoft.com/office/powerpoint/2010/main" val="971528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Correlational Study</a:t>
            </a:r>
          </a:p>
        </p:txBody>
      </p:sp>
      <p:sp>
        <p:nvSpPr>
          <p:cNvPr id="31747" name="Rectangle 3"/>
          <p:cNvSpPr>
            <a:spLocks noGrp="1" noChangeArrowheads="1"/>
          </p:cNvSpPr>
          <p:nvPr>
            <p:ph type="body" idx="1"/>
          </p:nvPr>
        </p:nvSpPr>
        <p:spPr>
          <a:xfrm>
            <a:off x="1173163" y="1981200"/>
            <a:ext cx="7556500" cy="4114800"/>
          </a:xfrm>
        </p:spPr>
        <p:txBody>
          <a:bodyPr>
            <a:normAutofit fontScale="92500"/>
          </a:bodyPr>
          <a:lstStyle/>
          <a:p>
            <a:r>
              <a:rPr lang="en-US" altLang="en-US" sz="3600">
                <a:latin typeface="Times New Roman" charset="0"/>
              </a:rPr>
              <a:t>Important NOT to imply a cause and effect relationship between the variables</a:t>
            </a:r>
          </a:p>
          <a:p>
            <a:r>
              <a:rPr lang="en-US" altLang="en-US" sz="3600">
                <a:latin typeface="Times New Roman" charset="0"/>
              </a:rPr>
              <a:t>Correlational study does not determine </a:t>
            </a:r>
            <a:r>
              <a:rPr lang="en-US" altLang="en-US" sz="3600" b="1">
                <a:latin typeface="Times New Roman" charset="0"/>
              </a:rPr>
              <a:t>why</a:t>
            </a:r>
            <a:r>
              <a:rPr lang="en-US" altLang="en-US" sz="3600">
                <a:latin typeface="Times New Roman" charset="0"/>
              </a:rPr>
              <a:t> the two variables are related--just that they are related.</a:t>
            </a:r>
          </a:p>
          <a:p>
            <a:r>
              <a:rPr lang="en-US" altLang="en-US" sz="3600">
                <a:latin typeface="Times New Roman" charset="0"/>
              </a:rPr>
              <a:t>Correlational studies are helpful in making predictions.</a:t>
            </a:r>
          </a:p>
        </p:txBody>
      </p:sp>
    </p:spTree>
    <p:extLst>
      <p:ext uri="{BB962C8B-B14F-4D97-AF65-F5344CB8AC3E}">
        <p14:creationId xmlns:p14="http://schemas.microsoft.com/office/powerpoint/2010/main" val="150815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auseeffect 03"/>
          <p:cNvPicPr>
            <a:picLocks noChangeAspect="1" noChangeArrowheads="1"/>
          </p:cNvPicPr>
          <p:nvPr/>
        </p:nvPicPr>
        <p:blipFill>
          <a:blip r:embed="rId2" cstate="print"/>
          <a:srcRect/>
          <a:stretch>
            <a:fillRect/>
          </a:stretch>
        </p:blipFill>
        <p:spPr bwMode="auto">
          <a:xfrm>
            <a:off x="990600" y="1120775"/>
            <a:ext cx="8153400" cy="5454650"/>
          </a:xfrm>
          <a:prstGeom prst="rect">
            <a:avLst/>
          </a:prstGeom>
          <a:noFill/>
          <a:ln w="9525">
            <a:noFill/>
            <a:miter lim="800000"/>
            <a:headEnd/>
            <a:tailEnd/>
          </a:ln>
        </p:spPr>
      </p:pic>
    </p:spTree>
    <p:extLst>
      <p:ext uri="{BB962C8B-B14F-4D97-AF65-F5344CB8AC3E}">
        <p14:creationId xmlns:p14="http://schemas.microsoft.com/office/powerpoint/2010/main" val="89038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8313F447-44E5-4CF0-9736-504CEEBE66AF}" type="slidenum">
              <a:rPr lang="en-US" smtClean="0"/>
              <a:pPr/>
              <a:t>5</a:t>
            </a:fld>
            <a:endParaRPr lang="en-US"/>
          </a:p>
        </p:txBody>
      </p:sp>
      <p:sp>
        <p:nvSpPr>
          <p:cNvPr id="13315" name="Rectangle 2"/>
          <p:cNvSpPr>
            <a:spLocks noGrp="1" noChangeArrowheads="1"/>
          </p:cNvSpPr>
          <p:nvPr>
            <p:ph type="title"/>
          </p:nvPr>
        </p:nvSpPr>
        <p:spPr/>
        <p:txBody>
          <a:bodyPr/>
          <a:lstStyle/>
          <a:p>
            <a:pPr eaLnBrk="1" hangingPunct="1"/>
            <a:r>
              <a:rPr lang="en-US" sz="4000">
                <a:latin typeface="Palatino Linotype" pitchFamily="18" charset="0"/>
              </a:rPr>
              <a:t>Errors of Common Sense</a:t>
            </a:r>
          </a:p>
        </p:txBody>
      </p:sp>
      <p:sp>
        <p:nvSpPr>
          <p:cNvPr id="13316" name="Rectangle 3"/>
          <p:cNvSpPr>
            <a:spLocks noGrp="1" noChangeArrowheads="1"/>
          </p:cNvSpPr>
          <p:nvPr>
            <p:ph type="body" idx="1"/>
          </p:nvPr>
        </p:nvSpPr>
        <p:spPr>
          <a:xfrm>
            <a:off x="442913" y="1600200"/>
            <a:ext cx="8229600" cy="457200"/>
          </a:xfrm>
        </p:spPr>
        <p:txBody>
          <a:bodyPr/>
          <a:lstStyle/>
          <a:p>
            <a:pPr marL="609600" indent="-609600" algn="ctr" eaLnBrk="1" hangingPunct="1">
              <a:lnSpc>
                <a:spcPct val="80000"/>
              </a:lnSpc>
              <a:buFont typeface="Wingdings" pitchFamily="2" charset="2"/>
              <a:buNone/>
            </a:pPr>
            <a:r>
              <a:rPr lang="en-US" sz="2800">
                <a:latin typeface="Palatino Linotype" pitchFamily="18" charset="0"/>
              </a:rPr>
              <a:t>Try this !</a:t>
            </a:r>
          </a:p>
        </p:txBody>
      </p:sp>
      <p:sp>
        <p:nvSpPr>
          <p:cNvPr id="13317" name="Rectangle 5"/>
          <p:cNvSpPr>
            <a:spLocks noChangeArrowheads="1"/>
          </p:cNvSpPr>
          <p:nvPr/>
        </p:nvSpPr>
        <p:spPr bwMode="auto">
          <a:xfrm>
            <a:off x="457200" y="2286000"/>
            <a:ext cx="8229600" cy="1295400"/>
          </a:xfrm>
          <a:prstGeom prst="rect">
            <a:avLst/>
          </a:prstGeom>
          <a:noFill/>
          <a:ln w="9525">
            <a:noFill/>
            <a:miter lim="800000"/>
            <a:headEnd/>
            <a:tailEnd/>
          </a:ln>
        </p:spPr>
        <p:txBody>
          <a:bodyPr/>
          <a:lstStyle/>
          <a:p>
            <a:pPr algn="ctr">
              <a:spcBef>
                <a:spcPct val="20000"/>
              </a:spcBef>
              <a:buFont typeface="Wingdings" pitchFamily="2" charset="2"/>
              <a:buNone/>
            </a:pPr>
            <a:r>
              <a:rPr lang="en-US" altLang="en-US" sz="2800">
                <a:latin typeface="Palatino Linotype" pitchFamily="18" charset="0"/>
              </a:rPr>
              <a:t>Fold a piece of paper (0.1 mm thick) 100 times. How thick will it be?</a:t>
            </a:r>
            <a:endParaRPr lang="en-US" sz="2800">
              <a:latin typeface="Palatino Linotype" pitchFamily="18" charset="0"/>
            </a:endParaRPr>
          </a:p>
        </p:txBody>
      </p:sp>
      <p:sp>
        <p:nvSpPr>
          <p:cNvPr id="81926" name="Rectangle 6"/>
          <p:cNvSpPr>
            <a:spLocks noChangeArrowheads="1"/>
          </p:cNvSpPr>
          <p:nvPr/>
        </p:nvSpPr>
        <p:spPr bwMode="auto">
          <a:xfrm>
            <a:off x="838200" y="3581400"/>
            <a:ext cx="7772400" cy="1219200"/>
          </a:xfrm>
          <a:prstGeom prst="rect">
            <a:avLst/>
          </a:prstGeom>
          <a:noFill/>
          <a:ln w="9525">
            <a:noFill/>
            <a:miter lim="800000"/>
            <a:headEnd/>
            <a:tailEnd/>
          </a:ln>
        </p:spPr>
        <p:txBody>
          <a:bodyPr/>
          <a:lstStyle/>
          <a:p>
            <a:pPr algn="ctr">
              <a:spcBef>
                <a:spcPct val="20000"/>
              </a:spcBef>
              <a:buFont typeface="Wingdings" pitchFamily="2" charset="2"/>
              <a:buNone/>
            </a:pPr>
            <a:r>
              <a:rPr lang="en-US" altLang="en-US" sz="2800">
                <a:latin typeface="Palatino Linotype" pitchFamily="18" charset="0"/>
              </a:rPr>
              <a:t>800,000,000,000,000 times the distance between the sun and the earth.</a:t>
            </a:r>
            <a:endParaRPr lang="en-US" sz="2800">
              <a:latin typeface="Palatino Linotype" pitchFamily="18" charset="0"/>
            </a:endParaRPr>
          </a:p>
        </p:txBody>
      </p:sp>
    </p:spTree>
    <p:extLst>
      <p:ext uri="{BB962C8B-B14F-4D97-AF65-F5344CB8AC3E}">
        <p14:creationId xmlns:p14="http://schemas.microsoft.com/office/powerpoint/2010/main" val="22955003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dissolve">
                                      <p:cBhvr>
                                        <p:cTn id="7"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auseeffect 02"/>
          <p:cNvPicPr>
            <a:picLocks noChangeAspect="1" noChangeArrowheads="1"/>
          </p:cNvPicPr>
          <p:nvPr/>
        </p:nvPicPr>
        <p:blipFill>
          <a:blip r:embed="rId2" cstate="print"/>
          <a:srcRect/>
          <a:stretch>
            <a:fillRect/>
          </a:stretch>
        </p:blipFill>
        <p:spPr bwMode="auto">
          <a:xfrm>
            <a:off x="1066800" y="1171575"/>
            <a:ext cx="8077200" cy="5403850"/>
          </a:xfrm>
          <a:prstGeom prst="rect">
            <a:avLst/>
          </a:prstGeom>
          <a:noFill/>
          <a:ln w="9525">
            <a:noFill/>
            <a:miter lim="800000"/>
            <a:headEnd/>
            <a:tailEnd/>
          </a:ln>
        </p:spPr>
      </p:pic>
    </p:spTree>
    <p:extLst>
      <p:ext uri="{BB962C8B-B14F-4D97-AF65-F5344CB8AC3E}">
        <p14:creationId xmlns:p14="http://schemas.microsoft.com/office/powerpoint/2010/main" val="58526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auseeffect 01"/>
          <p:cNvPicPr>
            <a:picLocks noChangeAspect="1" noChangeArrowheads="1"/>
          </p:cNvPicPr>
          <p:nvPr/>
        </p:nvPicPr>
        <p:blipFill>
          <a:blip r:embed="rId2" cstate="print"/>
          <a:srcRect/>
          <a:stretch>
            <a:fillRect/>
          </a:stretch>
        </p:blipFill>
        <p:spPr bwMode="auto">
          <a:xfrm>
            <a:off x="1143000" y="1222375"/>
            <a:ext cx="8001000" cy="5353050"/>
          </a:xfrm>
          <a:prstGeom prst="rect">
            <a:avLst/>
          </a:prstGeom>
          <a:noFill/>
          <a:ln w="9525">
            <a:noFill/>
            <a:miter lim="800000"/>
            <a:headEnd/>
            <a:tailEnd/>
          </a:ln>
        </p:spPr>
      </p:pic>
    </p:spTree>
    <p:extLst>
      <p:ext uri="{BB962C8B-B14F-4D97-AF65-F5344CB8AC3E}">
        <p14:creationId xmlns:p14="http://schemas.microsoft.com/office/powerpoint/2010/main" val="768982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AA79812F-6208-473C-BFA3-F5BE53865975}" type="slidenum">
              <a:rPr lang="en-US" smtClean="0"/>
              <a:pPr/>
              <a:t>52</a:t>
            </a:fld>
            <a:endParaRPr lang="en-US"/>
          </a:p>
        </p:txBody>
      </p:sp>
      <p:sp>
        <p:nvSpPr>
          <p:cNvPr id="43011" name="Rectangle 2"/>
          <p:cNvSpPr>
            <a:spLocks noGrp="1" noChangeArrowheads="1"/>
          </p:cNvSpPr>
          <p:nvPr>
            <p:ph type="body" idx="1"/>
          </p:nvPr>
        </p:nvSpPr>
        <p:spPr>
          <a:xfrm>
            <a:off x="533400" y="1600200"/>
            <a:ext cx="8077200" cy="990600"/>
          </a:xfrm>
        </p:spPr>
        <p:txBody>
          <a:bodyPr/>
          <a:lstStyle/>
          <a:p>
            <a:pPr marL="0" indent="0" algn="ctr" eaLnBrk="1" hangingPunct="1">
              <a:buFont typeface="Wingdings" pitchFamily="2" charset="2"/>
              <a:buNone/>
            </a:pPr>
            <a:r>
              <a:rPr lang="en-US" altLang="en-US" sz="2800">
                <a:latin typeface="Palatino Linotype" pitchFamily="18" charset="0"/>
              </a:rPr>
              <a:t>Given random data, we look for order and meaningful patterns.</a:t>
            </a:r>
          </a:p>
        </p:txBody>
      </p:sp>
      <p:pic>
        <p:nvPicPr>
          <p:cNvPr id="43012" name="Picture 3" descr="1-3"/>
          <p:cNvPicPr>
            <a:picLocks noChangeAspect="1" noChangeArrowheads="1"/>
          </p:cNvPicPr>
          <p:nvPr/>
        </p:nvPicPr>
        <p:blipFill>
          <a:blip r:embed="rId3" cstate="print"/>
          <a:srcRect l="2377" t="2167" r="1848" b="2527"/>
          <a:stretch>
            <a:fillRect/>
          </a:stretch>
        </p:blipFill>
        <p:spPr bwMode="auto">
          <a:xfrm>
            <a:off x="2266950" y="2819400"/>
            <a:ext cx="4572000" cy="2959100"/>
          </a:xfrm>
          <a:prstGeom prst="rect">
            <a:avLst/>
          </a:prstGeom>
          <a:noFill/>
          <a:ln w="9525">
            <a:noFill/>
            <a:miter lim="800000"/>
            <a:headEnd/>
            <a:tailEnd/>
          </a:ln>
        </p:spPr>
      </p:pic>
      <p:sp>
        <p:nvSpPr>
          <p:cNvPr id="43013" name="Rectangle 4"/>
          <p:cNvSpPr>
            <a:spLocks noGrp="1" noChangeArrowheads="1"/>
          </p:cNvSpPr>
          <p:nvPr>
            <p:ph type="title"/>
          </p:nvPr>
        </p:nvSpPr>
        <p:spPr/>
        <p:txBody>
          <a:bodyPr/>
          <a:lstStyle/>
          <a:p>
            <a:pPr eaLnBrk="1" hangingPunct="1"/>
            <a:r>
              <a:rPr lang="en-US" altLang="en-US" sz="4000">
                <a:solidFill>
                  <a:schemeClr val="tx1"/>
                </a:solidFill>
                <a:latin typeface="Palatino Linotype" pitchFamily="18" charset="0"/>
              </a:rPr>
              <a:t>Order in Random Events</a:t>
            </a:r>
            <a:endParaRPr lang="en-US" sz="4000">
              <a:solidFill>
                <a:schemeClr val="tx1"/>
              </a:solidFill>
              <a:latin typeface="Palatino Linotype" pitchFamily="18" charset="0"/>
            </a:endParaRPr>
          </a:p>
        </p:txBody>
      </p:sp>
      <p:sp>
        <p:nvSpPr>
          <p:cNvPr id="43014" name="Rectangle 5"/>
          <p:cNvSpPr>
            <a:spLocks noChangeArrowheads="1"/>
          </p:cNvSpPr>
          <p:nvPr/>
        </p:nvSpPr>
        <p:spPr bwMode="auto">
          <a:xfrm>
            <a:off x="1524000" y="5943600"/>
            <a:ext cx="6096000" cy="762000"/>
          </a:xfrm>
          <a:prstGeom prst="rect">
            <a:avLst/>
          </a:prstGeom>
          <a:noFill/>
          <a:ln w="9525">
            <a:noFill/>
            <a:miter lim="800000"/>
            <a:headEnd/>
            <a:tailEnd/>
          </a:ln>
        </p:spPr>
        <p:txBody>
          <a:bodyPr/>
          <a:lstStyle/>
          <a:p>
            <a:pPr algn="ctr">
              <a:spcBef>
                <a:spcPct val="20000"/>
              </a:spcBef>
              <a:buFont typeface="Wingdings" pitchFamily="2" charset="2"/>
              <a:buNone/>
            </a:pPr>
            <a:r>
              <a:rPr lang="en-US" altLang="en-US">
                <a:latin typeface="Palatino Linotype" pitchFamily="18" charset="0"/>
              </a:rPr>
              <a:t>Your chances of being dealt either of these hands is precisely the same:  1 in 2,598,960.</a:t>
            </a:r>
          </a:p>
        </p:txBody>
      </p:sp>
      <p:sp>
        <p:nvSpPr>
          <p:cNvPr id="7" name="TextBox 6"/>
          <p:cNvSpPr txBox="1">
            <a:spLocks noChangeArrowheads="1"/>
          </p:cNvSpPr>
          <p:nvPr/>
        </p:nvSpPr>
        <p:spPr bwMode="auto">
          <a:xfrm>
            <a:off x="1219200" y="1676400"/>
            <a:ext cx="6724650" cy="369888"/>
          </a:xfrm>
          <a:prstGeom prst="rect">
            <a:avLst/>
          </a:prstGeom>
          <a:noFill/>
          <a:ln w="9525">
            <a:noFill/>
            <a:miter lim="800000"/>
            <a:headEnd/>
            <a:tailEnd/>
          </a:ln>
        </p:spPr>
        <p:txBody>
          <a:bodyPr wrap="none">
            <a:spAutoFit/>
          </a:bodyPr>
          <a:lstStyle/>
          <a:p>
            <a:r>
              <a:rPr lang="en-US"/>
              <a:t>Which of these is more likely to be dealt to you in a poker hand?</a:t>
            </a:r>
          </a:p>
        </p:txBody>
      </p:sp>
    </p:spTree>
    <p:extLst>
      <p:ext uri="{BB962C8B-B14F-4D97-AF65-F5344CB8AC3E}">
        <p14:creationId xmlns:p14="http://schemas.microsoft.com/office/powerpoint/2010/main" val="2503342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30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3" grpId="0"/>
      <p:bldP spid="43014"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p:cNvSpPr>
            <a:spLocks noGrp="1"/>
          </p:cNvSpPr>
          <p:nvPr>
            <p:ph type="sldNum" sz="quarter" idx="12"/>
          </p:nvPr>
        </p:nvSpPr>
        <p:spPr>
          <a:noFill/>
        </p:spPr>
        <p:txBody>
          <a:bodyPr/>
          <a:lstStyle/>
          <a:p>
            <a:fld id="{9EDE8A5F-6322-4FC4-A78B-4957CEE0F9BA}" type="slidenum">
              <a:rPr lang="en-US" smtClean="0"/>
              <a:pPr/>
              <a:t>53</a:t>
            </a:fld>
            <a:endParaRPr lang="en-US"/>
          </a:p>
        </p:txBody>
      </p:sp>
      <p:sp>
        <p:nvSpPr>
          <p:cNvPr id="41987" name="Rectangle 2"/>
          <p:cNvSpPr>
            <a:spLocks noGrp="1" noChangeArrowheads="1"/>
          </p:cNvSpPr>
          <p:nvPr>
            <p:ph type="title"/>
          </p:nvPr>
        </p:nvSpPr>
        <p:spPr>
          <a:xfrm>
            <a:off x="457200" y="0"/>
            <a:ext cx="8229600" cy="1143000"/>
          </a:xfrm>
        </p:spPr>
        <p:txBody>
          <a:bodyPr/>
          <a:lstStyle/>
          <a:p>
            <a:pPr eaLnBrk="1" hangingPunct="1"/>
            <a:r>
              <a:rPr lang="en-US" altLang="en-US" sz="4000">
                <a:solidFill>
                  <a:schemeClr val="tx1"/>
                </a:solidFill>
                <a:latin typeface="Palatino Linotype" pitchFamily="18" charset="0"/>
              </a:rPr>
              <a:t>Illusory Correlation</a:t>
            </a:r>
            <a:endParaRPr lang="en-US" sz="4000">
              <a:solidFill>
                <a:schemeClr val="tx1"/>
              </a:solidFill>
              <a:latin typeface="Palatino Linotype" pitchFamily="18" charset="0"/>
            </a:endParaRPr>
          </a:p>
        </p:txBody>
      </p:sp>
      <p:sp>
        <p:nvSpPr>
          <p:cNvPr id="41988" name="Rectangle 3"/>
          <p:cNvSpPr>
            <a:spLocks noGrp="1" noChangeArrowheads="1"/>
          </p:cNvSpPr>
          <p:nvPr>
            <p:ph type="body" sz="half" idx="1"/>
          </p:nvPr>
        </p:nvSpPr>
        <p:spPr>
          <a:xfrm>
            <a:off x="685800" y="1066800"/>
            <a:ext cx="7848600" cy="1066800"/>
          </a:xfrm>
        </p:spPr>
        <p:txBody>
          <a:bodyPr>
            <a:noAutofit/>
          </a:bodyPr>
          <a:lstStyle/>
          <a:p>
            <a:pPr marL="0" indent="0" algn="ctr">
              <a:buNone/>
            </a:pPr>
            <a:r>
              <a:rPr lang="en-US" altLang="en-US" sz="3600" dirty="0">
                <a:latin typeface="Palatino Linotype" pitchFamily="18" charset="0"/>
              </a:rPr>
              <a:t>The perception of a relationship where no relationship actually exists. </a:t>
            </a:r>
            <a:r>
              <a:rPr lang="en-US" sz="3600" dirty="0"/>
              <a:t>A girl wins money on a scratch off ticket when using one specific coin, so she scratches all of her tickets with that coin, believing it's the cause of her win</a:t>
            </a:r>
            <a:endParaRPr lang="en-US" altLang="en-US" sz="3600" dirty="0">
              <a:latin typeface="Palatino Linotype" pitchFamily="18" charset="0"/>
            </a:endParaRPr>
          </a:p>
        </p:txBody>
      </p:sp>
      <p:sp>
        <p:nvSpPr>
          <p:cNvPr id="41989" name="Line 16"/>
          <p:cNvSpPr>
            <a:spLocks noChangeShapeType="1"/>
          </p:cNvSpPr>
          <p:nvPr/>
        </p:nvSpPr>
        <p:spPr bwMode="auto">
          <a:xfrm>
            <a:off x="152400" y="2286000"/>
            <a:ext cx="2362200" cy="0"/>
          </a:xfrm>
          <a:prstGeom prst="line">
            <a:avLst/>
          </a:prstGeom>
          <a:noFill/>
          <a:ln w="28575" cap="sq">
            <a:noFill/>
            <a:round/>
            <a:headEnd/>
            <a:tailEnd/>
          </a:ln>
        </p:spPr>
        <p:txBody>
          <a:bodyPr/>
          <a:lstStyle/>
          <a:p>
            <a:endParaRPr lang="en-US"/>
          </a:p>
        </p:txBody>
      </p:sp>
      <p:sp>
        <p:nvSpPr>
          <p:cNvPr id="41990" name="Line 19"/>
          <p:cNvSpPr>
            <a:spLocks noChangeShapeType="1"/>
          </p:cNvSpPr>
          <p:nvPr/>
        </p:nvSpPr>
        <p:spPr bwMode="auto">
          <a:xfrm>
            <a:off x="152400" y="5973763"/>
            <a:ext cx="2362200" cy="0"/>
          </a:xfrm>
          <a:prstGeom prst="line">
            <a:avLst/>
          </a:prstGeom>
          <a:noFill/>
          <a:ln w="28575" cap="sq">
            <a:noFill/>
            <a:round/>
            <a:headEnd/>
            <a:tailEnd/>
          </a:ln>
        </p:spPr>
        <p:txBody>
          <a:bodyPr/>
          <a:lstStyle/>
          <a:p>
            <a:endParaRPr lang="en-US"/>
          </a:p>
        </p:txBody>
      </p:sp>
      <p:sp>
        <p:nvSpPr>
          <p:cNvPr id="41991" name="Line 20"/>
          <p:cNvSpPr>
            <a:spLocks noChangeShapeType="1"/>
          </p:cNvSpPr>
          <p:nvPr/>
        </p:nvSpPr>
        <p:spPr bwMode="auto">
          <a:xfrm>
            <a:off x="152400" y="2286000"/>
            <a:ext cx="0" cy="1228725"/>
          </a:xfrm>
          <a:prstGeom prst="line">
            <a:avLst/>
          </a:prstGeom>
          <a:noFill/>
          <a:ln w="28575" cap="sq">
            <a:noFill/>
            <a:round/>
            <a:headEnd/>
            <a:tailEnd/>
          </a:ln>
        </p:spPr>
        <p:txBody>
          <a:bodyPr/>
          <a:lstStyle/>
          <a:p>
            <a:endParaRPr lang="en-US"/>
          </a:p>
        </p:txBody>
      </p:sp>
      <p:sp>
        <p:nvSpPr>
          <p:cNvPr id="41992" name="Line 23"/>
          <p:cNvSpPr>
            <a:spLocks noChangeShapeType="1"/>
          </p:cNvSpPr>
          <p:nvPr/>
        </p:nvSpPr>
        <p:spPr bwMode="auto">
          <a:xfrm>
            <a:off x="7239000" y="2286000"/>
            <a:ext cx="0" cy="1228725"/>
          </a:xfrm>
          <a:prstGeom prst="line">
            <a:avLst/>
          </a:prstGeom>
          <a:noFill/>
          <a:ln w="28575" cap="sq">
            <a:noFill/>
            <a:round/>
            <a:headEnd/>
            <a:tailEnd/>
          </a:ln>
        </p:spPr>
        <p:txBody>
          <a:bodyPr/>
          <a:lstStyle/>
          <a:p>
            <a:endParaRPr lang="en-US"/>
          </a:p>
        </p:txBody>
      </p:sp>
      <p:sp>
        <p:nvSpPr>
          <p:cNvPr id="41993" name="Line 37"/>
          <p:cNvSpPr>
            <a:spLocks noChangeShapeType="1"/>
          </p:cNvSpPr>
          <p:nvPr/>
        </p:nvSpPr>
        <p:spPr bwMode="auto">
          <a:xfrm>
            <a:off x="2514600" y="2286000"/>
            <a:ext cx="2362200" cy="0"/>
          </a:xfrm>
          <a:prstGeom prst="line">
            <a:avLst/>
          </a:prstGeom>
          <a:noFill/>
          <a:ln w="28575" cap="sq">
            <a:noFill/>
            <a:round/>
            <a:headEnd/>
            <a:tailEnd/>
          </a:ln>
        </p:spPr>
        <p:txBody>
          <a:bodyPr/>
          <a:lstStyle/>
          <a:p>
            <a:endParaRPr lang="en-US"/>
          </a:p>
        </p:txBody>
      </p:sp>
      <p:sp>
        <p:nvSpPr>
          <p:cNvPr id="41994" name="Line 38"/>
          <p:cNvSpPr>
            <a:spLocks noChangeShapeType="1"/>
          </p:cNvSpPr>
          <p:nvPr/>
        </p:nvSpPr>
        <p:spPr bwMode="auto">
          <a:xfrm>
            <a:off x="152400" y="3514725"/>
            <a:ext cx="0" cy="1230313"/>
          </a:xfrm>
          <a:prstGeom prst="line">
            <a:avLst/>
          </a:prstGeom>
          <a:noFill/>
          <a:ln w="28575" cap="sq">
            <a:noFill/>
            <a:round/>
            <a:headEnd/>
            <a:tailEnd/>
          </a:ln>
        </p:spPr>
        <p:txBody>
          <a:bodyPr/>
          <a:lstStyle/>
          <a:p>
            <a:endParaRPr lang="en-US"/>
          </a:p>
        </p:txBody>
      </p:sp>
      <p:sp>
        <p:nvSpPr>
          <p:cNvPr id="41995" name="Line 39"/>
          <p:cNvSpPr>
            <a:spLocks noChangeShapeType="1"/>
          </p:cNvSpPr>
          <p:nvPr/>
        </p:nvSpPr>
        <p:spPr bwMode="auto">
          <a:xfrm>
            <a:off x="4876800" y="2286000"/>
            <a:ext cx="2362200" cy="0"/>
          </a:xfrm>
          <a:prstGeom prst="line">
            <a:avLst/>
          </a:prstGeom>
          <a:noFill/>
          <a:ln w="28575" cap="sq">
            <a:noFill/>
            <a:round/>
            <a:headEnd/>
            <a:tailEnd/>
          </a:ln>
        </p:spPr>
        <p:txBody>
          <a:bodyPr/>
          <a:lstStyle/>
          <a:p>
            <a:endParaRPr lang="en-US"/>
          </a:p>
        </p:txBody>
      </p:sp>
      <p:sp>
        <p:nvSpPr>
          <p:cNvPr id="41996" name="Line 42"/>
          <p:cNvSpPr>
            <a:spLocks noChangeShapeType="1"/>
          </p:cNvSpPr>
          <p:nvPr/>
        </p:nvSpPr>
        <p:spPr bwMode="auto">
          <a:xfrm>
            <a:off x="7239000" y="3514725"/>
            <a:ext cx="0" cy="1230313"/>
          </a:xfrm>
          <a:prstGeom prst="line">
            <a:avLst/>
          </a:prstGeom>
          <a:noFill/>
          <a:ln w="28575" cap="sq">
            <a:noFill/>
            <a:round/>
            <a:headEnd/>
            <a:tailEnd/>
          </a:ln>
        </p:spPr>
        <p:txBody>
          <a:bodyPr/>
          <a:lstStyle/>
          <a:p>
            <a:endParaRPr lang="en-US"/>
          </a:p>
        </p:txBody>
      </p:sp>
      <p:sp>
        <p:nvSpPr>
          <p:cNvPr id="41997" name="Line 44"/>
          <p:cNvSpPr>
            <a:spLocks noChangeShapeType="1"/>
          </p:cNvSpPr>
          <p:nvPr/>
        </p:nvSpPr>
        <p:spPr bwMode="auto">
          <a:xfrm>
            <a:off x="152400" y="4745038"/>
            <a:ext cx="0" cy="1228725"/>
          </a:xfrm>
          <a:prstGeom prst="line">
            <a:avLst/>
          </a:prstGeom>
          <a:noFill/>
          <a:ln w="28575" cap="sq">
            <a:noFill/>
            <a:round/>
            <a:headEnd/>
            <a:tailEnd/>
          </a:ln>
        </p:spPr>
        <p:txBody>
          <a:bodyPr/>
          <a:lstStyle/>
          <a:p>
            <a:endParaRPr lang="en-US"/>
          </a:p>
        </p:txBody>
      </p:sp>
      <p:sp>
        <p:nvSpPr>
          <p:cNvPr id="41998" name="Line 48"/>
          <p:cNvSpPr>
            <a:spLocks noChangeShapeType="1"/>
          </p:cNvSpPr>
          <p:nvPr/>
        </p:nvSpPr>
        <p:spPr bwMode="auto">
          <a:xfrm>
            <a:off x="7239000" y="4745038"/>
            <a:ext cx="0" cy="1228725"/>
          </a:xfrm>
          <a:prstGeom prst="line">
            <a:avLst/>
          </a:prstGeom>
          <a:noFill/>
          <a:ln w="28575" cap="sq">
            <a:noFill/>
            <a:round/>
            <a:headEnd/>
            <a:tailEnd/>
          </a:ln>
        </p:spPr>
        <p:txBody>
          <a:bodyPr/>
          <a:lstStyle/>
          <a:p>
            <a:endParaRPr lang="en-US"/>
          </a:p>
        </p:txBody>
      </p:sp>
      <p:sp>
        <p:nvSpPr>
          <p:cNvPr id="41999" name="Line 50"/>
          <p:cNvSpPr>
            <a:spLocks noChangeShapeType="1"/>
          </p:cNvSpPr>
          <p:nvPr/>
        </p:nvSpPr>
        <p:spPr bwMode="auto">
          <a:xfrm>
            <a:off x="2514600" y="5973763"/>
            <a:ext cx="2362200" cy="0"/>
          </a:xfrm>
          <a:prstGeom prst="line">
            <a:avLst/>
          </a:prstGeom>
          <a:noFill/>
          <a:ln w="28575" cap="sq">
            <a:noFill/>
            <a:round/>
            <a:headEnd/>
            <a:tailEnd/>
          </a:ln>
        </p:spPr>
        <p:txBody>
          <a:bodyPr/>
          <a:lstStyle/>
          <a:p>
            <a:endParaRPr lang="en-US"/>
          </a:p>
        </p:txBody>
      </p:sp>
      <p:sp>
        <p:nvSpPr>
          <p:cNvPr id="42000" name="Line 52"/>
          <p:cNvSpPr>
            <a:spLocks noChangeShapeType="1"/>
          </p:cNvSpPr>
          <p:nvPr/>
        </p:nvSpPr>
        <p:spPr bwMode="auto">
          <a:xfrm>
            <a:off x="4876800" y="5973763"/>
            <a:ext cx="2362200" cy="0"/>
          </a:xfrm>
          <a:prstGeom prst="line">
            <a:avLst/>
          </a:prstGeom>
          <a:noFill/>
          <a:ln w="28575" cap="sq">
            <a:noFill/>
            <a:round/>
            <a:headEnd/>
            <a:tailEnd/>
          </a:ln>
        </p:spPr>
        <p:txBody>
          <a:bodyPr/>
          <a:lstStyle/>
          <a:p>
            <a:endParaRPr lang="en-US"/>
          </a:p>
        </p:txBody>
      </p:sp>
      <p:sp>
        <p:nvSpPr>
          <p:cNvPr id="30" name="TextBox 29"/>
          <p:cNvSpPr txBox="1">
            <a:spLocks noChangeArrowheads="1"/>
          </p:cNvSpPr>
          <p:nvPr/>
        </p:nvSpPr>
        <p:spPr bwMode="auto">
          <a:xfrm>
            <a:off x="2209800" y="2819400"/>
            <a:ext cx="4800600" cy="2308225"/>
          </a:xfrm>
          <a:prstGeom prst="rect">
            <a:avLst/>
          </a:prstGeom>
          <a:noFill/>
          <a:ln w="9525">
            <a:noFill/>
            <a:miter lim="800000"/>
            <a:headEnd/>
            <a:tailEnd/>
          </a:ln>
        </p:spPr>
        <p:txBody>
          <a:bodyPr>
            <a:spAutoFit/>
          </a:bodyPr>
          <a:lstStyle/>
          <a:p>
            <a:r>
              <a:rPr lang="en-US" sz="3600" dirty="0"/>
              <a:t>Why is the number of </a:t>
            </a:r>
            <a:r>
              <a:rPr lang="en-US" sz="3600" dirty="0" err="1"/>
              <a:t>drownings</a:t>
            </a:r>
            <a:r>
              <a:rPr lang="en-US" sz="3600" dirty="0"/>
              <a:t> positively correlated with ice cream sales?</a:t>
            </a:r>
          </a:p>
        </p:txBody>
      </p:sp>
    </p:spTree>
    <p:extLst>
      <p:ext uri="{BB962C8B-B14F-4D97-AF65-F5344CB8AC3E}">
        <p14:creationId xmlns:p14="http://schemas.microsoft.com/office/powerpoint/2010/main" val="880524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19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build="p"/>
      <p:bldP spid="30" grpId="0"/>
      <p:bldP spid="30"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Longitudinal Study</a:t>
            </a:r>
          </a:p>
        </p:txBody>
      </p:sp>
      <p:sp>
        <p:nvSpPr>
          <p:cNvPr id="41987" name="Rectangle 3"/>
          <p:cNvSpPr>
            <a:spLocks noGrp="1" noChangeArrowheads="1"/>
          </p:cNvSpPr>
          <p:nvPr>
            <p:ph type="body" idx="1"/>
          </p:nvPr>
        </p:nvSpPr>
        <p:spPr>
          <a:xfrm>
            <a:off x="1173163" y="1981200"/>
            <a:ext cx="7556500" cy="4114800"/>
          </a:xfrm>
        </p:spPr>
        <p:txBody>
          <a:bodyPr/>
          <a:lstStyle/>
          <a:p>
            <a:r>
              <a:rPr lang="en-US" altLang="en-US" sz="3600">
                <a:latin typeface="Times New Roman" charset="0"/>
              </a:rPr>
              <a:t>A research technique that follows the same group of individuals over a long period</a:t>
            </a:r>
          </a:p>
          <a:p>
            <a:r>
              <a:rPr lang="en-US" altLang="en-US" sz="3600">
                <a:latin typeface="Times New Roman" charset="0"/>
              </a:rPr>
              <a:t>Can be very expensive and difficult to conduct</a:t>
            </a:r>
          </a:p>
        </p:txBody>
      </p:sp>
    </p:spTree>
    <p:extLst>
      <p:ext uri="{BB962C8B-B14F-4D97-AF65-F5344CB8AC3E}">
        <p14:creationId xmlns:p14="http://schemas.microsoft.com/office/powerpoint/2010/main" val="495891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Cross-Sectional Study</a:t>
            </a:r>
          </a:p>
        </p:txBody>
      </p:sp>
      <p:sp>
        <p:nvSpPr>
          <p:cNvPr id="43011" name="Rectangle 3"/>
          <p:cNvSpPr>
            <a:spLocks noGrp="1" noChangeArrowheads="1"/>
          </p:cNvSpPr>
          <p:nvPr>
            <p:ph type="body" idx="1"/>
          </p:nvPr>
        </p:nvSpPr>
        <p:spPr>
          <a:xfrm>
            <a:off x="1143000" y="1600200"/>
            <a:ext cx="8001000" cy="5029200"/>
          </a:xfrm>
        </p:spPr>
        <p:txBody>
          <a:bodyPr/>
          <a:lstStyle/>
          <a:p>
            <a:pPr>
              <a:lnSpc>
                <a:spcPct val="90000"/>
              </a:lnSpc>
            </a:pPr>
            <a:r>
              <a:rPr lang="en-US" altLang="en-US" sz="3600">
                <a:latin typeface="Times New Roman" charset="0"/>
              </a:rPr>
              <a:t>A research technique that compares individuals from different age groups at one time</a:t>
            </a:r>
          </a:p>
          <a:p>
            <a:pPr>
              <a:lnSpc>
                <a:spcPct val="90000"/>
              </a:lnSpc>
            </a:pPr>
            <a:r>
              <a:rPr lang="en-US" altLang="en-US" sz="3600">
                <a:latin typeface="Times New Roman" charset="0"/>
              </a:rPr>
              <a:t>Study a number of subjects from different age groups and then compare the results</a:t>
            </a:r>
          </a:p>
          <a:p>
            <a:pPr>
              <a:lnSpc>
                <a:spcPct val="90000"/>
              </a:lnSpc>
            </a:pPr>
            <a:r>
              <a:rPr lang="en-US" altLang="en-US" sz="3600">
                <a:latin typeface="Times New Roman" charset="0"/>
              </a:rPr>
              <a:t>Cheaper, easier than longitudinal studies, but group differences may be due to factors other than development.</a:t>
            </a:r>
          </a:p>
        </p:txBody>
      </p:sp>
    </p:spTree>
    <p:extLst>
      <p:ext uri="{BB962C8B-B14F-4D97-AF65-F5344CB8AC3E}">
        <p14:creationId xmlns:p14="http://schemas.microsoft.com/office/powerpoint/2010/main" val="3425499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Longitudinal/Cross Sectional Study</a:t>
            </a:r>
          </a:p>
        </p:txBody>
      </p:sp>
      <p:pic>
        <p:nvPicPr>
          <p:cNvPr id="44035" name="Picture 3" descr="10707"/>
          <p:cNvPicPr>
            <a:picLocks noGrp="1" noChangeAspect="1" noChangeArrowheads="1"/>
          </p:cNvPicPr>
          <p:nvPr>
            <p:ph idx="1"/>
          </p:nvPr>
        </p:nvPicPr>
        <p:blipFill>
          <a:blip r:embed="rId2" cstate="print"/>
          <a:srcRect/>
          <a:stretch>
            <a:fillRect/>
          </a:stretch>
        </p:blipFill>
        <p:spPr>
          <a:xfrm>
            <a:off x="1066800" y="1901825"/>
            <a:ext cx="7848600" cy="4537075"/>
          </a:xfrm>
          <a:noFill/>
        </p:spPr>
      </p:pic>
    </p:spTree>
    <p:extLst>
      <p:ext uri="{BB962C8B-B14F-4D97-AF65-F5344CB8AC3E}">
        <p14:creationId xmlns:p14="http://schemas.microsoft.com/office/powerpoint/2010/main" val="293677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4B37185C-C6F8-44FE-9267-1984CA1DF110}" type="slidenum">
              <a:rPr lang="en-US" smtClean="0"/>
              <a:pPr/>
              <a:t>6</a:t>
            </a:fld>
            <a:endParaRPr lang="en-US"/>
          </a:p>
        </p:txBody>
      </p:sp>
      <p:sp>
        <p:nvSpPr>
          <p:cNvPr id="14339" name="Rectangle 2"/>
          <p:cNvSpPr>
            <a:spLocks noGrp="1" noChangeArrowheads="1"/>
          </p:cNvSpPr>
          <p:nvPr>
            <p:ph type="body" idx="1"/>
          </p:nvPr>
        </p:nvSpPr>
        <p:spPr>
          <a:xfrm>
            <a:off x="457200" y="1600200"/>
            <a:ext cx="8229600" cy="4876800"/>
          </a:xfrm>
        </p:spPr>
        <p:txBody>
          <a:bodyPr>
            <a:normAutofit/>
          </a:bodyPr>
          <a:lstStyle/>
          <a:p>
            <a:pPr marL="0" indent="0" algn="ctr" eaLnBrk="1" hangingPunct="1">
              <a:buFont typeface="Wingdings" pitchFamily="2" charset="2"/>
              <a:buNone/>
            </a:pPr>
            <a:r>
              <a:rPr lang="en-US" altLang="en-US" sz="2800" dirty="0">
                <a:solidFill>
                  <a:srgbClr val="0000FF"/>
                </a:solidFill>
                <a:latin typeface="Palatino Linotype" pitchFamily="18" charset="0"/>
              </a:rPr>
              <a:t>Hindsight Bias</a:t>
            </a:r>
            <a:r>
              <a:rPr lang="en-US" altLang="en-US" sz="2800" dirty="0">
                <a:latin typeface="Palatino Linotype" pitchFamily="18" charset="0"/>
              </a:rPr>
              <a:t> is the “I-knew-it-all-along” phenomenon.</a:t>
            </a:r>
            <a:r>
              <a:rPr lang="en-US" altLang="en-US" sz="2800" dirty="0">
                <a:solidFill>
                  <a:srgbClr val="0000FF"/>
                </a:solidFill>
                <a:latin typeface="Palatino Linotype" pitchFamily="18" charset="0"/>
              </a:rPr>
              <a:t> </a:t>
            </a:r>
          </a:p>
          <a:p>
            <a:pPr marL="0" indent="0" algn="ctr" eaLnBrk="1" hangingPunct="1">
              <a:buFont typeface="Wingdings" pitchFamily="2" charset="2"/>
              <a:buNone/>
            </a:pPr>
            <a:endParaRPr lang="en-US" altLang="en-US" sz="2800" dirty="0">
              <a:solidFill>
                <a:srgbClr val="0000FF"/>
              </a:solidFill>
              <a:latin typeface="Palatino Linotype" pitchFamily="18" charset="0"/>
            </a:endParaRPr>
          </a:p>
          <a:p>
            <a:pPr marL="0" indent="0" algn="ctr" eaLnBrk="1" hangingPunct="1">
              <a:buFont typeface="Wingdings" pitchFamily="2" charset="2"/>
              <a:buNone/>
            </a:pPr>
            <a:r>
              <a:rPr lang="en-US" altLang="en-US" sz="2800" dirty="0">
                <a:latin typeface="Palatino Linotype" pitchFamily="18" charset="0"/>
              </a:rPr>
              <a:t>After learning the outcome of an event, many people believe they could have predicted that very outcome.  </a:t>
            </a:r>
          </a:p>
          <a:p>
            <a:pPr marL="0" indent="0" algn="ctr" eaLnBrk="1" hangingPunct="1">
              <a:buFont typeface="Wingdings" pitchFamily="2" charset="2"/>
              <a:buNone/>
            </a:pPr>
            <a:endParaRPr lang="en-US" altLang="en-US" sz="2800" dirty="0">
              <a:latin typeface="Palatino Linotype" pitchFamily="18" charset="0"/>
            </a:endParaRPr>
          </a:p>
          <a:p>
            <a:pPr marL="0" indent="0" algn="ctr">
              <a:buNone/>
            </a:pPr>
            <a:r>
              <a:rPr lang="en-US" altLang="en-US" sz="2800" dirty="0"/>
              <a:t>“Prediction is very difficult, especially about the future” – Physicist Niels Bohr. </a:t>
            </a:r>
          </a:p>
          <a:p>
            <a:pPr marL="0" indent="0" algn="ctr" eaLnBrk="1" hangingPunct="1">
              <a:buFont typeface="Wingdings" pitchFamily="2" charset="2"/>
              <a:buNone/>
            </a:pPr>
            <a:endParaRPr lang="en-US" altLang="en-US" sz="2800" dirty="0">
              <a:latin typeface="Palatino Linotype" pitchFamily="18" charset="0"/>
            </a:endParaRPr>
          </a:p>
        </p:txBody>
      </p:sp>
      <p:sp>
        <p:nvSpPr>
          <p:cNvPr id="14340" name="Rectangle 3"/>
          <p:cNvSpPr>
            <a:spLocks noGrp="1" noChangeArrowheads="1"/>
          </p:cNvSpPr>
          <p:nvPr>
            <p:ph type="title"/>
          </p:nvPr>
        </p:nvSpPr>
        <p:spPr/>
        <p:txBody>
          <a:bodyPr/>
          <a:lstStyle/>
          <a:p>
            <a:pPr eaLnBrk="1" hangingPunct="1"/>
            <a:r>
              <a:rPr lang="en-US" altLang="en-US" sz="4000">
                <a:solidFill>
                  <a:schemeClr val="tx1"/>
                </a:solidFill>
                <a:latin typeface="Palatino Linotype" pitchFamily="18" charset="0"/>
              </a:rPr>
              <a:t>Hindsight Bias</a:t>
            </a:r>
            <a:endParaRPr lang="en-US" sz="4000">
              <a:solidFill>
                <a:schemeClr val="tx1"/>
              </a:solidFill>
              <a:latin typeface="Palatino Linotype" pitchFamily="18" charset="0"/>
            </a:endParaRPr>
          </a:p>
        </p:txBody>
      </p:sp>
    </p:spTree>
    <p:extLst>
      <p:ext uri="{BB962C8B-B14F-4D97-AF65-F5344CB8AC3E}">
        <p14:creationId xmlns:p14="http://schemas.microsoft.com/office/powerpoint/2010/main" val="23004429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Common Sense</a:t>
            </a:r>
          </a:p>
        </p:txBody>
      </p:sp>
      <p:sp>
        <p:nvSpPr>
          <p:cNvPr id="10243" name="Rectangle 3"/>
          <p:cNvSpPr>
            <a:spLocks noGrp="1" noChangeArrowheads="1"/>
          </p:cNvSpPr>
          <p:nvPr>
            <p:ph type="body" idx="1"/>
          </p:nvPr>
        </p:nvSpPr>
        <p:spPr>
          <a:xfrm>
            <a:off x="1143000" y="1447800"/>
            <a:ext cx="7556500" cy="4114800"/>
          </a:xfrm>
        </p:spPr>
        <p:txBody>
          <a:bodyPr/>
          <a:lstStyle/>
          <a:p>
            <a:r>
              <a:rPr lang="en-US" altLang="en-US" sz="3600">
                <a:latin typeface="Times New Roman" charset="0"/>
              </a:rPr>
              <a:t>Conclusions based solely on personal experience and sensible logic</a:t>
            </a:r>
          </a:p>
          <a:p>
            <a:r>
              <a:rPr lang="en-US" altLang="en-US" sz="3600">
                <a:latin typeface="Times New Roman" charset="0"/>
              </a:rPr>
              <a:t>Can lead to incorrect conclusions</a:t>
            </a:r>
          </a:p>
        </p:txBody>
      </p:sp>
      <p:pic>
        <p:nvPicPr>
          <p:cNvPr id="10244" name="Picture 4" descr="Blair-Broeker_table"/>
          <p:cNvPicPr>
            <a:picLocks noChangeAspect="1" noChangeArrowheads="1"/>
          </p:cNvPicPr>
          <p:nvPr/>
        </p:nvPicPr>
        <p:blipFill>
          <a:blip r:embed="rId2" cstate="print"/>
          <a:srcRect/>
          <a:stretch>
            <a:fillRect/>
          </a:stretch>
        </p:blipFill>
        <p:spPr bwMode="auto">
          <a:xfrm>
            <a:off x="838200" y="3581400"/>
            <a:ext cx="7924800" cy="2892425"/>
          </a:xfrm>
          <a:prstGeom prst="rect">
            <a:avLst/>
          </a:prstGeom>
          <a:noFill/>
          <a:ln w="9525">
            <a:noFill/>
            <a:miter lim="800000"/>
            <a:headEnd/>
            <a:tailEnd/>
          </a:ln>
        </p:spPr>
      </p:pic>
      <p:sp>
        <p:nvSpPr>
          <p:cNvPr id="5" name="Rectangle 4"/>
          <p:cNvSpPr/>
          <p:nvPr/>
        </p:nvSpPr>
        <p:spPr>
          <a:xfrm>
            <a:off x="5029200" y="5486400"/>
            <a:ext cx="3657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29200" y="5791200"/>
            <a:ext cx="3657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29200" y="6096000"/>
            <a:ext cx="3657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98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One More Example</a:t>
            </a:r>
          </a:p>
        </p:txBody>
      </p:sp>
      <p:sp>
        <p:nvSpPr>
          <p:cNvPr id="16387" name="Content Placeholder 2"/>
          <p:cNvSpPr>
            <a:spLocks noGrp="1"/>
          </p:cNvSpPr>
          <p:nvPr>
            <p:ph idx="1"/>
          </p:nvPr>
        </p:nvSpPr>
        <p:spPr/>
        <p:txBody>
          <a:bodyPr/>
          <a:lstStyle/>
          <a:p>
            <a:r>
              <a:rPr lang="en-US" dirty="0" err="1"/>
              <a:t>Burak’s</a:t>
            </a:r>
            <a:r>
              <a:rPr lang="en-US" dirty="0"/>
              <a:t> Common Sense Quiz</a:t>
            </a:r>
          </a:p>
        </p:txBody>
      </p:sp>
      <p:sp>
        <p:nvSpPr>
          <p:cNvPr id="16388" name="Slide Number Placeholder 3"/>
          <p:cNvSpPr>
            <a:spLocks noGrp="1"/>
          </p:cNvSpPr>
          <p:nvPr>
            <p:ph type="sldNum" sz="quarter" idx="12"/>
          </p:nvPr>
        </p:nvSpPr>
        <p:spPr>
          <a:noFill/>
        </p:spPr>
        <p:txBody>
          <a:bodyPr/>
          <a:lstStyle/>
          <a:p>
            <a:fld id="{70D68366-3C9F-43CA-B292-423A20CF564C}" type="slidenum">
              <a:rPr lang="en-US" smtClean="0"/>
              <a:pPr/>
              <a:t>8</a:t>
            </a:fld>
            <a:endParaRPr lang="en-US"/>
          </a:p>
        </p:txBody>
      </p:sp>
    </p:spTree>
    <p:extLst>
      <p:ext uri="{BB962C8B-B14F-4D97-AF65-F5344CB8AC3E}">
        <p14:creationId xmlns:p14="http://schemas.microsoft.com/office/powerpoint/2010/main" val="33788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p:cNvSpPr>
            <a:spLocks noGrp="1"/>
          </p:cNvSpPr>
          <p:nvPr>
            <p:ph type="sldNum" sz="quarter" idx="12"/>
          </p:nvPr>
        </p:nvSpPr>
        <p:spPr>
          <a:noFill/>
        </p:spPr>
        <p:txBody>
          <a:bodyPr/>
          <a:lstStyle/>
          <a:p>
            <a:fld id="{C96F6CC5-9A31-482D-8ED7-1A6ED020E625}" type="slidenum">
              <a:rPr lang="en-US" smtClean="0"/>
              <a:pPr/>
              <a:t>9</a:t>
            </a:fld>
            <a:endParaRPr lang="en-US"/>
          </a:p>
        </p:txBody>
      </p:sp>
      <p:sp>
        <p:nvSpPr>
          <p:cNvPr id="17411" name="Rectangle 3"/>
          <p:cNvSpPr>
            <a:spLocks noGrp="1" noChangeArrowheads="1"/>
          </p:cNvSpPr>
          <p:nvPr>
            <p:ph type="title"/>
          </p:nvPr>
        </p:nvSpPr>
        <p:spPr>
          <a:xfrm>
            <a:off x="457200" y="274638"/>
            <a:ext cx="8229600" cy="944562"/>
          </a:xfrm>
        </p:spPr>
        <p:txBody>
          <a:bodyPr/>
          <a:lstStyle/>
          <a:p>
            <a:pPr eaLnBrk="1" hangingPunct="1"/>
            <a:r>
              <a:rPr lang="en-US" altLang="en-US" sz="4000">
                <a:solidFill>
                  <a:schemeClr val="tx1"/>
                </a:solidFill>
                <a:latin typeface="Palatino Linotype" pitchFamily="18" charset="0"/>
              </a:rPr>
              <a:t>Overconfidence</a:t>
            </a:r>
            <a:endParaRPr lang="en-US" sz="4000">
              <a:solidFill>
                <a:schemeClr val="tx1"/>
              </a:solidFill>
              <a:latin typeface="Palatino Linotype" pitchFamily="18" charset="0"/>
            </a:endParaRPr>
          </a:p>
        </p:txBody>
      </p:sp>
      <p:sp>
        <p:nvSpPr>
          <p:cNvPr id="17412" name="Rectangle 2"/>
          <p:cNvSpPr>
            <a:spLocks noGrp="1" noChangeArrowheads="1"/>
          </p:cNvSpPr>
          <p:nvPr>
            <p:ph type="body" sz="half" idx="1"/>
          </p:nvPr>
        </p:nvSpPr>
        <p:spPr>
          <a:xfrm>
            <a:off x="457200" y="1295400"/>
            <a:ext cx="4648200" cy="990600"/>
          </a:xfrm>
        </p:spPr>
        <p:txBody>
          <a:bodyPr>
            <a:normAutofit fontScale="92500"/>
          </a:bodyPr>
          <a:lstStyle/>
          <a:p>
            <a:pPr marL="0" indent="0" algn="ctr" eaLnBrk="1" hangingPunct="1">
              <a:buFont typeface="Wingdings" pitchFamily="2" charset="2"/>
              <a:buNone/>
            </a:pPr>
            <a:r>
              <a:rPr lang="en-US" altLang="en-US" sz="2800">
                <a:latin typeface="Palatino Linotype" pitchFamily="18" charset="0"/>
              </a:rPr>
              <a:t>Sometimes we think we know more than we actually know. </a:t>
            </a:r>
          </a:p>
        </p:txBody>
      </p:sp>
      <p:sp>
        <p:nvSpPr>
          <p:cNvPr id="85026" name="Rectangle 34"/>
          <p:cNvSpPr>
            <a:spLocks noChangeArrowheads="1"/>
          </p:cNvSpPr>
          <p:nvPr/>
        </p:nvSpPr>
        <p:spPr bwMode="auto">
          <a:xfrm>
            <a:off x="5562600" y="2590800"/>
            <a:ext cx="3190875" cy="666750"/>
          </a:xfrm>
          <a:prstGeom prst="rect">
            <a:avLst/>
          </a:prstGeom>
          <a:solidFill>
            <a:schemeClr val="accent1"/>
          </a:solidFill>
          <a:ln w="9525">
            <a:noFill/>
            <a:miter lim="800000"/>
            <a:headEnd/>
            <a:tailEnd/>
          </a:ln>
        </p:spPr>
        <p:txBody>
          <a:bodyPr anchor="ctr" anchorCtr="1"/>
          <a:lstStyle/>
          <a:p>
            <a:pPr>
              <a:spcBef>
                <a:spcPct val="20000"/>
              </a:spcBef>
            </a:pPr>
            <a:r>
              <a:rPr lang="en-US" sz="2400"/>
              <a:t>Anagram</a:t>
            </a:r>
          </a:p>
        </p:txBody>
      </p:sp>
      <p:sp>
        <p:nvSpPr>
          <p:cNvPr id="85003" name="Rectangle 11"/>
          <p:cNvSpPr>
            <a:spLocks noChangeArrowheads="1"/>
          </p:cNvSpPr>
          <p:nvPr/>
        </p:nvSpPr>
        <p:spPr bwMode="auto">
          <a:xfrm>
            <a:off x="7158038" y="4591050"/>
            <a:ext cx="1595437" cy="666750"/>
          </a:xfrm>
          <a:prstGeom prst="rect">
            <a:avLst/>
          </a:prstGeom>
          <a:solidFill>
            <a:srgbClr val="FFE5B5"/>
          </a:solidFill>
          <a:ln w="9525">
            <a:noFill/>
            <a:miter lim="800000"/>
            <a:headEnd/>
            <a:tailEnd/>
          </a:ln>
        </p:spPr>
        <p:txBody>
          <a:bodyPr anchor="ctr" anchorCtr="1"/>
          <a:lstStyle/>
          <a:p>
            <a:pPr>
              <a:spcBef>
                <a:spcPct val="20000"/>
              </a:spcBef>
            </a:pPr>
            <a:r>
              <a:rPr lang="en-US" sz="2400" dirty="0"/>
              <a:t>BARGE</a:t>
            </a:r>
          </a:p>
        </p:txBody>
      </p:sp>
      <p:sp>
        <p:nvSpPr>
          <p:cNvPr id="85002" name="Rectangle 10"/>
          <p:cNvSpPr>
            <a:spLocks noChangeArrowheads="1"/>
          </p:cNvSpPr>
          <p:nvPr/>
        </p:nvSpPr>
        <p:spPr bwMode="auto">
          <a:xfrm>
            <a:off x="5562600" y="4591050"/>
            <a:ext cx="1595438" cy="666750"/>
          </a:xfrm>
          <a:prstGeom prst="rect">
            <a:avLst/>
          </a:prstGeom>
          <a:solidFill>
            <a:srgbClr val="FFE5B5"/>
          </a:solidFill>
          <a:ln w="9525">
            <a:noFill/>
            <a:miter lim="800000"/>
            <a:headEnd/>
            <a:tailEnd/>
          </a:ln>
        </p:spPr>
        <p:txBody>
          <a:bodyPr anchor="ctr" anchorCtr="1"/>
          <a:lstStyle/>
          <a:p>
            <a:pPr>
              <a:spcBef>
                <a:spcPct val="20000"/>
              </a:spcBef>
            </a:pPr>
            <a:r>
              <a:rPr lang="en-US" sz="2400" dirty="0"/>
              <a:t>RABEG</a:t>
            </a:r>
          </a:p>
        </p:txBody>
      </p:sp>
      <p:sp>
        <p:nvSpPr>
          <p:cNvPr id="85001" name="Rectangle 9"/>
          <p:cNvSpPr>
            <a:spLocks noChangeArrowheads="1"/>
          </p:cNvSpPr>
          <p:nvPr/>
        </p:nvSpPr>
        <p:spPr bwMode="auto">
          <a:xfrm>
            <a:off x="7158038" y="3924300"/>
            <a:ext cx="1595437" cy="666750"/>
          </a:xfrm>
          <a:prstGeom prst="rect">
            <a:avLst/>
          </a:prstGeom>
          <a:solidFill>
            <a:srgbClr val="FFE5B5"/>
          </a:solidFill>
          <a:ln w="9525">
            <a:noFill/>
            <a:miter lim="800000"/>
            <a:headEnd/>
            <a:tailEnd/>
          </a:ln>
        </p:spPr>
        <p:txBody>
          <a:bodyPr anchor="ctr" anchorCtr="1"/>
          <a:lstStyle/>
          <a:p>
            <a:pPr>
              <a:spcBef>
                <a:spcPct val="20000"/>
              </a:spcBef>
            </a:pPr>
            <a:r>
              <a:rPr lang="en-US" sz="2400" dirty="0"/>
              <a:t>THREW</a:t>
            </a:r>
          </a:p>
        </p:txBody>
      </p:sp>
      <p:sp>
        <p:nvSpPr>
          <p:cNvPr id="85000" name="Rectangle 8"/>
          <p:cNvSpPr>
            <a:spLocks noChangeArrowheads="1"/>
          </p:cNvSpPr>
          <p:nvPr/>
        </p:nvSpPr>
        <p:spPr bwMode="auto">
          <a:xfrm>
            <a:off x="5562600" y="3924300"/>
            <a:ext cx="1595438" cy="666750"/>
          </a:xfrm>
          <a:prstGeom prst="rect">
            <a:avLst/>
          </a:prstGeom>
          <a:solidFill>
            <a:srgbClr val="FFE5B5"/>
          </a:solidFill>
          <a:ln w="9525">
            <a:noFill/>
            <a:miter lim="800000"/>
            <a:headEnd/>
            <a:tailEnd/>
          </a:ln>
        </p:spPr>
        <p:txBody>
          <a:bodyPr anchor="ctr" anchorCtr="1"/>
          <a:lstStyle/>
          <a:p>
            <a:pPr>
              <a:spcBef>
                <a:spcPct val="20000"/>
              </a:spcBef>
            </a:pPr>
            <a:r>
              <a:rPr lang="en-US" sz="2400" dirty="0"/>
              <a:t>WRTEH</a:t>
            </a:r>
          </a:p>
        </p:txBody>
      </p:sp>
      <p:sp>
        <p:nvSpPr>
          <p:cNvPr id="84999" name="Rectangle 7"/>
          <p:cNvSpPr>
            <a:spLocks noChangeArrowheads="1"/>
          </p:cNvSpPr>
          <p:nvPr/>
        </p:nvSpPr>
        <p:spPr bwMode="auto">
          <a:xfrm>
            <a:off x="7158038" y="3257550"/>
            <a:ext cx="1595437" cy="666750"/>
          </a:xfrm>
          <a:prstGeom prst="rect">
            <a:avLst/>
          </a:prstGeom>
          <a:solidFill>
            <a:srgbClr val="FFE5B5"/>
          </a:solidFill>
          <a:ln w="9525">
            <a:noFill/>
            <a:miter lim="800000"/>
            <a:headEnd/>
            <a:tailEnd/>
          </a:ln>
        </p:spPr>
        <p:txBody>
          <a:bodyPr anchor="ctr" anchorCtr="1"/>
          <a:lstStyle/>
          <a:p>
            <a:pPr>
              <a:spcBef>
                <a:spcPct val="20000"/>
              </a:spcBef>
            </a:pPr>
            <a:r>
              <a:rPr lang="en-US" sz="2400" dirty="0"/>
              <a:t>CHAOS</a:t>
            </a:r>
          </a:p>
        </p:txBody>
      </p:sp>
      <p:sp>
        <p:nvSpPr>
          <p:cNvPr id="84998" name="Rectangle 6"/>
          <p:cNvSpPr>
            <a:spLocks noChangeArrowheads="1"/>
          </p:cNvSpPr>
          <p:nvPr/>
        </p:nvSpPr>
        <p:spPr bwMode="auto">
          <a:xfrm>
            <a:off x="5562600" y="3257550"/>
            <a:ext cx="1595438" cy="666750"/>
          </a:xfrm>
          <a:prstGeom prst="rect">
            <a:avLst/>
          </a:prstGeom>
          <a:solidFill>
            <a:srgbClr val="FFE5B5"/>
          </a:solidFill>
          <a:ln w="9525">
            <a:noFill/>
            <a:miter lim="800000"/>
            <a:headEnd/>
            <a:tailEnd/>
          </a:ln>
        </p:spPr>
        <p:txBody>
          <a:bodyPr anchor="ctr" anchorCtr="1"/>
          <a:lstStyle/>
          <a:p>
            <a:pPr>
              <a:spcBef>
                <a:spcPct val="20000"/>
              </a:spcBef>
            </a:pPr>
            <a:r>
              <a:rPr lang="en-US" sz="2400" dirty="0"/>
              <a:t>SAHOC</a:t>
            </a:r>
          </a:p>
        </p:txBody>
      </p:sp>
      <p:sp>
        <p:nvSpPr>
          <p:cNvPr id="17420" name="Line 12"/>
          <p:cNvSpPr>
            <a:spLocks noChangeShapeType="1"/>
          </p:cNvSpPr>
          <p:nvPr/>
        </p:nvSpPr>
        <p:spPr bwMode="auto">
          <a:xfrm>
            <a:off x="5562600" y="2590800"/>
            <a:ext cx="3190875" cy="0"/>
          </a:xfrm>
          <a:prstGeom prst="line">
            <a:avLst/>
          </a:prstGeom>
          <a:noFill/>
          <a:ln w="28575" cap="sq">
            <a:noFill/>
            <a:round/>
            <a:headEnd/>
            <a:tailEnd/>
          </a:ln>
        </p:spPr>
        <p:txBody>
          <a:bodyPr anchor="ctr" anchorCtr="1"/>
          <a:lstStyle/>
          <a:p>
            <a:endParaRPr lang="en-US"/>
          </a:p>
        </p:txBody>
      </p:sp>
      <p:sp>
        <p:nvSpPr>
          <p:cNvPr id="17421" name="Line 15"/>
          <p:cNvSpPr>
            <a:spLocks noChangeShapeType="1"/>
          </p:cNvSpPr>
          <p:nvPr/>
        </p:nvSpPr>
        <p:spPr bwMode="auto">
          <a:xfrm>
            <a:off x="5562600" y="5257800"/>
            <a:ext cx="1595438" cy="0"/>
          </a:xfrm>
          <a:prstGeom prst="line">
            <a:avLst/>
          </a:prstGeom>
          <a:noFill/>
          <a:ln w="28575" cap="sq">
            <a:noFill/>
            <a:round/>
            <a:headEnd/>
            <a:tailEnd/>
          </a:ln>
        </p:spPr>
        <p:txBody>
          <a:bodyPr anchor="ctr" anchorCtr="1"/>
          <a:lstStyle/>
          <a:p>
            <a:endParaRPr lang="en-US"/>
          </a:p>
        </p:txBody>
      </p:sp>
      <p:sp>
        <p:nvSpPr>
          <p:cNvPr id="17422" name="Line 16"/>
          <p:cNvSpPr>
            <a:spLocks noChangeShapeType="1"/>
          </p:cNvSpPr>
          <p:nvPr/>
        </p:nvSpPr>
        <p:spPr bwMode="auto">
          <a:xfrm>
            <a:off x="5562600" y="2590800"/>
            <a:ext cx="0" cy="1333500"/>
          </a:xfrm>
          <a:prstGeom prst="line">
            <a:avLst/>
          </a:prstGeom>
          <a:noFill/>
          <a:ln w="28575" cap="sq">
            <a:noFill/>
            <a:round/>
            <a:headEnd/>
            <a:tailEnd/>
          </a:ln>
        </p:spPr>
        <p:txBody>
          <a:bodyPr anchor="ctr" anchorCtr="1"/>
          <a:lstStyle/>
          <a:p>
            <a:endParaRPr lang="en-US"/>
          </a:p>
        </p:txBody>
      </p:sp>
      <p:sp>
        <p:nvSpPr>
          <p:cNvPr id="17423" name="Line 18"/>
          <p:cNvSpPr>
            <a:spLocks noChangeShapeType="1"/>
          </p:cNvSpPr>
          <p:nvPr/>
        </p:nvSpPr>
        <p:spPr bwMode="auto">
          <a:xfrm>
            <a:off x="8753475" y="2590800"/>
            <a:ext cx="0" cy="1333500"/>
          </a:xfrm>
          <a:prstGeom prst="line">
            <a:avLst/>
          </a:prstGeom>
          <a:noFill/>
          <a:ln w="28575" cap="sq">
            <a:noFill/>
            <a:round/>
            <a:headEnd/>
            <a:tailEnd/>
          </a:ln>
        </p:spPr>
        <p:txBody>
          <a:bodyPr anchor="ctr" anchorCtr="1"/>
          <a:lstStyle/>
          <a:p>
            <a:endParaRPr lang="en-US"/>
          </a:p>
        </p:txBody>
      </p:sp>
      <p:sp>
        <p:nvSpPr>
          <p:cNvPr id="17424" name="Line 24"/>
          <p:cNvSpPr>
            <a:spLocks noChangeShapeType="1"/>
          </p:cNvSpPr>
          <p:nvPr/>
        </p:nvSpPr>
        <p:spPr bwMode="auto">
          <a:xfrm>
            <a:off x="5562600" y="3924300"/>
            <a:ext cx="0" cy="666750"/>
          </a:xfrm>
          <a:prstGeom prst="line">
            <a:avLst/>
          </a:prstGeom>
          <a:noFill/>
          <a:ln w="28575" cap="sq">
            <a:noFill/>
            <a:round/>
            <a:headEnd/>
            <a:tailEnd/>
          </a:ln>
        </p:spPr>
        <p:txBody>
          <a:bodyPr anchor="ctr" anchorCtr="1"/>
          <a:lstStyle/>
          <a:p>
            <a:endParaRPr lang="en-US"/>
          </a:p>
        </p:txBody>
      </p:sp>
      <p:sp>
        <p:nvSpPr>
          <p:cNvPr id="17425" name="Line 26"/>
          <p:cNvSpPr>
            <a:spLocks noChangeShapeType="1"/>
          </p:cNvSpPr>
          <p:nvPr/>
        </p:nvSpPr>
        <p:spPr bwMode="auto">
          <a:xfrm>
            <a:off x="8753475" y="3924300"/>
            <a:ext cx="0" cy="666750"/>
          </a:xfrm>
          <a:prstGeom prst="line">
            <a:avLst/>
          </a:prstGeom>
          <a:noFill/>
          <a:ln w="28575" cap="sq">
            <a:noFill/>
            <a:round/>
            <a:headEnd/>
            <a:tailEnd/>
          </a:ln>
        </p:spPr>
        <p:txBody>
          <a:bodyPr anchor="ctr" anchorCtr="1"/>
          <a:lstStyle/>
          <a:p>
            <a:endParaRPr lang="en-US"/>
          </a:p>
        </p:txBody>
      </p:sp>
      <p:sp>
        <p:nvSpPr>
          <p:cNvPr id="17426" name="Line 28"/>
          <p:cNvSpPr>
            <a:spLocks noChangeShapeType="1"/>
          </p:cNvSpPr>
          <p:nvPr/>
        </p:nvSpPr>
        <p:spPr bwMode="auto">
          <a:xfrm>
            <a:off x="5562600" y="4591050"/>
            <a:ext cx="0" cy="666750"/>
          </a:xfrm>
          <a:prstGeom prst="line">
            <a:avLst/>
          </a:prstGeom>
          <a:noFill/>
          <a:ln w="28575" cap="sq">
            <a:noFill/>
            <a:round/>
            <a:headEnd/>
            <a:tailEnd/>
          </a:ln>
        </p:spPr>
        <p:txBody>
          <a:bodyPr anchor="ctr" anchorCtr="1"/>
          <a:lstStyle/>
          <a:p>
            <a:endParaRPr lang="en-US"/>
          </a:p>
        </p:txBody>
      </p:sp>
      <p:sp>
        <p:nvSpPr>
          <p:cNvPr id="17427" name="Line 30"/>
          <p:cNvSpPr>
            <a:spLocks noChangeShapeType="1"/>
          </p:cNvSpPr>
          <p:nvPr/>
        </p:nvSpPr>
        <p:spPr bwMode="auto">
          <a:xfrm>
            <a:off x="8753475" y="4591050"/>
            <a:ext cx="0" cy="666750"/>
          </a:xfrm>
          <a:prstGeom prst="line">
            <a:avLst/>
          </a:prstGeom>
          <a:noFill/>
          <a:ln w="28575" cap="sq">
            <a:noFill/>
            <a:round/>
            <a:headEnd/>
            <a:tailEnd/>
          </a:ln>
        </p:spPr>
        <p:txBody>
          <a:bodyPr anchor="ctr" anchorCtr="1"/>
          <a:lstStyle/>
          <a:p>
            <a:endParaRPr lang="en-US"/>
          </a:p>
        </p:txBody>
      </p:sp>
      <p:sp>
        <p:nvSpPr>
          <p:cNvPr id="17428" name="Line 32"/>
          <p:cNvSpPr>
            <a:spLocks noChangeShapeType="1"/>
          </p:cNvSpPr>
          <p:nvPr/>
        </p:nvSpPr>
        <p:spPr bwMode="auto">
          <a:xfrm>
            <a:off x="7158038" y="5257800"/>
            <a:ext cx="1595437" cy="0"/>
          </a:xfrm>
          <a:prstGeom prst="line">
            <a:avLst/>
          </a:prstGeom>
          <a:noFill/>
          <a:ln w="28575" cap="sq">
            <a:noFill/>
            <a:round/>
            <a:headEnd/>
            <a:tailEnd/>
          </a:ln>
        </p:spPr>
        <p:txBody>
          <a:bodyPr anchor="ctr" anchorCtr="1"/>
          <a:lstStyle/>
          <a:p>
            <a:endParaRPr lang="en-US"/>
          </a:p>
        </p:txBody>
      </p:sp>
      <p:sp>
        <p:nvSpPr>
          <p:cNvPr id="85032" name="Rectangle 40"/>
          <p:cNvSpPr>
            <a:spLocks noChangeArrowheads="1"/>
          </p:cNvSpPr>
          <p:nvPr/>
        </p:nvSpPr>
        <p:spPr bwMode="auto">
          <a:xfrm>
            <a:off x="457200" y="4495800"/>
            <a:ext cx="4648200" cy="1676400"/>
          </a:xfrm>
          <a:prstGeom prst="rect">
            <a:avLst/>
          </a:prstGeom>
          <a:noFill/>
          <a:ln w="9525">
            <a:noFill/>
            <a:miter lim="800000"/>
            <a:headEnd/>
            <a:tailEnd/>
          </a:ln>
        </p:spPr>
        <p:txBody>
          <a:bodyPr/>
          <a:lstStyle/>
          <a:p>
            <a:pPr algn="ctr">
              <a:lnSpc>
                <a:spcPct val="90000"/>
              </a:lnSpc>
              <a:spcBef>
                <a:spcPct val="20000"/>
              </a:spcBef>
              <a:buFont typeface="Wingdings" pitchFamily="2" charset="2"/>
              <a:buNone/>
            </a:pPr>
            <a:r>
              <a:rPr lang="en-US" sz="2800">
                <a:latin typeface="Palatino Linotype" pitchFamily="18" charset="0"/>
              </a:rPr>
              <a:t>People said it would take about 10 seconds, yet on average they took about 3 minutes (Goranson, 1978).</a:t>
            </a:r>
          </a:p>
        </p:txBody>
      </p:sp>
      <p:sp>
        <p:nvSpPr>
          <p:cNvPr id="23" name="TextBox 22"/>
          <p:cNvSpPr txBox="1">
            <a:spLocks noChangeArrowheads="1"/>
          </p:cNvSpPr>
          <p:nvPr/>
        </p:nvSpPr>
        <p:spPr bwMode="auto">
          <a:xfrm>
            <a:off x="701040" y="1569329"/>
            <a:ext cx="4419600" cy="4401205"/>
          </a:xfrm>
          <a:prstGeom prst="rect">
            <a:avLst/>
          </a:prstGeom>
          <a:noFill/>
          <a:ln w="9525">
            <a:noFill/>
            <a:miter lim="800000"/>
            <a:headEnd/>
            <a:tailEnd/>
          </a:ln>
        </p:spPr>
        <p:txBody>
          <a:bodyPr>
            <a:spAutoFit/>
          </a:bodyPr>
          <a:lstStyle/>
          <a:p>
            <a:r>
              <a:rPr lang="en-US" sz="2800" dirty="0"/>
              <a:t>Here is an example of a 5 letter anagram</a:t>
            </a:r>
          </a:p>
          <a:p>
            <a:r>
              <a:rPr lang="en-US" sz="2800" dirty="0"/>
              <a:t>		</a:t>
            </a:r>
          </a:p>
          <a:p>
            <a:r>
              <a:rPr lang="en-US" sz="2800" dirty="0"/>
              <a:t>		</a:t>
            </a:r>
            <a:r>
              <a:rPr lang="en-US" sz="2800" dirty="0" err="1"/>
              <a:t>nuhod</a:t>
            </a:r>
            <a:endParaRPr lang="en-US" sz="2800" dirty="0"/>
          </a:p>
          <a:p>
            <a:endParaRPr lang="en-US" sz="2800" dirty="0"/>
          </a:p>
          <a:p>
            <a:r>
              <a:rPr lang="en-US" sz="2800" dirty="0"/>
              <a:t>The answer is hound</a:t>
            </a:r>
          </a:p>
          <a:p>
            <a:endParaRPr lang="en-US" sz="2800" dirty="0"/>
          </a:p>
          <a:p>
            <a:r>
              <a:rPr lang="en-US" sz="2800" dirty="0"/>
              <a:t>How long do think it would take you to do a similar 5 letter anagram?</a:t>
            </a:r>
          </a:p>
        </p:txBody>
      </p:sp>
      <p:sp>
        <p:nvSpPr>
          <p:cNvPr id="2" name="TextBox 1"/>
          <p:cNvSpPr txBox="1"/>
          <p:nvPr/>
        </p:nvSpPr>
        <p:spPr>
          <a:xfrm>
            <a:off x="5867400" y="5772150"/>
            <a:ext cx="2951385" cy="369332"/>
          </a:xfrm>
          <a:prstGeom prst="rect">
            <a:avLst/>
          </a:prstGeom>
          <a:noFill/>
        </p:spPr>
        <p:txBody>
          <a:bodyPr wrap="none" rtlCol="0">
            <a:spAutoFit/>
          </a:bodyPr>
          <a:lstStyle/>
          <a:p>
            <a:r>
              <a:rPr lang="en-US" dirty="0"/>
              <a:t>Overconfidence Fail - Cracked</a:t>
            </a:r>
          </a:p>
        </p:txBody>
      </p:sp>
    </p:spTree>
    <p:extLst>
      <p:ext uri="{BB962C8B-B14F-4D97-AF65-F5344CB8AC3E}">
        <p14:creationId xmlns:p14="http://schemas.microsoft.com/office/powerpoint/2010/main" val="668565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5026"/>
                                        </p:tgtEl>
                                        <p:attrNameLst>
                                          <p:attrName>style.visibility</p:attrName>
                                        </p:attrNameLst>
                                      </p:cBhvr>
                                      <p:to>
                                        <p:strVal val="visible"/>
                                      </p:to>
                                    </p:set>
                                    <p:animEffect transition="in" filter="dissolve">
                                      <p:cBhvr>
                                        <p:cTn id="19" dur="500"/>
                                        <p:tgtEl>
                                          <p:spTgt spid="8502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4998"/>
                                        </p:tgtEl>
                                        <p:attrNameLst>
                                          <p:attrName>style.visibility</p:attrName>
                                        </p:attrNameLst>
                                      </p:cBhvr>
                                      <p:to>
                                        <p:strVal val="visible"/>
                                      </p:to>
                                    </p:set>
                                    <p:animEffect transition="in" filter="dissolve">
                                      <p:cBhvr>
                                        <p:cTn id="22" dur="500"/>
                                        <p:tgtEl>
                                          <p:spTgt spid="8499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5000"/>
                                        </p:tgtEl>
                                        <p:attrNameLst>
                                          <p:attrName>style.visibility</p:attrName>
                                        </p:attrNameLst>
                                      </p:cBhvr>
                                      <p:to>
                                        <p:strVal val="visible"/>
                                      </p:to>
                                    </p:set>
                                    <p:animEffect transition="in" filter="dissolve">
                                      <p:cBhvr>
                                        <p:cTn id="25" dur="500"/>
                                        <p:tgtEl>
                                          <p:spTgt spid="8500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5002"/>
                                        </p:tgtEl>
                                        <p:attrNameLst>
                                          <p:attrName>style.visibility</p:attrName>
                                        </p:attrNameLst>
                                      </p:cBhvr>
                                      <p:to>
                                        <p:strVal val="visible"/>
                                      </p:to>
                                    </p:set>
                                    <p:animEffect transition="in" filter="dissolve">
                                      <p:cBhvr>
                                        <p:cTn id="28" dur="500"/>
                                        <p:tgtEl>
                                          <p:spTgt spid="85002"/>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23">
                                            <p:txEl>
                                              <p:pRg st="0" end="0"/>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3">
                                            <p:txEl>
                                              <p:pRg st="1" end="1"/>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3">
                                            <p:txEl>
                                              <p:pRg st="2" end="2"/>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3">
                                            <p:txEl>
                                              <p:pRg st="4" end="4"/>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3">
                                            <p:txEl>
                                              <p:pRg st="6" end="6"/>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84999"/>
                                        </p:tgtEl>
                                        <p:attrNameLst>
                                          <p:attrName>style.visibility</p:attrName>
                                        </p:attrNameLst>
                                      </p:cBhvr>
                                      <p:to>
                                        <p:strVal val="visible"/>
                                      </p:to>
                                    </p:set>
                                    <p:animEffect transition="in" filter="dissolve">
                                      <p:cBhvr>
                                        <p:cTn id="43" dur="500"/>
                                        <p:tgtEl>
                                          <p:spTgt spid="8499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5001"/>
                                        </p:tgtEl>
                                        <p:attrNameLst>
                                          <p:attrName>style.visibility</p:attrName>
                                        </p:attrNameLst>
                                      </p:cBhvr>
                                      <p:to>
                                        <p:strVal val="visible"/>
                                      </p:to>
                                    </p:set>
                                    <p:animEffect transition="in" filter="dissolve">
                                      <p:cBhvr>
                                        <p:cTn id="48" dur="500"/>
                                        <p:tgtEl>
                                          <p:spTgt spid="85001"/>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85003"/>
                                        </p:tgtEl>
                                        <p:attrNameLst>
                                          <p:attrName>style.visibility</p:attrName>
                                        </p:attrNameLst>
                                      </p:cBhvr>
                                      <p:to>
                                        <p:strVal val="visible"/>
                                      </p:to>
                                    </p:set>
                                    <p:animEffect transition="in" filter="dissolve">
                                      <p:cBhvr>
                                        <p:cTn id="53" dur="500"/>
                                        <p:tgtEl>
                                          <p:spTgt spid="85003"/>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85032"/>
                                        </p:tgtEl>
                                        <p:attrNameLst>
                                          <p:attrName>style.visibility</p:attrName>
                                        </p:attrNameLst>
                                      </p:cBhvr>
                                      <p:to>
                                        <p:strVal val="visible"/>
                                      </p:to>
                                    </p:set>
                                    <p:animEffect transition="in" filter="dissolve">
                                      <p:cBhvr>
                                        <p:cTn id="58" dur="500"/>
                                        <p:tgtEl>
                                          <p:spTgt spid="8503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4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build="p"/>
      <p:bldP spid="85026" grpId="0" animBg="1"/>
      <p:bldP spid="85003" grpId="0" animBg="1"/>
      <p:bldP spid="85002" grpId="0" animBg="1"/>
      <p:bldP spid="85001" grpId="0" animBg="1"/>
      <p:bldP spid="85000" grpId="0" animBg="1"/>
      <p:bldP spid="84999" grpId="0" animBg="1"/>
      <p:bldP spid="84998" grpId="0" animBg="1"/>
      <p:bldP spid="85032" grpId="0"/>
      <p:bldP spid="23" grpId="0"/>
      <p:bldP spid="23" grpId="1" build="allAtOnce"/>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1987</Words>
  <Application>Microsoft Office PowerPoint</Application>
  <PresentationFormat>On-screen Show (4:3)</PresentationFormat>
  <Paragraphs>256</Paragraphs>
  <Slides>56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Palatino Linotype</vt:lpstr>
      <vt:lpstr>Times New Roman</vt:lpstr>
      <vt:lpstr>Wingdings</vt:lpstr>
      <vt:lpstr>Office Theme</vt:lpstr>
      <vt:lpstr>Intro to Psychology</vt:lpstr>
      <vt:lpstr>What is Psychology?</vt:lpstr>
      <vt:lpstr>The Need for Psychological Science</vt:lpstr>
      <vt:lpstr>Limits of Intuition</vt:lpstr>
      <vt:lpstr>Errors of Common Sense</vt:lpstr>
      <vt:lpstr>Hindsight Bias</vt:lpstr>
      <vt:lpstr>Common Sense</vt:lpstr>
      <vt:lpstr>One More Example</vt:lpstr>
      <vt:lpstr>Overconfidence</vt:lpstr>
      <vt:lpstr>Sampling</vt:lpstr>
      <vt:lpstr>Experimental Design</vt:lpstr>
      <vt:lpstr>Validity &amp; Reliability</vt:lpstr>
      <vt:lpstr>Ecological Validity</vt:lpstr>
      <vt:lpstr>PowerPoint Presentation</vt:lpstr>
      <vt:lpstr>Biases</vt:lpstr>
      <vt:lpstr>Confirmation Bias</vt:lpstr>
      <vt:lpstr>Demand Characteristics aka Hawthorne Effect</vt:lpstr>
      <vt:lpstr>PowerPoint Presentation</vt:lpstr>
      <vt:lpstr>PowerPoint Presentation</vt:lpstr>
      <vt:lpstr>Hypothesis</vt:lpstr>
      <vt:lpstr>Null Hypothesis</vt:lpstr>
      <vt:lpstr>Example</vt:lpstr>
      <vt:lpstr>Independent Variable</vt:lpstr>
      <vt:lpstr>Dependent Variable</vt:lpstr>
      <vt:lpstr>Experimental Group</vt:lpstr>
      <vt:lpstr>Control Group</vt:lpstr>
      <vt:lpstr>PowerPoint Presentation</vt:lpstr>
      <vt:lpstr>Extraneous/Confounding Variables</vt:lpstr>
      <vt:lpstr>Random Assignment</vt:lpstr>
      <vt:lpstr>Blind procedure</vt:lpstr>
      <vt:lpstr>Double Blind Procedure</vt:lpstr>
      <vt:lpstr>Placebo</vt:lpstr>
      <vt:lpstr>Placebo Effect</vt:lpstr>
      <vt:lpstr>Ethics: Human Research (Six Basic Principles)</vt:lpstr>
      <vt:lpstr>1. Informed Consent</vt:lpstr>
      <vt:lpstr>2. Deception</vt:lpstr>
      <vt:lpstr>3. Debriefing</vt:lpstr>
      <vt:lpstr>4. Withdrawal</vt:lpstr>
      <vt:lpstr>5. Confidentiality</vt:lpstr>
      <vt:lpstr>6. Protection from Harm and Discomfort</vt:lpstr>
      <vt:lpstr>FAQ</vt:lpstr>
      <vt:lpstr>FAQ</vt:lpstr>
      <vt:lpstr>Activity</vt:lpstr>
      <vt:lpstr>Observations</vt:lpstr>
      <vt:lpstr>Triangulation</vt:lpstr>
      <vt:lpstr>Critical Thinking</vt:lpstr>
      <vt:lpstr>Qualitative Methods</vt:lpstr>
      <vt:lpstr>Correlational Study</vt:lpstr>
      <vt:lpstr>PowerPoint Presentation</vt:lpstr>
      <vt:lpstr>PowerPoint Presentation</vt:lpstr>
      <vt:lpstr>PowerPoint Presentation</vt:lpstr>
      <vt:lpstr>Order in Random Events</vt:lpstr>
      <vt:lpstr>Illusory Correlation</vt:lpstr>
      <vt:lpstr>Longitudinal Study</vt:lpstr>
      <vt:lpstr>Cross-Sectional Study</vt:lpstr>
      <vt:lpstr>Longitudinal/Cross Sectional Study</vt:lpstr>
    </vt:vector>
  </TitlesOfParts>
  <Company>Utica Community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burakbn</dc:creator>
  <cp:lastModifiedBy>BURAK, BRIAN</cp:lastModifiedBy>
  <cp:revision>32</cp:revision>
  <dcterms:created xsi:type="dcterms:W3CDTF">2015-09-17T12:17:33Z</dcterms:created>
  <dcterms:modified xsi:type="dcterms:W3CDTF">2018-09-20T15:02:11Z</dcterms:modified>
</cp:coreProperties>
</file>