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72"/>
  </p:notesMasterIdLst>
  <p:sldIdLst>
    <p:sldId id="256" r:id="rId2"/>
    <p:sldId id="309" r:id="rId3"/>
    <p:sldId id="310" r:id="rId4"/>
    <p:sldId id="261" r:id="rId5"/>
    <p:sldId id="257" r:id="rId6"/>
    <p:sldId id="262" r:id="rId7"/>
    <p:sldId id="269" r:id="rId8"/>
    <p:sldId id="260" r:id="rId9"/>
    <p:sldId id="259" r:id="rId10"/>
    <p:sldId id="263" r:id="rId11"/>
    <p:sldId id="264" r:id="rId12"/>
    <p:sldId id="265" r:id="rId13"/>
    <p:sldId id="312" r:id="rId14"/>
    <p:sldId id="311" r:id="rId15"/>
    <p:sldId id="272" r:id="rId16"/>
    <p:sldId id="273" r:id="rId17"/>
    <p:sldId id="274" r:id="rId18"/>
    <p:sldId id="294" r:id="rId19"/>
    <p:sldId id="275" r:id="rId20"/>
    <p:sldId id="276" r:id="rId21"/>
    <p:sldId id="308" r:id="rId22"/>
    <p:sldId id="277" r:id="rId23"/>
    <p:sldId id="278" r:id="rId24"/>
    <p:sldId id="279" r:id="rId25"/>
    <p:sldId id="295" r:id="rId26"/>
    <p:sldId id="280" r:id="rId27"/>
    <p:sldId id="281" r:id="rId28"/>
    <p:sldId id="282" r:id="rId29"/>
    <p:sldId id="297" r:id="rId30"/>
    <p:sldId id="283" r:id="rId31"/>
    <p:sldId id="284" r:id="rId32"/>
    <p:sldId id="307" r:id="rId33"/>
    <p:sldId id="285" r:id="rId34"/>
    <p:sldId id="286" r:id="rId35"/>
    <p:sldId id="287" r:id="rId36"/>
    <p:sldId id="288" r:id="rId37"/>
    <p:sldId id="296" r:id="rId38"/>
    <p:sldId id="290" r:id="rId39"/>
    <p:sldId id="291" r:id="rId40"/>
    <p:sldId id="292" r:id="rId41"/>
    <p:sldId id="298" r:id="rId42"/>
    <p:sldId id="289" r:id="rId43"/>
    <p:sldId id="266" r:id="rId44"/>
    <p:sldId id="267" r:id="rId45"/>
    <p:sldId id="300" r:id="rId46"/>
    <p:sldId id="268" r:id="rId47"/>
    <p:sldId id="271" r:id="rId48"/>
    <p:sldId id="313" r:id="rId49"/>
    <p:sldId id="314" r:id="rId50"/>
    <p:sldId id="315" r:id="rId51"/>
    <p:sldId id="333" r:id="rId52"/>
    <p:sldId id="334" r:id="rId53"/>
    <p:sldId id="335" r:id="rId54"/>
    <p:sldId id="336" r:id="rId55"/>
    <p:sldId id="337" r:id="rId56"/>
    <p:sldId id="338" r:id="rId57"/>
    <p:sldId id="339" r:id="rId58"/>
    <p:sldId id="340" r:id="rId59"/>
    <p:sldId id="341" r:id="rId60"/>
    <p:sldId id="342" r:id="rId61"/>
    <p:sldId id="346" r:id="rId62"/>
    <p:sldId id="349" r:id="rId63"/>
    <p:sldId id="347" r:id="rId64"/>
    <p:sldId id="348" r:id="rId65"/>
    <p:sldId id="299" r:id="rId66"/>
    <p:sldId id="306" r:id="rId67"/>
    <p:sldId id="301" r:id="rId68"/>
    <p:sldId id="302" r:id="rId69"/>
    <p:sldId id="303" r:id="rId70"/>
    <p:sldId id="305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14"/>
    <p:restoredTop sz="94599"/>
  </p:normalViewPr>
  <p:slideViewPr>
    <p:cSldViewPr>
      <p:cViewPr varScale="1">
        <p:scale>
          <a:sx n="85" d="100"/>
          <a:sy n="85" d="100"/>
        </p:scale>
        <p:origin x="9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C892C-1073-41E7-8DDA-3E7C12642A9A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42360-5255-4421-8BBD-D4D277CACA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805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C5C005A-DED3-4393-BF9F-1BE1D19C8A7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942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F56B19-DE84-46A9-ADC9-9ACCF3171222}" type="slidenum">
              <a:rPr lang="en-US" smtClean="0">
                <a:latin typeface="Times New Roman" pitchFamily="18" charset="0"/>
              </a:rPr>
              <a:pPr/>
              <a:t>8</a:t>
            </a:fld>
            <a:endParaRPr lang="en-US">
              <a:latin typeface="Times New Roman" pitchFamily="18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941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A112CBD-3860-4EDB-BA04-3501E9F2A6B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62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E7CFE21-B752-4303-849F-4EB1CBE2F6D1}" type="slidenum">
              <a:rPr lang="en-US" altLang="en-US" sz="1200" smtClean="0"/>
              <a:pPr eaLnBrk="1" hangingPunct="1"/>
              <a:t>10</a:t>
            </a:fld>
            <a:endParaRPr lang="en-US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>
                <a:latin typeface="Times New Roman" pitchFamily="18" charset="0"/>
              </a:rPr>
              <a:t>OBJECTIVE 1</a:t>
            </a:r>
            <a:r>
              <a:rPr lang="en-US" altLang="en-US" b="1">
                <a:latin typeface="Times New Roman" pitchFamily="18" charset="0"/>
                <a:cs typeface="Arial" charset="0"/>
              </a:rPr>
              <a:t>| Define </a:t>
            </a:r>
            <a:r>
              <a:rPr lang="en-US" altLang="en-US" b="1" i="1">
                <a:latin typeface="Times New Roman" pitchFamily="18" charset="0"/>
                <a:cs typeface="Arial" charset="0"/>
              </a:rPr>
              <a:t>memory,</a:t>
            </a:r>
            <a:r>
              <a:rPr lang="en-US" altLang="en-US" b="1">
                <a:latin typeface="Times New Roman" pitchFamily="18" charset="0"/>
                <a:cs typeface="Arial" charset="0"/>
              </a:rPr>
              <a:t> and explain how flashbulb memories differ from other memories.</a:t>
            </a:r>
          </a:p>
        </p:txBody>
      </p:sp>
    </p:spTree>
    <p:extLst>
      <p:ext uri="{BB962C8B-B14F-4D97-AF65-F5344CB8AC3E}">
        <p14:creationId xmlns:p14="http://schemas.microsoft.com/office/powerpoint/2010/main" val="746416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FF32BAA-9225-4AEB-B67F-13146705DC96}" type="slidenum">
              <a:rPr lang="en-US" altLang="en-US" sz="1200" smtClean="0"/>
              <a:pPr eaLnBrk="1" hangingPunct="1"/>
              <a:t>12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>
                <a:latin typeface="Times New Roman" pitchFamily="18" charset="0"/>
              </a:rPr>
              <a:t>OBJECTIVE 2</a:t>
            </a:r>
            <a:r>
              <a:rPr lang="en-US" altLang="en-US" b="1">
                <a:latin typeface="Times New Roman" pitchFamily="18" charset="0"/>
                <a:cs typeface="Arial" charset="0"/>
              </a:rPr>
              <a:t>| Describe Atkinson-Schiffrin’s classic three-stage model of memory and explain how contemporary model of working memory differs.</a:t>
            </a:r>
          </a:p>
        </p:txBody>
      </p:sp>
    </p:spTree>
    <p:extLst>
      <p:ext uri="{BB962C8B-B14F-4D97-AF65-F5344CB8AC3E}">
        <p14:creationId xmlns:p14="http://schemas.microsoft.com/office/powerpoint/2010/main" val="1569595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541FDC-DB02-4F90-9A79-5B015333E37B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9956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F7044B-FAFF-4E2C-BCB0-F7533665EB75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/>
              <a:t>OBJECTIVE 3</a:t>
            </a:r>
            <a:r>
              <a:rPr lang="en-US" b="1">
                <a:cs typeface="Arial" charset="0"/>
              </a:rPr>
              <a:t>| Describe parts of a neuron and explain how its impulses are generated.</a:t>
            </a:r>
          </a:p>
        </p:txBody>
      </p:sp>
    </p:spTree>
    <p:extLst>
      <p:ext uri="{BB962C8B-B14F-4D97-AF65-F5344CB8AC3E}">
        <p14:creationId xmlns:p14="http://schemas.microsoft.com/office/powerpoint/2010/main" val="974513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35A3D0-BD4A-4006-B6F9-70D026853511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/>
              <a:t>OBJECTIVE 4</a:t>
            </a:r>
            <a:r>
              <a:rPr lang="en-US" b="1">
                <a:cs typeface="Arial" charset="0"/>
              </a:rPr>
              <a:t>| Describe how nerve cells communicate. </a:t>
            </a:r>
            <a:r>
              <a:rPr lang="en-US">
                <a:cs typeface="Arial" charset="0"/>
              </a:rPr>
              <a:t>Synapse was coined by Lord Sherrington (1857-1952) who inferred it through behavioral experiments. Cajal (1852-1934) described the synapse based on his anatomical studies of the brain.</a:t>
            </a:r>
          </a:p>
        </p:txBody>
      </p:sp>
    </p:spTree>
    <p:extLst>
      <p:ext uri="{BB962C8B-B14F-4D97-AF65-F5344CB8AC3E}">
        <p14:creationId xmlns:p14="http://schemas.microsoft.com/office/powerpoint/2010/main" val="664616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DADDE6-942E-4098-932B-E2C93A9AF221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/>
              <a:t>OBJECTIVE 6</a:t>
            </a:r>
            <a:r>
              <a:rPr lang="en-US" b="1">
                <a:cs typeface="Arial" charset="0"/>
              </a:rPr>
              <a:t>| Explain how drugs and other chemicals affect neurotransmission, and describe the contrasting effects of agonists and antagonists.</a:t>
            </a:r>
          </a:p>
        </p:txBody>
      </p:sp>
    </p:spTree>
    <p:extLst>
      <p:ext uri="{BB962C8B-B14F-4D97-AF65-F5344CB8AC3E}">
        <p14:creationId xmlns:p14="http://schemas.microsoft.com/office/powerpoint/2010/main" val="423827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65096A0-22DD-4729-A5F2-7C65A0155DF0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700C4C6-D5FB-4EBF-8E19-E90AE82C971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96A0-22DD-4729-A5F2-7C65A0155DF0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4C6-D5FB-4EBF-8E19-E90AE82C9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865096A0-22DD-4729-A5F2-7C65A0155DF0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700C4C6-D5FB-4EBF-8E19-E90AE82C9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34051-3B40-4E3A-BFEC-05C6910D7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410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91BB27-56B2-4279-988F-7A624D617C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858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055B7-ABFF-4C25-A9BB-56528C8DE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150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96A0-22DD-4729-A5F2-7C65A0155DF0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4C6-D5FB-4EBF-8E19-E90AE82C9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65096A0-22DD-4729-A5F2-7C65A0155DF0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5700C4C6-D5FB-4EBF-8E19-E90AE82C971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96A0-22DD-4729-A5F2-7C65A0155DF0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4C6-D5FB-4EBF-8E19-E90AE82C9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96A0-22DD-4729-A5F2-7C65A0155DF0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4C6-D5FB-4EBF-8E19-E90AE82C9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96A0-22DD-4729-A5F2-7C65A0155DF0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4C6-D5FB-4EBF-8E19-E90AE82C9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865096A0-22DD-4729-A5F2-7C65A0155DF0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4C6-D5FB-4EBF-8E19-E90AE82C9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96A0-22DD-4729-A5F2-7C65A0155DF0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4C6-D5FB-4EBF-8E19-E90AE82C9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096A0-22DD-4729-A5F2-7C65A0155DF0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00C4C6-D5FB-4EBF-8E19-E90AE82C971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6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865096A0-22DD-4729-A5F2-7C65A0155DF0}" type="datetimeFigureOut">
              <a:rPr lang="en-US" smtClean="0"/>
              <a:t>1/7/2020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700C4C6-D5FB-4EBF-8E19-E90AE82C97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7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0.jpe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HHREtLdwC8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en.wikipedia.org/wiki/Wrongful_conviction" TargetMode="Externa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76200"/>
            <a:ext cx="6400800" cy="1371600"/>
          </a:xfrm>
        </p:spPr>
        <p:txBody>
          <a:bodyPr/>
          <a:lstStyle/>
          <a:p>
            <a:pPr algn="ctr"/>
            <a:r>
              <a:rPr lang="en-US" dirty="0"/>
              <a:t>Intro to Cognition &amp; Memory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1447800"/>
            <a:ext cx="5421220" cy="4876800"/>
          </a:xfrm>
        </p:spPr>
        <p:txBody>
          <a:bodyPr>
            <a:noAutofit/>
          </a:bodyPr>
          <a:lstStyle/>
          <a:p>
            <a:pPr lvl="1" algn="l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Models of memory</a:t>
            </a:r>
          </a:p>
          <a:p>
            <a:pPr lvl="2" algn="l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Multi-Store Model</a:t>
            </a:r>
          </a:p>
          <a:p>
            <a:pPr lvl="3" algn="l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Sensory Memory</a:t>
            </a:r>
          </a:p>
          <a:p>
            <a:pPr lvl="3" algn="l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Short-Term Memory</a:t>
            </a:r>
          </a:p>
          <a:p>
            <a:pPr lvl="3" algn="l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Long-Term Memory</a:t>
            </a:r>
          </a:p>
          <a:p>
            <a:pPr lvl="2" algn="l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Working Memory Model</a:t>
            </a:r>
          </a:p>
          <a:p>
            <a:pPr lvl="3" algn="l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Central Executive</a:t>
            </a:r>
          </a:p>
          <a:p>
            <a:pPr lvl="3" algn="l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Phonological Loop</a:t>
            </a:r>
          </a:p>
          <a:p>
            <a:pPr lvl="3" algn="l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Episodic Buffer</a:t>
            </a:r>
          </a:p>
          <a:p>
            <a:pPr lvl="3" algn="l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Visuospatial Sketchpad</a:t>
            </a:r>
          </a:p>
          <a:p>
            <a:pPr lvl="1" algn="l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Memory Processing</a:t>
            </a:r>
          </a:p>
          <a:p>
            <a:pPr lvl="2" algn="l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Levels of Processing</a:t>
            </a:r>
          </a:p>
          <a:p>
            <a:pPr lvl="2" algn="l"/>
            <a:r>
              <a:rPr lang="en-US" sz="2200" dirty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Implicit/Explicit</a:t>
            </a:r>
          </a:p>
          <a:p>
            <a:pPr algn="l"/>
            <a:endParaRPr lang="en-US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49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1463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>
                <a:latin typeface="Palatino Linotype" pitchFamily="18" charset="0"/>
              </a:rPr>
              <a:t>The Phenomenon of Memory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1" y="1600200"/>
            <a:ext cx="7696200" cy="4267200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</a:pPr>
            <a:endParaRPr lang="en-US" altLang="en-US" sz="3600" dirty="0">
              <a:latin typeface="Palatino Linotype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sz="3600" dirty="0">
                <a:latin typeface="Palatino Linotype" pitchFamily="18" charset="0"/>
              </a:rPr>
              <a:t>Definition - 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sz="3600" dirty="0">
                <a:latin typeface="Palatino Linotype" pitchFamily="18" charset="0"/>
              </a:rPr>
              <a:t>Memory is any indication that learning has persisted over time. It is our ability to store and retrieve information.</a:t>
            </a:r>
          </a:p>
        </p:txBody>
      </p:sp>
      <p:sp>
        <p:nvSpPr>
          <p:cNvPr id="51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2333E4C-A1BE-4439-B708-01863E999E21}" type="slidenum">
              <a:rPr lang="en-US" altLang="en-US" sz="1400" smtClean="0"/>
              <a:pPr eaLnBrk="1" hangingPunct="1"/>
              <a:t>10</a:t>
            </a:fld>
            <a:endParaRPr lang="en-US" altLang="en-US" sz="1400"/>
          </a:p>
        </p:txBody>
      </p:sp>
    </p:spTree>
    <p:extLst>
      <p:ext uri="{BB962C8B-B14F-4D97-AF65-F5344CB8AC3E}">
        <p14:creationId xmlns:p14="http://schemas.microsoft.com/office/powerpoint/2010/main" val="384616072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19863" y="76200"/>
            <a:ext cx="7772400" cy="1143000"/>
          </a:xfrm>
        </p:spPr>
        <p:txBody>
          <a:bodyPr/>
          <a:lstStyle/>
          <a:p>
            <a:r>
              <a:rPr lang="en-US" altLang="en-US" dirty="0"/>
              <a:t>Stages of Memory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6B53D6-407B-4ADD-9D17-BD41ED848092}" type="slidenum">
              <a:rPr lang="en-US" altLang="en-US" sz="1400" smtClean="0"/>
              <a:pPr eaLnBrk="1" hangingPunct="1"/>
              <a:t>11</a:t>
            </a:fld>
            <a:endParaRPr lang="en-US" altLang="en-US" sz="1400"/>
          </a:p>
        </p:txBody>
      </p:sp>
      <p:pic>
        <p:nvPicPr>
          <p:cNvPr id="7" name="Picture 416" descr="Mem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09"/>
          <a:stretch>
            <a:fillRect/>
          </a:stretch>
        </p:blipFill>
        <p:spPr bwMode="auto">
          <a:xfrm>
            <a:off x="1698493" y="1295400"/>
            <a:ext cx="5135563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418"/>
          <p:cNvGrpSpPr>
            <a:grpSpLocks noChangeAspect="1"/>
          </p:cNvGrpSpPr>
          <p:nvPr/>
        </p:nvGrpSpPr>
        <p:grpSpPr bwMode="auto">
          <a:xfrm>
            <a:off x="1912498" y="3613319"/>
            <a:ext cx="4876800" cy="1778000"/>
            <a:chOff x="1008" y="2064"/>
            <a:chExt cx="3936" cy="1435"/>
          </a:xfrm>
        </p:grpSpPr>
        <p:pic>
          <p:nvPicPr>
            <p:cNvPr id="6155" name="Picture 7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2730"/>
              <a:ext cx="1152" cy="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56" name="Picture 15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500" r="10500" b="11674"/>
            <a:stretch>
              <a:fillRect/>
            </a:stretch>
          </p:blipFill>
          <p:spPr bwMode="auto">
            <a:xfrm>
              <a:off x="3792" y="2682"/>
              <a:ext cx="1152" cy="8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157" name="Group 76"/>
            <p:cNvGrpSpPr>
              <a:grpSpLocks noChangeAspect="1"/>
            </p:cNvGrpSpPr>
            <p:nvPr/>
          </p:nvGrpSpPr>
          <p:grpSpPr bwMode="auto">
            <a:xfrm>
              <a:off x="2504" y="2064"/>
              <a:ext cx="616" cy="1435"/>
              <a:chOff x="3659" y="1451"/>
              <a:chExt cx="938" cy="2185"/>
            </a:xfrm>
          </p:grpSpPr>
          <p:sp>
            <p:nvSpPr>
              <p:cNvPr id="6166" name="AutoShape 75"/>
              <p:cNvSpPr>
                <a:spLocks noChangeAspect="1" noChangeArrowheads="1" noTextEdit="1"/>
              </p:cNvSpPr>
              <p:nvPr/>
            </p:nvSpPr>
            <p:spPr bwMode="auto">
              <a:xfrm>
                <a:off x="3659" y="1451"/>
                <a:ext cx="938" cy="21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7" name="Freeform 77"/>
              <p:cNvSpPr>
                <a:spLocks noChangeAspect="1"/>
              </p:cNvSpPr>
              <p:nvPr/>
            </p:nvSpPr>
            <p:spPr bwMode="auto">
              <a:xfrm>
                <a:off x="3665" y="1474"/>
                <a:ext cx="907" cy="600"/>
              </a:xfrm>
              <a:custGeom>
                <a:avLst/>
                <a:gdLst>
                  <a:gd name="T0" fmla="*/ 0 w 1816"/>
                  <a:gd name="T1" fmla="*/ 0 h 1201"/>
                  <a:gd name="T2" fmla="*/ 0 w 1816"/>
                  <a:gd name="T3" fmla="*/ 0 h 1201"/>
                  <a:gd name="T4" fmla="*/ 0 w 1816"/>
                  <a:gd name="T5" fmla="*/ 0 h 1201"/>
                  <a:gd name="T6" fmla="*/ 0 w 1816"/>
                  <a:gd name="T7" fmla="*/ 0 h 1201"/>
                  <a:gd name="T8" fmla="*/ 0 w 1816"/>
                  <a:gd name="T9" fmla="*/ 0 h 1201"/>
                  <a:gd name="T10" fmla="*/ 0 w 1816"/>
                  <a:gd name="T11" fmla="*/ 0 h 120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816"/>
                  <a:gd name="T19" fmla="*/ 0 h 1201"/>
                  <a:gd name="T20" fmla="*/ 1816 w 1816"/>
                  <a:gd name="T21" fmla="*/ 1201 h 120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816" h="1201">
                    <a:moveTo>
                      <a:pt x="0" y="1005"/>
                    </a:moveTo>
                    <a:lnTo>
                      <a:pt x="877" y="0"/>
                    </a:lnTo>
                    <a:lnTo>
                      <a:pt x="1816" y="66"/>
                    </a:lnTo>
                    <a:lnTo>
                      <a:pt x="991" y="1201"/>
                    </a:lnTo>
                    <a:lnTo>
                      <a:pt x="0" y="1005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8" name="Freeform 78"/>
              <p:cNvSpPr>
                <a:spLocks noChangeAspect="1"/>
              </p:cNvSpPr>
              <p:nvPr/>
            </p:nvSpPr>
            <p:spPr bwMode="auto">
              <a:xfrm>
                <a:off x="3704" y="1533"/>
                <a:ext cx="864" cy="2073"/>
              </a:xfrm>
              <a:custGeom>
                <a:avLst/>
                <a:gdLst>
                  <a:gd name="T0" fmla="*/ 0 w 1730"/>
                  <a:gd name="T1" fmla="*/ 1 h 4146"/>
                  <a:gd name="T2" fmla="*/ 0 w 1730"/>
                  <a:gd name="T3" fmla="*/ 1 h 4146"/>
                  <a:gd name="T4" fmla="*/ 0 w 1730"/>
                  <a:gd name="T5" fmla="*/ 0 h 4146"/>
                  <a:gd name="T6" fmla="*/ 0 w 1730"/>
                  <a:gd name="T7" fmla="*/ 1 h 4146"/>
                  <a:gd name="T8" fmla="*/ 0 w 1730"/>
                  <a:gd name="T9" fmla="*/ 1 h 4146"/>
                  <a:gd name="T10" fmla="*/ 0 w 1730"/>
                  <a:gd name="T11" fmla="*/ 1 h 4146"/>
                  <a:gd name="T12" fmla="*/ 0 w 1730"/>
                  <a:gd name="T13" fmla="*/ 1 h 4146"/>
                  <a:gd name="T14" fmla="*/ 0 w 1730"/>
                  <a:gd name="T15" fmla="*/ 1 h 4146"/>
                  <a:gd name="T16" fmla="*/ 0 w 1730"/>
                  <a:gd name="T17" fmla="*/ 1 h 414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730"/>
                  <a:gd name="T28" fmla="*/ 0 h 4146"/>
                  <a:gd name="T29" fmla="*/ 1730 w 1730"/>
                  <a:gd name="T30" fmla="*/ 4146 h 414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730" h="4146">
                    <a:moveTo>
                      <a:pt x="0" y="928"/>
                    </a:moveTo>
                    <a:lnTo>
                      <a:pt x="930" y="1046"/>
                    </a:lnTo>
                    <a:lnTo>
                      <a:pt x="1730" y="0"/>
                    </a:lnTo>
                    <a:lnTo>
                      <a:pt x="1722" y="2772"/>
                    </a:lnTo>
                    <a:lnTo>
                      <a:pt x="926" y="4146"/>
                    </a:lnTo>
                    <a:lnTo>
                      <a:pt x="873" y="1745"/>
                    </a:lnTo>
                    <a:lnTo>
                      <a:pt x="50" y="1609"/>
                    </a:lnTo>
                    <a:lnTo>
                      <a:pt x="0" y="928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9" name="Freeform 79"/>
              <p:cNvSpPr>
                <a:spLocks noChangeAspect="1"/>
              </p:cNvSpPr>
              <p:nvPr/>
            </p:nvSpPr>
            <p:spPr bwMode="auto">
              <a:xfrm>
                <a:off x="3767" y="2037"/>
                <a:ext cx="359" cy="305"/>
              </a:xfrm>
              <a:custGeom>
                <a:avLst/>
                <a:gdLst>
                  <a:gd name="T0" fmla="*/ 0 w 716"/>
                  <a:gd name="T1" fmla="*/ 0 h 610"/>
                  <a:gd name="T2" fmla="*/ 1 w 716"/>
                  <a:gd name="T3" fmla="*/ 1 h 610"/>
                  <a:gd name="T4" fmla="*/ 1 w 716"/>
                  <a:gd name="T5" fmla="*/ 1 h 610"/>
                  <a:gd name="T6" fmla="*/ 1 w 716"/>
                  <a:gd name="T7" fmla="*/ 1 h 610"/>
                  <a:gd name="T8" fmla="*/ 0 w 716"/>
                  <a:gd name="T9" fmla="*/ 0 h 610"/>
                  <a:gd name="T10" fmla="*/ 0 w 716"/>
                  <a:gd name="T11" fmla="*/ 0 h 6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16"/>
                  <a:gd name="T19" fmla="*/ 0 h 610"/>
                  <a:gd name="T20" fmla="*/ 716 w 716"/>
                  <a:gd name="T21" fmla="*/ 610 h 6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16" h="610">
                    <a:moveTo>
                      <a:pt x="0" y="0"/>
                    </a:moveTo>
                    <a:lnTo>
                      <a:pt x="15" y="502"/>
                    </a:lnTo>
                    <a:lnTo>
                      <a:pt x="716" y="610"/>
                    </a:lnTo>
                    <a:lnTo>
                      <a:pt x="688" y="7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0" name="Freeform 80"/>
              <p:cNvSpPr>
                <a:spLocks noChangeAspect="1"/>
              </p:cNvSpPr>
              <p:nvPr/>
            </p:nvSpPr>
            <p:spPr bwMode="auto">
              <a:xfrm>
                <a:off x="3783" y="2153"/>
                <a:ext cx="337" cy="68"/>
              </a:xfrm>
              <a:custGeom>
                <a:avLst/>
                <a:gdLst>
                  <a:gd name="T0" fmla="*/ 1 w 673"/>
                  <a:gd name="T1" fmla="*/ 1 h 135"/>
                  <a:gd name="T2" fmla="*/ 1 w 673"/>
                  <a:gd name="T3" fmla="*/ 1 h 135"/>
                  <a:gd name="T4" fmla="*/ 1 w 673"/>
                  <a:gd name="T5" fmla="*/ 1 h 135"/>
                  <a:gd name="T6" fmla="*/ 0 w 673"/>
                  <a:gd name="T7" fmla="*/ 0 h 135"/>
                  <a:gd name="T8" fmla="*/ 1 w 673"/>
                  <a:gd name="T9" fmla="*/ 1 h 135"/>
                  <a:gd name="T10" fmla="*/ 1 w 673"/>
                  <a:gd name="T11" fmla="*/ 1 h 13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73"/>
                  <a:gd name="T19" fmla="*/ 0 h 135"/>
                  <a:gd name="T20" fmla="*/ 673 w 673"/>
                  <a:gd name="T21" fmla="*/ 135 h 13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73" h="135">
                    <a:moveTo>
                      <a:pt x="13" y="49"/>
                    </a:moveTo>
                    <a:lnTo>
                      <a:pt x="673" y="135"/>
                    </a:lnTo>
                    <a:lnTo>
                      <a:pt x="671" y="93"/>
                    </a:lnTo>
                    <a:lnTo>
                      <a:pt x="0" y="0"/>
                    </a:lnTo>
                    <a:lnTo>
                      <a:pt x="13" y="49"/>
                    </a:lnTo>
                    <a:close/>
                  </a:path>
                </a:pathLst>
              </a:custGeom>
              <a:solidFill>
                <a:srgbClr val="75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1" name="Freeform 81"/>
              <p:cNvSpPr>
                <a:spLocks noChangeAspect="1"/>
              </p:cNvSpPr>
              <p:nvPr/>
            </p:nvSpPr>
            <p:spPr bwMode="auto">
              <a:xfrm>
                <a:off x="3840" y="2112"/>
                <a:ext cx="152" cy="53"/>
              </a:xfrm>
              <a:custGeom>
                <a:avLst/>
                <a:gdLst>
                  <a:gd name="T0" fmla="*/ 1 w 304"/>
                  <a:gd name="T1" fmla="*/ 0 h 107"/>
                  <a:gd name="T2" fmla="*/ 1 w 304"/>
                  <a:gd name="T3" fmla="*/ 0 h 107"/>
                  <a:gd name="T4" fmla="*/ 1 w 304"/>
                  <a:gd name="T5" fmla="*/ 0 h 107"/>
                  <a:gd name="T6" fmla="*/ 0 w 304"/>
                  <a:gd name="T7" fmla="*/ 0 h 107"/>
                  <a:gd name="T8" fmla="*/ 1 w 304"/>
                  <a:gd name="T9" fmla="*/ 0 h 107"/>
                  <a:gd name="T10" fmla="*/ 1 w 304"/>
                  <a:gd name="T11" fmla="*/ 0 h 10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04"/>
                  <a:gd name="T19" fmla="*/ 0 h 107"/>
                  <a:gd name="T20" fmla="*/ 304 w 304"/>
                  <a:gd name="T21" fmla="*/ 107 h 10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04" h="107">
                    <a:moveTo>
                      <a:pt x="2" y="0"/>
                    </a:moveTo>
                    <a:lnTo>
                      <a:pt x="304" y="29"/>
                    </a:lnTo>
                    <a:lnTo>
                      <a:pt x="304" y="107"/>
                    </a:lnTo>
                    <a:lnTo>
                      <a:pt x="0" y="74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75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2" name="Freeform 82"/>
              <p:cNvSpPr>
                <a:spLocks noChangeAspect="1"/>
              </p:cNvSpPr>
              <p:nvPr/>
            </p:nvSpPr>
            <p:spPr bwMode="auto">
              <a:xfrm>
                <a:off x="3767" y="2033"/>
                <a:ext cx="357" cy="307"/>
              </a:xfrm>
              <a:custGeom>
                <a:avLst/>
                <a:gdLst>
                  <a:gd name="T0" fmla="*/ 1 w 712"/>
                  <a:gd name="T1" fmla="*/ 1 h 614"/>
                  <a:gd name="T2" fmla="*/ 1 w 712"/>
                  <a:gd name="T3" fmla="*/ 1 h 614"/>
                  <a:gd name="T4" fmla="*/ 1 w 712"/>
                  <a:gd name="T5" fmla="*/ 1 h 614"/>
                  <a:gd name="T6" fmla="*/ 1 w 712"/>
                  <a:gd name="T7" fmla="*/ 1 h 614"/>
                  <a:gd name="T8" fmla="*/ 1 w 712"/>
                  <a:gd name="T9" fmla="*/ 1 h 614"/>
                  <a:gd name="T10" fmla="*/ 0 w 712"/>
                  <a:gd name="T11" fmla="*/ 0 h 614"/>
                  <a:gd name="T12" fmla="*/ 1 w 712"/>
                  <a:gd name="T13" fmla="*/ 1 h 614"/>
                  <a:gd name="T14" fmla="*/ 1 w 712"/>
                  <a:gd name="T15" fmla="*/ 1 h 614"/>
                  <a:gd name="T16" fmla="*/ 1 w 712"/>
                  <a:gd name="T17" fmla="*/ 1 h 614"/>
                  <a:gd name="T18" fmla="*/ 1 w 712"/>
                  <a:gd name="T19" fmla="*/ 1 h 61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12"/>
                  <a:gd name="T31" fmla="*/ 0 h 614"/>
                  <a:gd name="T32" fmla="*/ 712 w 712"/>
                  <a:gd name="T33" fmla="*/ 614 h 61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12" h="614">
                    <a:moveTo>
                      <a:pt x="701" y="574"/>
                    </a:moveTo>
                    <a:lnTo>
                      <a:pt x="68" y="476"/>
                    </a:lnTo>
                    <a:lnTo>
                      <a:pt x="49" y="48"/>
                    </a:lnTo>
                    <a:lnTo>
                      <a:pt x="692" y="116"/>
                    </a:lnTo>
                    <a:lnTo>
                      <a:pt x="688" y="84"/>
                    </a:lnTo>
                    <a:lnTo>
                      <a:pt x="0" y="0"/>
                    </a:lnTo>
                    <a:lnTo>
                      <a:pt x="9" y="512"/>
                    </a:lnTo>
                    <a:lnTo>
                      <a:pt x="712" y="614"/>
                    </a:lnTo>
                    <a:lnTo>
                      <a:pt x="701" y="574"/>
                    </a:lnTo>
                    <a:close/>
                  </a:path>
                </a:pathLst>
              </a:custGeom>
              <a:solidFill>
                <a:srgbClr val="75686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3" name="Freeform 83"/>
              <p:cNvSpPr>
                <a:spLocks noChangeAspect="1"/>
              </p:cNvSpPr>
              <p:nvPr/>
            </p:nvSpPr>
            <p:spPr bwMode="auto">
              <a:xfrm>
                <a:off x="3668" y="1972"/>
                <a:ext cx="456" cy="1604"/>
              </a:xfrm>
              <a:custGeom>
                <a:avLst/>
                <a:gdLst>
                  <a:gd name="T0" fmla="*/ 0 w 912"/>
                  <a:gd name="T1" fmla="*/ 0 h 3208"/>
                  <a:gd name="T2" fmla="*/ 1 w 912"/>
                  <a:gd name="T3" fmla="*/ 1 h 3208"/>
                  <a:gd name="T4" fmla="*/ 1 w 912"/>
                  <a:gd name="T5" fmla="*/ 1 h 3208"/>
                  <a:gd name="T6" fmla="*/ 1 w 912"/>
                  <a:gd name="T7" fmla="*/ 1 h 3208"/>
                  <a:gd name="T8" fmla="*/ 1 w 912"/>
                  <a:gd name="T9" fmla="*/ 1 h 3208"/>
                  <a:gd name="T10" fmla="*/ 1 w 912"/>
                  <a:gd name="T11" fmla="*/ 1 h 3208"/>
                  <a:gd name="T12" fmla="*/ 1 w 912"/>
                  <a:gd name="T13" fmla="*/ 1 h 3208"/>
                  <a:gd name="T14" fmla="*/ 1 w 912"/>
                  <a:gd name="T15" fmla="*/ 1 h 3208"/>
                  <a:gd name="T16" fmla="*/ 1 w 912"/>
                  <a:gd name="T17" fmla="*/ 1 h 3208"/>
                  <a:gd name="T18" fmla="*/ 1 w 912"/>
                  <a:gd name="T19" fmla="*/ 1 h 3208"/>
                  <a:gd name="T20" fmla="*/ 0 w 912"/>
                  <a:gd name="T21" fmla="*/ 0 h 3208"/>
                  <a:gd name="T22" fmla="*/ 0 w 912"/>
                  <a:gd name="T23" fmla="*/ 0 h 320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912"/>
                  <a:gd name="T37" fmla="*/ 0 h 3208"/>
                  <a:gd name="T38" fmla="*/ 912 w 912"/>
                  <a:gd name="T39" fmla="*/ 3208 h 3208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912" h="3208">
                    <a:moveTo>
                      <a:pt x="0" y="0"/>
                    </a:moveTo>
                    <a:lnTo>
                      <a:pt x="325" y="62"/>
                    </a:lnTo>
                    <a:lnTo>
                      <a:pt x="776" y="118"/>
                    </a:lnTo>
                    <a:lnTo>
                      <a:pt x="772" y="192"/>
                    </a:lnTo>
                    <a:lnTo>
                      <a:pt x="152" y="114"/>
                    </a:lnTo>
                    <a:lnTo>
                      <a:pt x="171" y="667"/>
                    </a:lnTo>
                    <a:lnTo>
                      <a:pt x="912" y="766"/>
                    </a:lnTo>
                    <a:lnTo>
                      <a:pt x="888" y="3208"/>
                    </a:lnTo>
                    <a:lnTo>
                      <a:pt x="171" y="3083"/>
                    </a:lnTo>
                    <a:lnTo>
                      <a:pt x="53" y="29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1B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4" name="Freeform 84"/>
              <p:cNvSpPr>
                <a:spLocks noChangeAspect="1"/>
              </p:cNvSpPr>
              <p:nvPr/>
            </p:nvSpPr>
            <p:spPr bwMode="auto">
              <a:xfrm>
                <a:off x="3747" y="2363"/>
                <a:ext cx="79" cy="1156"/>
              </a:xfrm>
              <a:custGeom>
                <a:avLst/>
                <a:gdLst>
                  <a:gd name="T0" fmla="*/ 0 w 158"/>
                  <a:gd name="T1" fmla="*/ 0 h 2311"/>
                  <a:gd name="T2" fmla="*/ 1 w 158"/>
                  <a:gd name="T3" fmla="*/ 1 h 2311"/>
                  <a:gd name="T4" fmla="*/ 1 w 158"/>
                  <a:gd name="T5" fmla="*/ 1 h 2311"/>
                  <a:gd name="T6" fmla="*/ 1 w 158"/>
                  <a:gd name="T7" fmla="*/ 1 h 2311"/>
                  <a:gd name="T8" fmla="*/ 1 w 158"/>
                  <a:gd name="T9" fmla="*/ 1 h 2311"/>
                  <a:gd name="T10" fmla="*/ 0 w 158"/>
                  <a:gd name="T11" fmla="*/ 0 h 2311"/>
                  <a:gd name="T12" fmla="*/ 0 w 158"/>
                  <a:gd name="T13" fmla="*/ 0 h 231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"/>
                  <a:gd name="T22" fmla="*/ 0 h 2311"/>
                  <a:gd name="T23" fmla="*/ 158 w 158"/>
                  <a:gd name="T24" fmla="*/ 2311 h 231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" h="2311">
                    <a:moveTo>
                      <a:pt x="0" y="0"/>
                    </a:moveTo>
                    <a:lnTo>
                      <a:pt x="158" y="5"/>
                    </a:lnTo>
                    <a:lnTo>
                      <a:pt x="110" y="72"/>
                    </a:lnTo>
                    <a:lnTo>
                      <a:pt x="146" y="2286"/>
                    </a:lnTo>
                    <a:lnTo>
                      <a:pt x="38" y="231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5" name="Freeform 85"/>
              <p:cNvSpPr>
                <a:spLocks noChangeAspect="1"/>
              </p:cNvSpPr>
              <p:nvPr/>
            </p:nvSpPr>
            <p:spPr bwMode="auto">
              <a:xfrm>
                <a:off x="4034" y="2028"/>
                <a:ext cx="151" cy="1543"/>
              </a:xfrm>
              <a:custGeom>
                <a:avLst/>
                <a:gdLst>
                  <a:gd name="T0" fmla="*/ 0 w 302"/>
                  <a:gd name="T1" fmla="*/ 0 h 3087"/>
                  <a:gd name="T2" fmla="*/ 1 w 302"/>
                  <a:gd name="T3" fmla="*/ 0 h 3087"/>
                  <a:gd name="T4" fmla="*/ 1 w 302"/>
                  <a:gd name="T5" fmla="*/ 0 h 3087"/>
                  <a:gd name="T6" fmla="*/ 1 w 302"/>
                  <a:gd name="T7" fmla="*/ 0 h 3087"/>
                  <a:gd name="T8" fmla="*/ 1 w 302"/>
                  <a:gd name="T9" fmla="*/ 0 h 3087"/>
                  <a:gd name="T10" fmla="*/ 1 w 302"/>
                  <a:gd name="T11" fmla="*/ 0 h 3087"/>
                  <a:gd name="T12" fmla="*/ 1 w 302"/>
                  <a:gd name="T13" fmla="*/ 0 h 3087"/>
                  <a:gd name="T14" fmla="*/ 1 w 302"/>
                  <a:gd name="T15" fmla="*/ 0 h 3087"/>
                  <a:gd name="T16" fmla="*/ 1 w 302"/>
                  <a:gd name="T17" fmla="*/ 0 h 3087"/>
                  <a:gd name="T18" fmla="*/ 0 w 302"/>
                  <a:gd name="T19" fmla="*/ 0 h 3087"/>
                  <a:gd name="T20" fmla="*/ 0 w 302"/>
                  <a:gd name="T21" fmla="*/ 0 h 3087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2"/>
                  <a:gd name="T34" fmla="*/ 0 h 3087"/>
                  <a:gd name="T35" fmla="*/ 302 w 302"/>
                  <a:gd name="T36" fmla="*/ 3087 h 3087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2" h="3087">
                    <a:moveTo>
                      <a:pt x="0" y="0"/>
                    </a:moveTo>
                    <a:lnTo>
                      <a:pt x="129" y="15"/>
                    </a:lnTo>
                    <a:lnTo>
                      <a:pt x="300" y="36"/>
                    </a:lnTo>
                    <a:lnTo>
                      <a:pt x="302" y="3087"/>
                    </a:lnTo>
                    <a:lnTo>
                      <a:pt x="28" y="3060"/>
                    </a:lnTo>
                    <a:lnTo>
                      <a:pt x="2" y="635"/>
                    </a:lnTo>
                    <a:lnTo>
                      <a:pt x="188" y="650"/>
                    </a:lnTo>
                    <a:lnTo>
                      <a:pt x="159" y="85"/>
                    </a:lnTo>
                    <a:lnTo>
                      <a:pt x="2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A39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6" name="Freeform 86"/>
              <p:cNvSpPr>
                <a:spLocks noChangeAspect="1"/>
              </p:cNvSpPr>
              <p:nvPr/>
            </p:nvSpPr>
            <p:spPr bwMode="auto">
              <a:xfrm>
                <a:off x="4201" y="2453"/>
                <a:ext cx="17" cy="26"/>
              </a:xfrm>
              <a:custGeom>
                <a:avLst/>
                <a:gdLst>
                  <a:gd name="T0" fmla="*/ 0 w 35"/>
                  <a:gd name="T1" fmla="*/ 0 h 54"/>
                  <a:gd name="T2" fmla="*/ 0 w 35"/>
                  <a:gd name="T3" fmla="*/ 0 h 54"/>
                  <a:gd name="T4" fmla="*/ 0 w 35"/>
                  <a:gd name="T5" fmla="*/ 0 h 54"/>
                  <a:gd name="T6" fmla="*/ 0 w 35"/>
                  <a:gd name="T7" fmla="*/ 0 h 54"/>
                  <a:gd name="T8" fmla="*/ 0 w 35"/>
                  <a:gd name="T9" fmla="*/ 0 h 54"/>
                  <a:gd name="T10" fmla="*/ 0 w 35"/>
                  <a:gd name="T11" fmla="*/ 0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4"/>
                  <a:gd name="T20" fmla="*/ 35 w 35"/>
                  <a:gd name="T21" fmla="*/ 54 h 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4">
                    <a:moveTo>
                      <a:pt x="0" y="27"/>
                    </a:moveTo>
                    <a:lnTo>
                      <a:pt x="35" y="0"/>
                    </a:lnTo>
                    <a:lnTo>
                      <a:pt x="35" y="29"/>
                    </a:lnTo>
                    <a:lnTo>
                      <a:pt x="4" y="5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7" name="Freeform 87"/>
              <p:cNvSpPr>
                <a:spLocks noChangeAspect="1"/>
              </p:cNvSpPr>
              <p:nvPr/>
            </p:nvSpPr>
            <p:spPr bwMode="auto">
              <a:xfrm>
                <a:off x="4201" y="2482"/>
                <a:ext cx="17" cy="26"/>
              </a:xfrm>
              <a:custGeom>
                <a:avLst/>
                <a:gdLst>
                  <a:gd name="T0" fmla="*/ 0 w 35"/>
                  <a:gd name="T1" fmla="*/ 1 h 52"/>
                  <a:gd name="T2" fmla="*/ 0 w 35"/>
                  <a:gd name="T3" fmla="*/ 0 h 52"/>
                  <a:gd name="T4" fmla="*/ 0 w 35"/>
                  <a:gd name="T5" fmla="*/ 1 h 52"/>
                  <a:gd name="T6" fmla="*/ 0 w 35"/>
                  <a:gd name="T7" fmla="*/ 1 h 52"/>
                  <a:gd name="T8" fmla="*/ 0 w 35"/>
                  <a:gd name="T9" fmla="*/ 1 h 52"/>
                  <a:gd name="T10" fmla="*/ 0 w 35"/>
                  <a:gd name="T11" fmla="*/ 1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2"/>
                  <a:gd name="T20" fmla="*/ 35 w 35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2">
                    <a:moveTo>
                      <a:pt x="0" y="25"/>
                    </a:moveTo>
                    <a:lnTo>
                      <a:pt x="35" y="0"/>
                    </a:lnTo>
                    <a:lnTo>
                      <a:pt x="35" y="29"/>
                    </a:lnTo>
                    <a:lnTo>
                      <a:pt x="4" y="5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8" name="Freeform 88"/>
              <p:cNvSpPr>
                <a:spLocks noChangeAspect="1"/>
              </p:cNvSpPr>
              <p:nvPr/>
            </p:nvSpPr>
            <p:spPr bwMode="auto">
              <a:xfrm>
                <a:off x="4201" y="2511"/>
                <a:ext cx="17" cy="26"/>
              </a:xfrm>
              <a:custGeom>
                <a:avLst/>
                <a:gdLst>
                  <a:gd name="T0" fmla="*/ 0 w 35"/>
                  <a:gd name="T1" fmla="*/ 0 h 54"/>
                  <a:gd name="T2" fmla="*/ 0 w 35"/>
                  <a:gd name="T3" fmla="*/ 0 h 54"/>
                  <a:gd name="T4" fmla="*/ 0 w 35"/>
                  <a:gd name="T5" fmla="*/ 0 h 54"/>
                  <a:gd name="T6" fmla="*/ 0 w 35"/>
                  <a:gd name="T7" fmla="*/ 0 h 54"/>
                  <a:gd name="T8" fmla="*/ 0 w 35"/>
                  <a:gd name="T9" fmla="*/ 0 h 54"/>
                  <a:gd name="T10" fmla="*/ 0 w 35"/>
                  <a:gd name="T11" fmla="*/ 0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4"/>
                  <a:gd name="T20" fmla="*/ 35 w 35"/>
                  <a:gd name="T21" fmla="*/ 54 h 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4">
                    <a:moveTo>
                      <a:pt x="0" y="27"/>
                    </a:moveTo>
                    <a:lnTo>
                      <a:pt x="35" y="0"/>
                    </a:lnTo>
                    <a:lnTo>
                      <a:pt x="35" y="29"/>
                    </a:lnTo>
                    <a:lnTo>
                      <a:pt x="4" y="5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79" name="Freeform 89"/>
              <p:cNvSpPr>
                <a:spLocks noChangeAspect="1"/>
              </p:cNvSpPr>
              <p:nvPr/>
            </p:nvSpPr>
            <p:spPr bwMode="auto">
              <a:xfrm>
                <a:off x="4201" y="2540"/>
                <a:ext cx="17" cy="26"/>
              </a:xfrm>
              <a:custGeom>
                <a:avLst/>
                <a:gdLst>
                  <a:gd name="T0" fmla="*/ 0 w 35"/>
                  <a:gd name="T1" fmla="*/ 1 h 52"/>
                  <a:gd name="T2" fmla="*/ 0 w 35"/>
                  <a:gd name="T3" fmla="*/ 0 h 52"/>
                  <a:gd name="T4" fmla="*/ 0 w 35"/>
                  <a:gd name="T5" fmla="*/ 1 h 52"/>
                  <a:gd name="T6" fmla="*/ 0 w 35"/>
                  <a:gd name="T7" fmla="*/ 1 h 52"/>
                  <a:gd name="T8" fmla="*/ 0 w 35"/>
                  <a:gd name="T9" fmla="*/ 1 h 52"/>
                  <a:gd name="T10" fmla="*/ 0 w 35"/>
                  <a:gd name="T11" fmla="*/ 1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2"/>
                  <a:gd name="T20" fmla="*/ 35 w 35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2">
                    <a:moveTo>
                      <a:pt x="0" y="25"/>
                    </a:moveTo>
                    <a:lnTo>
                      <a:pt x="35" y="0"/>
                    </a:lnTo>
                    <a:lnTo>
                      <a:pt x="35" y="29"/>
                    </a:lnTo>
                    <a:lnTo>
                      <a:pt x="4" y="5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0" name="Freeform 90"/>
              <p:cNvSpPr>
                <a:spLocks noChangeAspect="1"/>
              </p:cNvSpPr>
              <p:nvPr/>
            </p:nvSpPr>
            <p:spPr bwMode="auto">
              <a:xfrm>
                <a:off x="4201" y="2569"/>
                <a:ext cx="18" cy="26"/>
              </a:xfrm>
              <a:custGeom>
                <a:avLst/>
                <a:gdLst>
                  <a:gd name="T0" fmla="*/ 0 w 37"/>
                  <a:gd name="T1" fmla="*/ 0 h 54"/>
                  <a:gd name="T2" fmla="*/ 0 w 37"/>
                  <a:gd name="T3" fmla="*/ 0 h 54"/>
                  <a:gd name="T4" fmla="*/ 0 w 37"/>
                  <a:gd name="T5" fmla="*/ 0 h 54"/>
                  <a:gd name="T6" fmla="*/ 0 w 37"/>
                  <a:gd name="T7" fmla="*/ 0 h 54"/>
                  <a:gd name="T8" fmla="*/ 0 w 37"/>
                  <a:gd name="T9" fmla="*/ 0 h 54"/>
                  <a:gd name="T10" fmla="*/ 0 w 37"/>
                  <a:gd name="T11" fmla="*/ 0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54"/>
                  <a:gd name="T20" fmla="*/ 37 w 37"/>
                  <a:gd name="T21" fmla="*/ 54 h 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54">
                    <a:moveTo>
                      <a:pt x="0" y="27"/>
                    </a:moveTo>
                    <a:lnTo>
                      <a:pt x="37" y="0"/>
                    </a:lnTo>
                    <a:lnTo>
                      <a:pt x="35" y="29"/>
                    </a:lnTo>
                    <a:lnTo>
                      <a:pt x="4" y="5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1" name="Freeform 91"/>
              <p:cNvSpPr>
                <a:spLocks noChangeAspect="1"/>
              </p:cNvSpPr>
              <p:nvPr/>
            </p:nvSpPr>
            <p:spPr bwMode="auto">
              <a:xfrm>
                <a:off x="4201" y="2598"/>
                <a:ext cx="18" cy="26"/>
              </a:xfrm>
              <a:custGeom>
                <a:avLst/>
                <a:gdLst>
                  <a:gd name="T0" fmla="*/ 0 w 37"/>
                  <a:gd name="T1" fmla="*/ 1 h 52"/>
                  <a:gd name="T2" fmla="*/ 0 w 37"/>
                  <a:gd name="T3" fmla="*/ 0 h 52"/>
                  <a:gd name="T4" fmla="*/ 0 w 37"/>
                  <a:gd name="T5" fmla="*/ 1 h 52"/>
                  <a:gd name="T6" fmla="*/ 0 w 37"/>
                  <a:gd name="T7" fmla="*/ 1 h 52"/>
                  <a:gd name="T8" fmla="*/ 0 w 37"/>
                  <a:gd name="T9" fmla="*/ 1 h 52"/>
                  <a:gd name="T10" fmla="*/ 0 w 37"/>
                  <a:gd name="T11" fmla="*/ 1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52"/>
                  <a:gd name="T20" fmla="*/ 37 w 37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52">
                    <a:moveTo>
                      <a:pt x="0" y="25"/>
                    </a:moveTo>
                    <a:lnTo>
                      <a:pt x="37" y="0"/>
                    </a:lnTo>
                    <a:lnTo>
                      <a:pt x="35" y="29"/>
                    </a:lnTo>
                    <a:lnTo>
                      <a:pt x="4" y="5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2" name="Freeform 92"/>
              <p:cNvSpPr>
                <a:spLocks noChangeAspect="1"/>
              </p:cNvSpPr>
              <p:nvPr/>
            </p:nvSpPr>
            <p:spPr bwMode="auto">
              <a:xfrm>
                <a:off x="4201" y="2627"/>
                <a:ext cx="18" cy="26"/>
              </a:xfrm>
              <a:custGeom>
                <a:avLst/>
                <a:gdLst>
                  <a:gd name="T0" fmla="*/ 0 w 37"/>
                  <a:gd name="T1" fmla="*/ 0 h 54"/>
                  <a:gd name="T2" fmla="*/ 0 w 37"/>
                  <a:gd name="T3" fmla="*/ 0 h 54"/>
                  <a:gd name="T4" fmla="*/ 0 w 37"/>
                  <a:gd name="T5" fmla="*/ 0 h 54"/>
                  <a:gd name="T6" fmla="*/ 0 w 37"/>
                  <a:gd name="T7" fmla="*/ 0 h 54"/>
                  <a:gd name="T8" fmla="*/ 0 w 37"/>
                  <a:gd name="T9" fmla="*/ 0 h 54"/>
                  <a:gd name="T10" fmla="*/ 0 w 37"/>
                  <a:gd name="T11" fmla="*/ 0 h 5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54"/>
                  <a:gd name="T20" fmla="*/ 37 w 37"/>
                  <a:gd name="T21" fmla="*/ 54 h 5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54">
                    <a:moveTo>
                      <a:pt x="0" y="27"/>
                    </a:moveTo>
                    <a:lnTo>
                      <a:pt x="37" y="0"/>
                    </a:lnTo>
                    <a:lnTo>
                      <a:pt x="35" y="29"/>
                    </a:lnTo>
                    <a:lnTo>
                      <a:pt x="4" y="54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3" name="Freeform 93"/>
              <p:cNvSpPr>
                <a:spLocks noChangeAspect="1"/>
              </p:cNvSpPr>
              <p:nvPr/>
            </p:nvSpPr>
            <p:spPr bwMode="auto">
              <a:xfrm>
                <a:off x="4201" y="2656"/>
                <a:ext cx="18" cy="26"/>
              </a:xfrm>
              <a:custGeom>
                <a:avLst/>
                <a:gdLst>
                  <a:gd name="T0" fmla="*/ 0 w 37"/>
                  <a:gd name="T1" fmla="*/ 1 h 52"/>
                  <a:gd name="T2" fmla="*/ 0 w 37"/>
                  <a:gd name="T3" fmla="*/ 0 h 52"/>
                  <a:gd name="T4" fmla="*/ 0 w 37"/>
                  <a:gd name="T5" fmla="*/ 1 h 52"/>
                  <a:gd name="T6" fmla="*/ 0 w 37"/>
                  <a:gd name="T7" fmla="*/ 1 h 52"/>
                  <a:gd name="T8" fmla="*/ 0 w 37"/>
                  <a:gd name="T9" fmla="*/ 1 h 52"/>
                  <a:gd name="T10" fmla="*/ 0 w 37"/>
                  <a:gd name="T11" fmla="*/ 1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52"/>
                  <a:gd name="T20" fmla="*/ 37 w 37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52">
                    <a:moveTo>
                      <a:pt x="0" y="25"/>
                    </a:moveTo>
                    <a:lnTo>
                      <a:pt x="37" y="0"/>
                    </a:lnTo>
                    <a:lnTo>
                      <a:pt x="35" y="29"/>
                    </a:lnTo>
                    <a:lnTo>
                      <a:pt x="4" y="5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4" name="Freeform 94"/>
              <p:cNvSpPr>
                <a:spLocks noChangeAspect="1"/>
              </p:cNvSpPr>
              <p:nvPr/>
            </p:nvSpPr>
            <p:spPr bwMode="auto">
              <a:xfrm>
                <a:off x="4201" y="2685"/>
                <a:ext cx="18" cy="26"/>
              </a:xfrm>
              <a:custGeom>
                <a:avLst/>
                <a:gdLst>
                  <a:gd name="T0" fmla="*/ 0 w 37"/>
                  <a:gd name="T1" fmla="*/ 0 h 53"/>
                  <a:gd name="T2" fmla="*/ 0 w 37"/>
                  <a:gd name="T3" fmla="*/ 0 h 53"/>
                  <a:gd name="T4" fmla="*/ 0 w 37"/>
                  <a:gd name="T5" fmla="*/ 0 h 53"/>
                  <a:gd name="T6" fmla="*/ 0 w 37"/>
                  <a:gd name="T7" fmla="*/ 0 h 53"/>
                  <a:gd name="T8" fmla="*/ 0 w 37"/>
                  <a:gd name="T9" fmla="*/ 0 h 53"/>
                  <a:gd name="T10" fmla="*/ 0 w 37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53"/>
                  <a:gd name="T20" fmla="*/ 37 w 37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53">
                    <a:moveTo>
                      <a:pt x="0" y="27"/>
                    </a:moveTo>
                    <a:lnTo>
                      <a:pt x="37" y="0"/>
                    </a:lnTo>
                    <a:lnTo>
                      <a:pt x="35" y="29"/>
                    </a:lnTo>
                    <a:lnTo>
                      <a:pt x="4" y="5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5" name="Freeform 95"/>
              <p:cNvSpPr>
                <a:spLocks noChangeAspect="1"/>
              </p:cNvSpPr>
              <p:nvPr/>
            </p:nvSpPr>
            <p:spPr bwMode="auto">
              <a:xfrm>
                <a:off x="4201" y="2714"/>
                <a:ext cx="18" cy="26"/>
              </a:xfrm>
              <a:custGeom>
                <a:avLst/>
                <a:gdLst>
                  <a:gd name="T0" fmla="*/ 0 w 37"/>
                  <a:gd name="T1" fmla="*/ 1 h 52"/>
                  <a:gd name="T2" fmla="*/ 0 w 37"/>
                  <a:gd name="T3" fmla="*/ 0 h 52"/>
                  <a:gd name="T4" fmla="*/ 0 w 37"/>
                  <a:gd name="T5" fmla="*/ 1 h 52"/>
                  <a:gd name="T6" fmla="*/ 0 w 37"/>
                  <a:gd name="T7" fmla="*/ 1 h 52"/>
                  <a:gd name="T8" fmla="*/ 0 w 37"/>
                  <a:gd name="T9" fmla="*/ 1 h 52"/>
                  <a:gd name="T10" fmla="*/ 0 w 37"/>
                  <a:gd name="T11" fmla="*/ 1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52"/>
                  <a:gd name="T20" fmla="*/ 37 w 37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52">
                    <a:moveTo>
                      <a:pt x="0" y="25"/>
                    </a:moveTo>
                    <a:lnTo>
                      <a:pt x="37" y="0"/>
                    </a:lnTo>
                    <a:lnTo>
                      <a:pt x="35" y="27"/>
                    </a:lnTo>
                    <a:lnTo>
                      <a:pt x="4" y="5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6" name="Freeform 96"/>
              <p:cNvSpPr>
                <a:spLocks noChangeAspect="1"/>
              </p:cNvSpPr>
              <p:nvPr/>
            </p:nvSpPr>
            <p:spPr bwMode="auto">
              <a:xfrm>
                <a:off x="4201" y="2743"/>
                <a:ext cx="18" cy="25"/>
              </a:xfrm>
              <a:custGeom>
                <a:avLst/>
                <a:gdLst>
                  <a:gd name="T0" fmla="*/ 0 w 37"/>
                  <a:gd name="T1" fmla="*/ 0 h 52"/>
                  <a:gd name="T2" fmla="*/ 0 w 37"/>
                  <a:gd name="T3" fmla="*/ 0 h 52"/>
                  <a:gd name="T4" fmla="*/ 0 w 37"/>
                  <a:gd name="T5" fmla="*/ 0 h 52"/>
                  <a:gd name="T6" fmla="*/ 0 w 37"/>
                  <a:gd name="T7" fmla="*/ 0 h 52"/>
                  <a:gd name="T8" fmla="*/ 0 w 37"/>
                  <a:gd name="T9" fmla="*/ 0 h 52"/>
                  <a:gd name="T10" fmla="*/ 0 w 37"/>
                  <a:gd name="T11" fmla="*/ 0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52"/>
                  <a:gd name="T20" fmla="*/ 37 w 37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52">
                    <a:moveTo>
                      <a:pt x="0" y="25"/>
                    </a:moveTo>
                    <a:lnTo>
                      <a:pt x="37" y="0"/>
                    </a:lnTo>
                    <a:lnTo>
                      <a:pt x="35" y="29"/>
                    </a:lnTo>
                    <a:lnTo>
                      <a:pt x="4" y="5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7" name="Freeform 97"/>
              <p:cNvSpPr>
                <a:spLocks noChangeAspect="1"/>
              </p:cNvSpPr>
              <p:nvPr/>
            </p:nvSpPr>
            <p:spPr bwMode="auto">
              <a:xfrm>
                <a:off x="4201" y="2771"/>
                <a:ext cx="18" cy="27"/>
              </a:xfrm>
              <a:custGeom>
                <a:avLst/>
                <a:gdLst>
                  <a:gd name="T0" fmla="*/ 0 w 37"/>
                  <a:gd name="T1" fmla="*/ 1 h 53"/>
                  <a:gd name="T2" fmla="*/ 0 w 37"/>
                  <a:gd name="T3" fmla="*/ 0 h 53"/>
                  <a:gd name="T4" fmla="*/ 0 w 37"/>
                  <a:gd name="T5" fmla="*/ 1 h 53"/>
                  <a:gd name="T6" fmla="*/ 0 w 37"/>
                  <a:gd name="T7" fmla="*/ 1 h 53"/>
                  <a:gd name="T8" fmla="*/ 0 w 37"/>
                  <a:gd name="T9" fmla="*/ 1 h 53"/>
                  <a:gd name="T10" fmla="*/ 0 w 37"/>
                  <a:gd name="T11" fmla="*/ 1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7"/>
                  <a:gd name="T19" fmla="*/ 0 h 53"/>
                  <a:gd name="T20" fmla="*/ 37 w 37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7" h="53">
                    <a:moveTo>
                      <a:pt x="0" y="27"/>
                    </a:moveTo>
                    <a:lnTo>
                      <a:pt x="37" y="0"/>
                    </a:lnTo>
                    <a:lnTo>
                      <a:pt x="35" y="29"/>
                    </a:lnTo>
                    <a:lnTo>
                      <a:pt x="4" y="5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8" name="Freeform 98"/>
              <p:cNvSpPr>
                <a:spLocks noChangeAspect="1"/>
              </p:cNvSpPr>
              <p:nvPr/>
            </p:nvSpPr>
            <p:spPr bwMode="auto">
              <a:xfrm>
                <a:off x="4202" y="2801"/>
                <a:ext cx="17" cy="25"/>
              </a:xfrm>
              <a:custGeom>
                <a:avLst/>
                <a:gdLst>
                  <a:gd name="T0" fmla="*/ 0 w 35"/>
                  <a:gd name="T1" fmla="*/ 0 h 51"/>
                  <a:gd name="T2" fmla="*/ 0 w 35"/>
                  <a:gd name="T3" fmla="*/ 0 h 51"/>
                  <a:gd name="T4" fmla="*/ 0 w 35"/>
                  <a:gd name="T5" fmla="*/ 0 h 51"/>
                  <a:gd name="T6" fmla="*/ 0 w 35"/>
                  <a:gd name="T7" fmla="*/ 0 h 51"/>
                  <a:gd name="T8" fmla="*/ 0 w 35"/>
                  <a:gd name="T9" fmla="*/ 0 h 51"/>
                  <a:gd name="T10" fmla="*/ 0 w 35"/>
                  <a:gd name="T11" fmla="*/ 0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1"/>
                  <a:gd name="T20" fmla="*/ 35 w 3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1">
                    <a:moveTo>
                      <a:pt x="0" y="25"/>
                    </a:moveTo>
                    <a:lnTo>
                      <a:pt x="35" y="0"/>
                    </a:lnTo>
                    <a:lnTo>
                      <a:pt x="33" y="29"/>
                    </a:lnTo>
                    <a:lnTo>
                      <a:pt x="2" y="5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89" name="Freeform 99"/>
              <p:cNvSpPr>
                <a:spLocks noChangeAspect="1"/>
              </p:cNvSpPr>
              <p:nvPr/>
            </p:nvSpPr>
            <p:spPr bwMode="auto">
              <a:xfrm>
                <a:off x="4202" y="2829"/>
                <a:ext cx="17" cy="27"/>
              </a:xfrm>
              <a:custGeom>
                <a:avLst/>
                <a:gdLst>
                  <a:gd name="T0" fmla="*/ 0 w 35"/>
                  <a:gd name="T1" fmla="*/ 1 h 53"/>
                  <a:gd name="T2" fmla="*/ 0 w 35"/>
                  <a:gd name="T3" fmla="*/ 0 h 53"/>
                  <a:gd name="T4" fmla="*/ 0 w 35"/>
                  <a:gd name="T5" fmla="*/ 1 h 53"/>
                  <a:gd name="T6" fmla="*/ 0 w 35"/>
                  <a:gd name="T7" fmla="*/ 1 h 53"/>
                  <a:gd name="T8" fmla="*/ 0 w 35"/>
                  <a:gd name="T9" fmla="*/ 1 h 53"/>
                  <a:gd name="T10" fmla="*/ 0 w 35"/>
                  <a:gd name="T11" fmla="*/ 1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3"/>
                  <a:gd name="T20" fmla="*/ 35 w 35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3">
                    <a:moveTo>
                      <a:pt x="0" y="27"/>
                    </a:moveTo>
                    <a:lnTo>
                      <a:pt x="35" y="0"/>
                    </a:lnTo>
                    <a:lnTo>
                      <a:pt x="33" y="29"/>
                    </a:lnTo>
                    <a:lnTo>
                      <a:pt x="2" y="5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0" name="Freeform 100"/>
              <p:cNvSpPr>
                <a:spLocks noChangeAspect="1"/>
              </p:cNvSpPr>
              <p:nvPr/>
            </p:nvSpPr>
            <p:spPr bwMode="auto">
              <a:xfrm>
                <a:off x="4202" y="2859"/>
                <a:ext cx="17" cy="25"/>
              </a:xfrm>
              <a:custGeom>
                <a:avLst/>
                <a:gdLst>
                  <a:gd name="T0" fmla="*/ 0 w 35"/>
                  <a:gd name="T1" fmla="*/ 0 h 51"/>
                  <a:gd name="T2" fmla="*/ 0 w 35"/>
                  <a:gd name="T3" fmla="*/ 0 h 51"/>
                  <a:gd name="T4" fmla="*/ 0 w 35"/>
                  <a:gd name="T5" fmla="*/ 0 h 51"/>
                  <a:gd name="T6" fmla="*/ 0 w 35"/>
                  <a:gd name="T7" fmla="*/ 0 h 51"/>
                  <a:gd name="T8" fmla="*/ 0 w 35"/>
                  <a:gd name="T9" fmla="*/ 0 h 51"/>
                  <a:gd name="T10" fmla="*/ 0 w 35"/>
                  <a:gd name="T11" fmla="*/ 0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1"/>
                  <a:gd name="T20" fmla="*/ 35 w 3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1">
                    <a:moveTo>
                      <a:pt x="0" y="25"/>
                    </a:moveTo>
                    <a:lnTo>
                      <a:pt x="35" y="0"/>
                    </a:lnTo>
                    <a:lnTo>
                      <a:pt x="33" y="29"/>
                    </a:lnTo>
                    <a:lnTo>
                      <a:pt x="2" y="5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1" name="Freeform 101"/>
              <p:cNvSpPr>
                <a:spLocks noChangeAspect="1"/>
              </p:cNvSpPr>
              <p:nvPr/>
            </p:nvSpPr>
            <p:spPr bwMode="auto">
              <a:xfrm>
                <a:off x="4202" y="2887"/>
                <a:ext cx="17" cy="27"/>
              </a:xfrm>
              <a:custGeom>
                <a:avLst/>
                <a:gdLst>
                  <a:gd name="T0" fmla="*/ 0 w 35"/>
                  <a:gd name="T1" fmla="*/ 1 h 53"/>
                  <a:gd name="T2" fmla="*/ 0 w 35"/>
                  <a:gd name="T3" fmla="*/ 0 h 53"/>
                  <a:gd name="T4" fmla="*/ 0 w 35"/>
                  <a:gd name="T5" fmla="*/ 1 h 53"/>
                  <a:gd name="T6" fmla="*/ 0 w 35"/>
                  <a:gd name="T7" fmla="*/ 1 h 53"/>
                  <a:gd name="T8" fmla="*/ 0 w 35"/>
                  <a:gd name="T9" fmla="*/ 1 h 53"/>
                  <a:gd name="T10" fmla="*/ 0 w 35"/>
                  <a:gd name="T11" fmla="*/ 1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3"/>
                  <a:gd name="T20" fmla="*/ 35 w 35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3">
                    <a:moveTo>
                      <a:pt x="0" y="27"/>
                    </a:moveTo>
                    <a:lnTo>
                      <a:pt x="35" y="0"/>
                    </a:lnTo>
                    <a:lnTo>
                      <a:pt x="33" y="29"/>
                    </a:lnTo>
                    <a:lnTo>
                      <a:pt x="2" y="5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2" name="Freeform 102"/>
              <p:cNvSpPr>
                <a:spLocks noChangeAspect="1"/>
              </p:cNvSpPr>
              <p:nvPr/>
            </p:nvSpPr>
            <p:spPr bwMode="auto">
              <a:xfrm>
                <a:off x="4202" y="2917"/>
                <a:ext cx="17" cy="25"/>
              </a:xfrm>
              <a:custGeom>
                <a:avLst/>
                <a:gdLst>
                  <a:gd name="T0" fmla="*/ 0 w 35"/>
                  <a:gd name="T1" fmla="*/ 0 h 51"/>
                  <a:gd name="T2" fmla="*/ 0 w 35"/>
                  <a:gd name="T3" fmla="*/ 0 h 51"/>
                  <a:gd name="T4" fmla="*/ 0 w 35"/>
                  <a:gd name="T5" fmla="*/ 0 h 51"/>
                  <a:gd name="T6" fmla="*/ 0 w 35"/>
                  <a:gd name="T7" fmla="*/ 0 h 51"/>
                  <a:gd name="T8" fmla="*/ 0 w 35"/>
                  <a:gd name="T9" fmla="*/ 0 h 51"/>
                  <a:gd name="T10" fmla="*/ 0 w 35"/>
                  <a:gd name="T11" fmla="*/ 0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1"/>
                  <a:gd name="T20" fmla="*/ 35 w 3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1">
                    <a:moveTo>
                      <a:pt x="0" y="25"/>
                    </a:moveTo>
                    <a:lnTo>
                      <a:pt x="35" y="0"/>
                    </a:lnTo>
                    <a:lnTo>
                      <a:pt x="33" y="29"/>
                    </a:lnTo>
                    <a:lnTo>
                      <a:pt x="2" y="5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3" name="Freeform 103"/>
              <p:cNvSpPr>
                <a:spLocks noChangeAspect="1"/>
              </p:cNvSpPr>
              <p:nvPr/>
            </p:nvSpPr>
            <p:spPr bwMode="auto">
              <a:xfrm>
                <a:off x="4202" y="2945"/>
                <a:ext cx="17" cy="26"/>
              </a:xfrm>
              <a:custGeom>
                <a:avLst/>
                <a:gdLst>
                  <a:gd name="T0" fmla="*/ 0 w 35"/>
                  <a:gd name="T1" fmla="*/ 1 h 51"/>
                  <a:gd name="T2" fmla="*/ 0 w 35"/>
                  <a:gd name="T3" fmla="*/ 0 h 51"/>
                  <a:gd name="T4" fmla="*/ 0 w 35"/>
                  <a:gd name="T5" fmla="*/ 1 h 51"/>
                  <a:gd name="T6" fmla="*/ 0 w 35"/>
                  <a:gd name="T7" fmla="*/ 1 h 51"/>
                  <a:gd name="T8" fmla="*/ 0 w 35"/>
                  <a:gd name="T9" fmla="*/ 1 h 51"/>
                  <a:gd name="T10" fmla="*/ 0 w 35"/>
                  <a:gd name="T11" fmla="*/ 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1"/>
                  <a:gd name="T20" fmla="*/ 35 w 3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1">
                    <a:moveTo>
                      <a:pt x="0" y="27"/>
                    </a:moveTo>
                    <a:lnTo>
                      <a:pt x="35" y="0"/>
                    </a:lnTo>
                    <a:lnTo>
                      <a:pt x="33" y="29"/>
                    </a:lnTo>
                    <a:lnTo>
                      <a:pt x="2" y="51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4" name="Freeform 104"/>
              <p:cNvSpPr>
                <a:spLocks noChangeAspect="1"/>
              </p:cNvSpPr>
              <p:nvPr/>
            </p:nvSpPr>
            <p:spPr bwMode="auto">
              <a:xfrm>
                <a:off x="4202" y="2975"/>
                <a:ext cx="17" cy="25"/>
              </a:xfrm>
              <a:custGeom>
                <a:avLst/>
                <a:gdLst>
                  <a:gd name="T0" fmla="*/ 0 w 35"/>
                  <a:gd name="T1" fmla="*/ 0 h 51"/>
                  <a:gd name="T2" fmla="*/ 0 w 35"/>
                  <a:gd name="T3" fmla="*/ 0 h 51"/>
                  <a:gd name="T4" fmla="*/ 0 w 35"/>
                  <a:gd name="T5" fmla="*/ 0 h 51"/>
                  <a:gd name="T6" fmla="*/ 0 w 35"/>
                  <a:gd name="T7" fmla="*/ 0 h 51"/>
                  <a:gd name="T8" fmla="*/ 0 w 35"/>
                  <a:gd name="T9" fmla="*/ 0 h 51"/>
                  <a:gd name="T10" fmla="*/ 0 w 35"/>
                  <a:gd name="T11" fmla="*/ 0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1"/>
                  <a:gd name="T20" fmla="*/ 35 w 3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1">
                    <a:moveTo>
                      <a:pt x="0" y="25"/>
                    </a:moveTo>
                    <a:lnTo>
                      <a:pt x="35" y="0"/>
                    </a:lnTo>
                    <a:lnTo>
                      <a:pt x="33" y="29"/>
                    </a:lnTo>
                    <a:lnTo>
                      <a:pt x="2" y="5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5" name="Freeform 105"/>
              <p:cNvSpPr>
                <a:spLocks noChangeAspect="1"/>
              </p:cNvSpPr>
              <p:nvPr/>
            </p:nvSpPr>
            <p:spPr bwMode="auto">
              <a:xfrm>
                <a:off x="4202" y="3003"/>
                <a:ext cx="17" cy="26"/>
              </a:xfrm>
              <a:custGeom>
                <a:avLst/>
                <a:gdLst>
                  <a:gd name="T0" fmla="*/ 0 w 35"/>
                  <a:gd name="T1" fmla="*/ 1 h 51"/>
                  <a:gd name="T2" fmla="*/ 0 w 35"/>
                  <a:gd name="T3" fmla="*/ 0 h 51"/>
                  <a:gd name="T4" fmla="*/ 0 w 35"/>
                  <a:gd name="T5" fmla="*/ 1 h 51"/>
                  <a:gd name="T6" fmla="*/ 0 w 35"/>
                  <a:gd name="T7" fmla="*/ 1 h 51"/>
                  <a:gd name="T8" fmla="*/ 0 w 35"/>
                  <a:gd name="T9" fmla="*/ 1 h 51"/>
                  <a:gd name="T10" fmla="*/ 0 w 35"/>
                  <a:gd name="T11" fmla="*/ 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1"/>
                  <a:gd name="T20" fmla="*/ 35 w 3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1">
                    <a:moveTo>
                      <a:pt x="0" y="25"/>
                    </a:moveTo>
                    <a:lnTo>
                      <a:pt x="35" y="0"/>
                    </a:lnTo>
                    <a:lnTo>
                      <a:pt x="33" y="29"/>
                    </a:lnTo>
                    <a:lnTo>
                      <a:pt x="4" y="5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6" name="Freeform 106"/>
              <p:cNvSpPr>
                <a:spLocks noChangeAspect="1"/>
              </p:cNvSpPr>
              <p:nvPr/>
            </p:nvSpPr>
            <p:spPr bwMode="auto">
              <a:xfrm>
                <a:off x="4202" y="3032"/>
                <a:ext cx="17" cy="26"/>
              </a:xfrm>
              <a:custGeom>
                <a:avLst/>
                <a:gdLst>
                  <a:gd name="T0" fmla="*/ 0 w 35"/>
                  <a:gd name="T1" fmla="*/ 1 h 51"/>
                  <a:gd name="T2" fmla="*/ 0 w 35"/>
                  <a:gd name="T3" fmla="*/ 0 h 51"/>
                  <a:gd name="T4" fmla="*/ 0 w 35"/>
                  <a:gd name="T5" fmla="*/ 1 h 51"/>
                  <a:gd name="T6" fmla="*/ 0 w 35"/>
                  <a:gd name="T7" fmla="*/ 1 h 51"/>
                  <a:gd name="T8" fmla="*/ 0 w 35"/>
                  <a:gd name="T9" fmla="*/ 1 h 51"/>
                  <a:gd name="T10" fmla="*/ 0 w 35"/>
                  <a:gd name="T11" fmla="*/ 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1"/>
                  <a:gd name="T20" fmla="*/ 35 w 3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1">
                    <a:moveTo>
                      <a:pt x="0" y="25"/>
                    </a:moveTo>
                    <a:lnTo>
                      <a:pt x="35" y="0"/>
                    </a:lnTo>
                    <a:lnTo>
                      <a:pt x="33" y="27"/>
                    </a:lnTo>
                    <a:lnTo>
                      <a:pt x="4" y="5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7" name="Freeform 107"/>
              <p:cNvSpPr>
                <a:spLocks noChangeAspect="1"/>
              </p:cNvSpPr>
              <p:nvPr/>
            </p:nvSpPr>
            <p:spPr bwMode="auto">
              <a:xfrm>
                <a:off x="4202" y="3061"/>
                <a:ext cx="17" cy="26"/>
              </a:xfrm>
              <a:custGeom>
                <a:avLst/>
                <a:gdLst>
                  <a:gd name="T0" fmla="*/ 0 w 35"/>
                  <a:gd name="T1" fmla="*/ 1 h 51"/>
                  <a:gd name="T2" fmla="*/ 0 w 35"/>
                  <a:gd name="T3" fmla="*/ 0 h 51"/>
                  <a:gd name="T4" fmla="*/ 0 w 35"/>
                  <a:gd name="T5" fmla="*/ 1 h 51"/>
                  <a:gd name="T6" fmla="*/ 0 w 35"/>
                  <a:gd name="T7" fmla="*/ 1 h 51"/>
                  <a:gd name="T8" fmla="*/ 0 w 35"/>
                  <a:gd name="T9" fmla="*/ 1 h 51"/>
                  <a:gd name="T10" fmla="*/ 0 w 35"/>
                  <a:gd name="T11" fmla="*/ 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1"/>
                  <a:gd name="T20" fmla="*/ 35 w 3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1">
                    <a:moveTo>
                      <a:pt x="0" y="25"/>
                    </a:moveTo>
                    <a:lnTo>
                      <a:pt x="35" y="0"/>
                    </a:lnTo>
                    <a:lnTo>
                      <a:pt x="33" y="29"/>
                    </a:lnTo>
                    <a:lnTo>
                      <a:pt x="4" y="5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8" name="Freeform 108"/>
              <p:cNvSpPr>
                <a:spLocks noChangeAspect="1"/>
              </p:cNvSpPr>
              <p:nvPr/>
            </p:nvSpPr>
            <p:spPr bwMode="auto">
              <a:xfrm>
                <a:off x="4202" y="3090"/>
                <a:ext cx="17" cy="26"/>
              </a:xfrm>
              <a:custGeom>
                <a:avLst/>
                <a:gdLst>
                  <a:gd name="T0" fmla="*/ 0 w 35"/>
                  <a:gd name="T1" fmla="*/ 0 h 53"/>
                  <a:gd name="T2" fmla="*/ 0 w 35"/>
                  <a:gd name="T3" fmla="*/ 0 h 53"/>
                  <a:gd name="T4" fmla="*/ 0 w 35"/>
                  <a:gd name="T5" fmla="*/ 0 h 53"/>
                  <a:gd name="T6" fmla="*/ 0 w 35"/>
                  <a:gd name="T7" fmla="*/ 0 h 53"/>
                  <a:gd name="T8" fmla="*/ 0 w 35"/>
                  <a:gd name="T9" fmla="*/ 0 h 53"/>
                  <a:gd name="T10" fmla="*/ 0 w 35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3"/>
                  <a:gd name="T20" fmla="*/ 35 w 35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3">
                    <a:moveTo>
                      <a:pt x="0" y="27"/>
                    </a:moveTo>
                    <a:lnTo>
                      <a:pt x="35" y="0"/>
                    </a:lnTo>
                    <a:lnTo>
                      <a:pt x="35" y="29"/>
                    </a:lnTo>
                    <a:lnTo>
                      <a:pt x="4" y="5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99" name="Freeform 109"/>
              <p:cNvSpPr>
                <a:spLocks noChangeAspect="1"/>
              </p:cNvSpPr>
              <p:nvPr/>
            </p:nvSpPr>
            <p:spPr bwMode="auto">
              <a:xfrm>
                <a:off x="4202" y="3119"/>
                <a:ext cx="17" cy="26"/>
              </a:xfrm>
              <a:custGeom>
                <a:avLst/>
                <a:gdLst>
                  <a:gd name="T0" fmla="*/ 0 w 35"/>
                  <a:gd name="T1" fmla="*/ 1 h 51"/>
                  <a:gd name="T2" fmla="*/ 0 w 35"/>
                  <a:gd name="T3" fmla="*/ 0 h 51"/>
                  <a:gd name="T4" fmla="*/ 0 w 35"/>
                  <a:gd name="T5" fmla="*/ 1 h 51"/>
                  <a:gd name="T6" fmla="*/ 0 w 35"/>
                  <a:gd name="T7" fmla="*/ 1 h 51"/>
                  <a:gd name="T8" fmla="*/ 0 w 35"/>
                  <a:gd name="T9" fmla="*/ 1 h 51"/>
                  <a:gd name="T10" fmla="*/ 0 w 35"/>
                  <a:gd name="T11" fmla="*/ 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1"/>
                  <a:gd name="T20" fmla="*/ 35 w 3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1">
                    <a:moveTo>
                      <a:pt x="0" y="25"/>
                    </a:moveTo>
                    <a:lnTo>
                      <a:pt x="35" y="0"/>
                    </a:lnTo>
                    <a:lnTo>
                      <a:pt x="35" y="28"/>
                    </a:lnTo>
                    <a:lnTo>
                      <a:pt x="4" y="5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0" name="Freeform 110"/>
              <p:cNvSpPr>
                <a:spLocks noChangeAspect="1"/>
              </p:cNvSpPr>
              <p:nvPr/>
            </p:nvSpPr>
            <p:spPr bwMode="auto">
              <a:xfrm>
                <a:off x="4202" y="3147"/>
                <a:ext cx="17" cy="27"/>
              </a:xfrm>
              <a:custGeom>
                <a:avLst/>
                <a:gdLst>
                  <a:gd name="T0" fmla="*/ 0 w 35"/>
                  <a:gd name="T1" fmla="*/ 1 h 53"/>
                  <a:gd name="T2" fmla="*/ 0 w 35"/>
                  <a:gd name="T3" fmla="*/ 0 h 53"/>
                  <a:gd name="T4" fmla="*/ 0 w 35"/>
                  <a:gd name="T5" fmla="*/ 1 h 53"/>
                  <a:gd name="T6" fmla="*/ 0 w 35"/>
                  <a:gd name="T7" fmla="*/ 1 h 53"/>
                  <a:gd name="T8" fmla="*/ 0 w 35"/>
                  <a:gd name="T9" fmla="*/ 1 h 53"/>
                  <a:gd name="T10" fmla="*/ 0 w 35"/>
                  <a:gd name="T11" fmla="*/ 1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3"/>
                  <a:gd name="T20" fmla="*/ 35 w 35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3">
                    <a:moveTo>
                      <a:pt x="0" y="27"/>
                    </a:moveTo>
                    <a:lnTo>
                      <a:pt x="35" y="0"/>
                    </a:lnTo>
                    <a:lnTo>
                      <a:pt x="35" y="28"/>
                    </a:lnTo>
                    <a:lnTo>
                      <a:pt x="4" y="5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1" name="Freeform 111"/>
              <p:cNvSpPr>
                <a:spLocks noChangeAspect="1"/>
              </p:cNvSpPr>
              <p:nvPr/>
            </p:nvSpPr>
            <p:spPr bwMode="auto">
              <a:xfrm>
                <a:off x="4202" y="3177"/>
                <a:ext cx="17" cy="26"/>
              </a:xfrm>
              <a:custGeom>
                <a:avLst/>
                <a:gdLst>
                  <a:gd name="T0" fmla="*/ 0 w 35"/>
                  <a:gd name="T1" fmla="*/ 1 h 51"/>
                  <a:gd name="T2" fmla="*/ 0 w 35"/>
                  <a:gd name="T3" fmla="*/ 0 h 51"/>
                  <a:gd name="T4" fmla="*/ 0 w 35"/>
                  <a:gd name="T5" fmla="*/ 1 h 51"/>
                  <a:gd name="T6" fmla="*/ 0 w 35"/>
                  <a:gd name="T7" fmla="*/ 1 h 51"/>
                  <a:gd name="T8" fmla="*/ 0 w 35"/>
                  <a:gd name="T9" fmla="*/ 1 h 51"/>
                  <a:gd name="T10" fmla="*/ 0 w 35"/>
                  <a:gd name="T11" fmla="*/ 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1"/>
                  <a:gd name="T20" fmla="*/ 35 w 35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1">
                    <a:moveTo>
                      <a:pt x="0" y="25"/>
                    </a:moveTo>
                    <a:lnTo>
                      <a:pt x="35" y="0"/>
                    </a:lnTo>
                    <a:lnTo>
                      <a:pt x="35" y="28"/>
                    </a:lnTo>
                    <a:lnTo>
                      <a:pt x="4" y="5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2" name="Freeform 112"/>
              <p:cNvSpPr>
                <a:spLocks noChangeAspect="1"/>
              </p:cNvSpPr>
              <p:nvPr/>
            </p:nvSpPr>
            <p:spPr bwMode="auto">
              <a:xfrm>
                <a:off x="4202" y="3205"/>
                <a:ext cx="18" cy="27"/>
              </a:xfrm>
              <a:custGeom>
                <a:avLst/>
                <a:gdLst>
                  <a:gd name="T0" fmla="*/ 0 w 36"/>
                  <a:gd name="T1" fmla="*/ 1 h 53"/>
                  <a:gd name="T2" fmla="*/ 1 w 36"/>
                  <a:gd name="T3" fmla="*/ 0 h 53"/>
                  <a:gd name="T4" fmla="*/ 1 w 36"/>
                  <a:gd name="T5" fmla="*/ 1 h 53"/>
                  <a:gd name="T6" fmla="*/ 1 w 36"/>
                  <a:gd name="T7" fmla="*/ 1 h 53"/>
                  <a:gd name="T8" fmla="*/ 0 w 36"/>
                  <a:gd name="T9" fmla="*/ 1 h 53"/>
                  <a:gd name="T10" fmla="*/ 0 w 36"/>
                  <a:gd name="T11" fmla="*/ 1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3"/>
                  <a:gd name="T20" fmla="*/ 36 w 36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3">
                    <a:moveTo>
                      <a:pt x="0" y="27"/>
                    </a:moveTo>
                    <a:lnTo>
                      <a:pt x="36" y="0"/>
                    </a:lnTo>
                    <a:lnTo>
                      <a:pt x="35" y="28"/>
                    </a:lnTo>
                    <a:lnTo>
                      <a:pt x="4" y="53"/>
                    </a:lnTo>
                    <a:lnTo>
                      <a:pt x="0" y="2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3" name="Freeform 113"/>
              <p:cNvSpPr>
                <a:spLocks noChangeAspect="1"/>
              </p:cNvSpPr>
              <p:nvPr/>
            </p:nvSpPr>
            <p:spPr bwMode="auto">
              <a:xfrm>
                <a:off x="4202" y="3235"/>
                <a:ext cx="18" cy="26"/>
              </a:xfrm>
              <a:custGeom>
                <a:avLst/>
                <a:gdLst>
                  <a:gd name="T0" fmla="*/ 0 w 36"/>
                  <a:gd name="T1" fmla="*/ 1 h 51"/>
                  <a:gd name="T2" fmla="*/ 1 w 36"/>
                  <a:gd name="T3" fmla="*/ 0 h 51"/>
                  <a:gd name="T4" fmla="*/ 1 w 36"/>
                  <a:gd name="T5" fmla="*/ 1 h 51"/>
                  <a:gd name="T6" fmla="*/ 1 w 36"/>
                  <a:gd name="T7" fmla="*/ 1 h 51"/>
                  <a:gd name="T8" fmla="*/ 0 w 36"/>
                  <a:gd name="T9" fmla="*/ 1 h 51"/>
                  <a:gd name="T10" fmla="*/ 0 w 36"/>
                  <a:gd name="T11" fmla="*/ 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1"/>
                  <a:gd name="T20" fmla="*/ 36 w 36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1">
                    <a:moveTo>
                      <a:pt x="0" y="25"/>
                    </a:moveTo>
                    <a:lnTo>
                      <a:pt x="36" y="0"/>
                    </a:lnTo>
                    <a:lnTo>
                      <a:pt x="35" y="28"/>
                    </a:lnTo>
                    <a:lnTo>
                      <a:pt x="4" y="5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4" name="Freeform 114"/>
              <p:cNvSpPr>
                <a:spLocks noChangeAspect="1"/>
              </p:cNvSpPr>
              <p:nvPr/>
            </p:nvSpPr>
            <p:spPr bwMode="auto">
              <a:xfrm>
                <a:off x="4202" y="3263"/>
                <a:ext cx="18" cy="26"/>
              </a:xfrm>
              <a:custGeom>
                <a:avLst/>
                <a:gdLst>
                  <a:gd name="T0" fmla="*/ 0 w 36"/>
                  <a:gd name="T1" fmla="*/ 1 h 51"/>
                  <a:gd name="T2" fmla="*/ 1 w 36"/>
                  <a:gd name="T3" fmla="*/ 0 h 51"/>
                  <a:gd name="T4" fmla="*/ 1 w 36"/>
                  <a:gd name="T5" fmla="*/ 1 h 51"/>
                  <a:gd name="T6" fmla="*/ 1 w 36"/>
                  <a:gd name="T7" fmla="*/ 1 h 51"/>
                  <a:gd name="T8" fmla="*/ 0 w 36"/>
                  <a:gd name="T9" fmla="*/ 1 h 51"/>
                  <a:gd name="T10" fmla="*/ 0 w 36"/>
                  <a:gd name="T11" fmla="*/ 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1"/>
                  <a:gd name="T20" fmla="*/ 36 w 36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1">
                    <a:moveTo>
                      <a:pt x="0" y="26"/>
                    </a:moveTo>
                    <a:lnTo>
                      <a:pt x="36" y="0"/>
                    </a:lnTo>
                    <a:lnTo>
                      <a:pt x="35" y="28"/>
                    </a:lnTo>
                    <a:lnTo>
                      <a:pt x="4" y="5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5" name="Freeform 115"/>
              <p:cNvSpPr>
                <a:spLocks noChangeAspect="1"/>
              </p:cNvSpPr>
              <p:nvPr/>
            </p:nvSpPr>
            <p:spPr bwMode="auto">
              <a:xfrm>
                <a:off x="4202" y="3293"/>
                <a:ext cx="18" cy="26"/>
              </a:xfrm>
              <a:custGeom>
                <a:avLst/>
                <a:gdLst>
                  <a:gd name="T0" fmla="*/ 0 w 36"/>
                  <a:gd name="T1" fmla="*/ 1 h 51"/>
                  <a:gd name="T2" fmla="*/ 1 w 36"/>
                  <a:gd name="T3" fmla="*/ 0 h 51"/>
                  <a:gd name="T4" fmla="*/ 1 w 36"/>
                  <a:gd name="T5" fmla="*/ 1 h 51"/>
                  <a:gd name="T6" fmla="*/ 1 w 36"/>
                  <a:gd name="T7" fmla="*/ 1 h 51"/>
                  <a:gd name="T8" fmla="*/ 0 w 36"/>
                  <a:gd name="T9" fmla="*/ 1 h 51"/>
                  <a:gd name="T10" fmla="*/ 0 w 36"/>
                  <a:gd name="T11" fmla="*/ 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1"/>
                  <a:gd name="T20" fmla="*/ 36 w 36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1">
                    <a:moveTo>
                      <a:pt x="0" y="25"/>
                    </a:moveTo>
                    <a:lnTo>
                      <a:pt x="36" y="0"/>
                    </a:lnTo>
                    <a:lnTo>
                      <a:pt x="35" y="28"/>
                    </a:lnTo>
                    <a:lnTo>
                      <a:pt x="4" y="51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6" name="Freeform 116"/>
              <p:cNvSpPr>
                <a:spLocks noChangeAspect="1"/>
              </p:cNvSpPr>
              <p:nvPr/>
            </p:nvSpPr>
            <p:spPr bwMode="auto">
              <a:xfrm>
                <a:off x="4202" y="3321"/>
                <a:ext cx="18" cy="26"/>
              </a:xfrm>
              <a:custGeom>
                <a:avLst/>
                <a:gdLst>
                  <a:gd name="T0" fmla="*/ 0 w 36"/>
                  <a:gd name="T1" fmla="*/ 1 h 51"/>
                  <a:gd name="T2" fmla="*/ 1 w 36"/>
                  <a:gd name="T3" fmla="*/ 0 h 51"/>
                  <a:gd name="T4" fmla="*/ 1 w 36"/>
                  <a:gd name="T5" fmla="*/ 1 h 51"/>
                  <a:gd name="T6" fmla="*/ 1 w 36"/>
                  <a:gd name="T7" fmla="*/ 1 h 51"/>
                  <a:gd name="T8" fmla="*/ 0 w 36"/>
                  <a:gd name="T9" fmla="*/ 1 h 51"/>
                  <a:gd name="T10" fmla="*/ 0 w 36"/>
                  <a:gd name="T11" fmla="*/ 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1"/>
                  <a:gd name="T20" fmla="*/ 36 w 36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1">
                    <a:moveTo>
                      <a:pt x="0" y="26"/>
                    </a:moveTo>
                    <a:lnTo>
                      <a:pt x="36" y="0"/>
                    </a:lnTo>
                    <a:lnTo>
                      <a:pt x="35" y="28"/>
                    </a:lnTo>
                    <a:lnTo>
                      <a:pt x="4" y="51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7" name="Freeform 117"/>
              <p:cNvSpPr>
                <a:spLocks noChangeAspect="1"/>
              </p:cNvSpPr>
              <p:nvPr/>
            </p:nvSpPr>
            <p:spPr bwMode="auto">
              <a:xfrm>
                <a:off x="4202" y="3351"/>
                <a:ext cx="18" cy="26"/>
              </a:xfrm>
              <a:custGeom>
                <a:avLst/>
                <a:gdLst>
                  <a:gd name="T0" fmla="*/ 0 w 36"/>
                  <a:gd name="T1" fmla="*/ 1 h 51"/>
                  <a:gd name="T2" fmla="*/ 1 w 36"/>
                  <a:gd name="T3" fmla="*/ 0 h 51"/>
                  <a:gd name="T4" fmla="*/ 1 w 36"/>
                  <a:gd name="T5" fmla="*/ 1 h 51"/>
                  <a:gd name="T6" fmla="*/ 1 w 36"/>
                  <a:gd name="T7" fmla="*/ 1 h 51"/>
                  <a:gd name="T8" fmla="*/ 0 w 36"/>
                  <a:gd name="T9" fmla="*/ 1 h 51"/>
                  <a:gd name="T10" fmla="*/ 0 w 36"/>
                  <a:gd name="T11" fmla="*/ 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1"/>
                  <a:gd name="T20" fmla="*/ 36 w 36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1">
                    <a:moveTo>
                      <a:pt x="0" y="24"/>
                    </a:moveTo>
                    <a:lnTo>
                      <a:pt x="36" y="0"/>
                    </a:lnTo>
                    <a:lnTo>
                      <a:pt x="35" y="26"/>
                    </a:lnTo>
                    <a:lnTo>
                      <a:pt x="4" y="5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8" name="Freeform 118"/>
              <p:cNvSpPr>
                <a:spLocks noChangeAspect="1"/>
              </p:cNvSpPr>
              <p:nvPr/>
            </p:nvSpPr>
            <p:spPr bwMode="auto">
              <a:xfrm>
                <a:off x="4202" y="3379"/>
                <a:ext cx="18" cy="26"/>
              </a:xfrm>
              <a:custGeom>
                <a:avLst/>
                <a:gdLst>
                  <a:gd name="T0" fmla="*/ 0 w 36"/>
                  <a:gd name="T1" fmla="*/ 1 h 51"/>
                  <a:gd name="T2" fmla="*/ 1 w 36"/>
                  <a:gd name="T3" fmla="*/ 0 h 51"/>
                  <a:gd name="T4" fmla="*/ 1 w 36"/>
                  <a:gd name="T5" fmla="*/ 1 h 51"/>
                  <a:gd name="T6" fmla="*/ 1 w 36"/>
                  <a:gd name="T7" fmla="*/ 1 h 51"/>
                  <a:gd name="T8" fmla="*/ 0 w 36"/>
                  <a:gd name="T9" fmla="*/ 1 h 51"/>
                  <a:gd name="T10" fmla="*/ 0 w 36"/>
                  <a:gd name="T11" fmla="*/ 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1"/>
                  <a:gd name="T20" fmla="*/ 36 w 36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1">
                    <a:moveTo>
                      <a:pt x="0" y="24"/>
                    </a:moveTo>
                    <a:lnTo>
                      <a:pt x="36" y="0"/>
                    </a:lnTo>
                    <a:lnTo>
                      <a:pt x="35" y="28"/>
                    </a:lnTo>
                    <a:lnTo>
                      <a:pt x="4" y="5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09" name="Freeform 119"/>
              <p:cNvSpPr>
                <a:spLocks noChangeAspect="1"/>
              </p:cNvSpPr>
              <p:nvPr/>
            </p:nvSpPr>
            <p:spPr bwMode="auto">
              <a:xfrm>
                <a:off x="4202" y="3408"/>
                <a:ext cx="18" cy="27"/>
              </a:xfrm>
              <a:custGeom>
                <a:avLst/>
                <a:gdLst>
                  <a:gd name="T0" fmla="*/ 0 w 36"/>
                  <a:gd name="T1" fmla="*/ 1 h 53"/>
                  <a:gd name="T2" fmla="*/ 1 w 36"/>
                  <a:gd name="T3" fmla="*/ 0 h 53"/>
                  <a:gd name="T4" fmla="*/ 1 w 36"/>
                  <a:gd name="T5" fmla="*/ 1 h 53"/>
                  <a:gd name="T6" fmla="*/ 1 w 36"/>
                  <a:gd name="T7" fmla="*/ 1 h 53"/>
                  <a:gd name="T8" fmla="*/ 0 w 36"/>
                  <a:gd name="T9" fmla="*/ 1 h 53"/>
                  <a:gd name="T10" fmla="*/ 0 w 36"/>
                  <a:gd name="T11" fmla="*/ 1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6"/>
                  <a:gd name="T19" fmla="*/ 0 h 53"/>
                  <a:gd name="T20" fmla="*/ 36 w 36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6" h="53">
                    <a:moveTo>
                      <a:pt x="0" y="26"/>
                    </a:moveTo>
                    <a:lnTo>
                      <a:pt x="36" y="0"/>
                    </a:lnTo>
                    <a:lnTo>
                      <a:pt x="35" y="28"/>
                    </a:lnTo>
                    <a:lnTo>
                      <a:pt x="4" y="5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0" name="Freeform 120"/>
              <p:cNvSpPr>
                <a:spLocks noChangeAspect="1"/>
              </p:cNvSpPr>
              <p:nvPr/>
            </p:nvSpPr>
            <p:spPr bwMode="auto">
              <a:xfrm>
                <a:off x="4203" y="3437"/>
                <a:ext cx="17" cy="26"/>
              </a:xfrm>
              <a:custGeom>
                <a:avLst/>
                <a:gdLst>
                  <a:gd name="T0" fmla="*/ 0 w 34"/>
                  <a:gd name="T1" fmla="*/ 1 h 51"/>
                  <a:gd name="T2" fmla="*/ 1 w 34"/>
                  <a:gd name="T3" fmla="*/ 0 h 51"/>
                  <a:gd name="T4" fmla="*/ 1 w 34"/>
                  <a:gd name="T5" fmla="*/ 1 h 51"/>
                  <a:gd name="T6" fmla="*/ 1 w 34"/>
                  <a:gd name="T7" fmla="*/ 1 h 51"/>
                  <a:gd name="T8" fmla="*/ 0 w 34"/>
                  <a:gd name="T9" fmla="*/ 1 h 51"/>
                  <a:gd name="T10" fmla="*/ 0 w 34"/>
                  <a:gd name="T11" fmla="*/ 1 h 5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51"/>
                  <a:gd name="T20" fmla="*/ 34 w 34"/>
                  <a:gd name="T21" fmla="*/ 51 h 5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51">
                    <a:moveTo>
                      <a:pt x="0" y="24"/>
                    </a:moveTo>
                    <a:lnTo>
                      <a:pt x="34" y="0"/>
                    </a:lnTo>
                    <a:lnTo>
                      <a:pt x="33" y="28"/>
                    </a:lnTo>
                    <a:lnTo>
                      <a:pt x="2" y="51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1" name="Freeform 121"/>
              <p:cNvSpPr>
                <a:spLocks noChangeAspect="1"/>
              </p:cNvSpPr>
              <p:nvPr/>
            </p:nvSpPr>
            <p:spPr bwMode="auto">
              <a:xfrm>
                <a:off x="3817" y="2377"/>
                <a:ext cx="76" cy="1120"/>
              </a:xfrm>
              <a:custGeom>
                <a:avLst/>
                <a:gdLst>
                  <a:gd name="T0" fmla="*/ 0 w 152"/>
                  <a:gd name="T1" fmla="*/ 0 h 2241"/>
                  <a:gd name="T2" fmla="*/ 1 w 152"/>
                  <a:gd name="T3" fmla="*/ 0 h 2241"/>
                  <a:gd name="T4" fmla="*/ 1 w 152"/>
                  <a:gd name="T5" fmla="*/ 0 h 2241"/>
                  <a:gd name="T6" fmla="*/ 1 w 152"/>
                  <a:gd name="T7" fmla="*/ 0 h 2241"/>
                  <a:gd name="T8" fmla="*/ 0 w 152"/>
                  <a:gd name="T9" fmla="*/ 0 h 2241"/>
                  <a:gd name="T10" fmla="*/ 0 w 152"/>
                  <a:gd name="T11" fmla="*/ 0 h 22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2241"/>
                  <a:gd name="T20" fmla="*/ 152 w 152"/>
                  <a:gd name="T21" fmla="*/ 2241 h 22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2241">
                    <a:moveTo>
                      <a:pt x="0" y="65"/>
                    </a:moveTo>
                    <a:lnTo>
                      <a:pt x="123" y="0"/>
                    </a:lnTo>
                    <a:lnTo>
                      <a:pt x="152" y="2241"/>
                    </a:lnTo>
                    <a:lnTo>
                      <a:pt x="38" y="2188"/>
                    </a:lnTo>
                    <a:lnTo>
                      <a:pt x="0" y="65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2" name="Freeform 122"/>
              <p:cNvSpPr>
                <a:spLocks noChangeAspect="1"/>
              </p:cNvSpPr>
              <p:nvPr/>
            </p:nvSpPr>
            <p:spPr bwMode="auto">
              <a:xfrm>
                <a:off x="3659" y="1467"/>
                <a:ext cx="919" cy="2099"/>
              </a:xfrm>
              <a:custGeom>
                <a:avLst/>
                <a:gdLst>
                  <a:gd name="T0" fmla="*/ 0 w 1838"/>
                  <a:gd name="T1" fmla="*/ 1 h 4197"/>
                  <a:gd name="T2" fmla="*/ 1 w 1838"/>
                  <a:gd name="T3" fmla="*/ 0 h 4197"/>
                  <a:gd name="T4" fmla="*/ 1 w 1838"/>
                  <a:gd name="T5" fmla="*/ 1 h 4197"/>
                  <a:gd name="T6" fmla="*/ 1 w 1838"/>
                  <a:gd name="T7" fmla="*/ 1 h 4197"/>
                  <a:gd name="T8" fmla="*/ 1 w 1838"/>
                  <a:gd name="T9" fmla="*/ 2 h 4197"/>
                  <a:gd name="T10" fmla="*/ 1 w 1838"/>
                  <a:gd name="T11" fmla="*/ 2 h 4197"/>
                  <a:gd name="T12" fmla="*/ 1 w 1838"/>
                  <a:gd name="T13" fmla="*/ 1 h 4197"/>
                  <a:gd name="T14" fmla="*/ 1 w 1838"/>
                  <a:gd name="T15" fmla="*/ 1 h 4197"/>
                  <a:gd name="T16" fmla="*/ 1 w 1838"/>
                  <a:gd name="T17" fmla="*/ 1 h 4197"/>
                  <a:gd name="T18" fmla="*/ 1 w 1838"/>
                  <a:gd name="T19" fmla="*/ 1 h 4197"/>
                  <a:gd name="T20" fmla="*/ 1 w 1838"/>
                  <a:gd name="T21" fmla="*/ 1 h 4197"/>
                  <a:gd name="T22" fmla="*/ 1 w 1838"/>
                  <a:gd name="T23" fmla="*/ 1 h 4197"/>
                  <a:gd name="T24" fmla="*/ 0 w 1838"/>
                  <a:gd name="T25" fmla="*/ 1 h 4197"/>
                  <a:gd name="T26" fmla="*/ 0 w 1838"/>
                  <a:gd name="T27" fmla="*/ 1 h 419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838"/>
                  <a:gd name="T43" fmla="*/ 0 h 4197"/>
                  <a:gd name="T44" fmla="*/ 1838 w 1838"/>
                  <a:gd name="T45" fmla="*/ 4197 h 419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838" h="4197">
                    <a:moveTo>
                      <a:pt x="0" y="1004"/>
                    </a:moveTo>
                    <a:lnTo>
                      <a:pt x="886" y="0"/>
                    </a:lnTo>
                    <a:lnTo>
                      <a:pt x="1834" y="71"/>
                    </a:lnTo>
                    <a:lnTo>
                      <a:pt x="1838" y="2907"/>
                    </a:lnTo>
                    <a:lnTo>
                      <a:pt x="1120" y="4180"/>
                    </a:lnTo>
                    <a:lnTo>
                      <a:pt x="1055" y="4197"/>
                    </a:lnTo>
                    <a:lnTo>
                      <a:pt x="1798" y="2895"/>
                    </a:lnTo>
                    <a:lnTo>
                      <a:pt x="1785" y="114"/>
                    </a:lnTo>
                    <a:lnTo>
                      <a:pt x="895" y="46"/>
                    </a:lnTo>
                    <a:lnTo>
                      <a:pt x="19" y="1012"/>
                    </a:lnTo>
                    <a:lnTo>
                      <a:pt x="101" y="4036"/>
                    </a:lnTo>
                    <a:lnTo>
                      <a:pt x="57" y="3973"/>
                    </a:lnTo>
                    <a:lnTo>
                      <a:pt x="0" y="100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3" name="Freeform 123"/>
              <p:cNvSpPr>
                <a:spLocks noChangeAspect="1"/>
              </p:cNvSpPr>
              <p:nvPr/>
            </p:nvSpPr>
            <p:spPr bwMode="auto">
              <a:xfrm>
                <a:off x="4179" y="1514"/>
                <a:ext cx="395" cy="536"/>
              </a:xfrm>
              <a:custGeom>
                <a:avLst/>
                <a:gdLst>
                  <a:gd name="T0" fmla="*/ 0 w 790"/>
                  <a:gd name="T1" fmla="*/ 0 h 1073"/>
                  <a:gd name="T2" fmla="*/ 1 w 790"/>
                  <a:gd name="T3" fmla="*/ 0 h 1073"/>
                  <a:gd name="T4" fmla="*/ 1 w 790"/>
                  <a:gd name="T5" fmla="*/ 0 h 1073"/>
                  <a:gd name="T6" fmla="*/ 1 w 790"/>
                  <a:gd name="T7" fmla="*/ 0 h 1073"/>
                  <a:gd name="T8" fmla="*/ 0 w 790"/>
                  <a:gd name="T9" fmla="*/ 0 h 1073"/>
                  <a:gd name="T10" fmla="*/ 0 w 790"/>
                  <a:gd name="T11" fmla="*/ 0 h 107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90"/>
                  <a:gd name="T19" fmla="*/ 0 h 1073"/>
                  <a:gd name="T20" fmla="*/ 790 w 790"/>
                  <a:gd name="T21" fmla="*/ 1073 h 107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90" h="1073">
                    <a:moveTo>
                      <a:pt x="0" y="1065"/>
                    </a:moveTo>
                    <a:lnTo>
                      <a:pt x="750" y="0"/>
                    </a:lnTo>
                    <a:lnTo>
                      <a:pt x="790" y="31"/>
                    </a:lnTo>
                    <a:lnTo>
                      <a:pt x="15" y="1073"/>
                    </a:lnTo>
                    <a:lnTo>
                      <a:pt x="0" y="106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4" name="Freeform 124"/>
              <p:cNvSpPr>
                <a:spLocks noChangeAspect="1"/>
              </p:cNvSpPr>
              <p:nvPr/>
            </p:nvSpPr>
            <p:spPr bwMode="auto">
              <a:xfrm>
                <a:off x="3686" y="3449"/>
                <a:ext cx="535" cy="168"/>
              </a:xfrm>
              <a:custGeom>
                <a:avLst/>
                <a:gdLst>
                  <a:gd name="T0" fmla="*/ 0 w 1070"/>
                  <a:gd name="T1" fmla="*/ 0 h 336"/>
                  <a:gd name="T2" fmla="*/ 1 w 1070"/>
                  <a:gd name="T3" fmla="*/ 1 h 336"/>
                  <a:gd name="T4" fmla="*/ 1 w 1070"/>
                  <a:gd name="T5" fmla="*/ 1 h 336"/>
                  <a:gd name="T6" fmla="*/ 1 w 1070"/>
                  <a:gd name="T7" fmla="*/ 1 h 336"/>
                  <a:gd name="T8" fmla="*/ 1 w 1070"/>
                  <a:gd name="T9" fmla="*/ 1 h 336"/>
                  <a:gd name="T10" fmla="*/ 1 w 1070"/>
                  <a:gd name="T11" fmla="*/ 1 h 336"/>
                  <a:gd name="T12" fmla="*/ 1 w 1070"/>
                  <a:gd name="T13" fmla="*/ 1 h 336"/>
                  <a:gd name="T14" fmla="*/ 1 w 1070"/>
                  <a:gd name="T15" fmla="*/ 1 h 336"/>
                  <a:gd name="T16" fmla="*/ 1 w 1070"/>
                  <a:gd name="T17" fmla="*/ 1 h 336"/>
                  <a:gd name="T18" fmla="*/ 1 w 1070"/>
                  <a:gd name="T19" fmla="*/ 1 h 336"/>
                  <a:gd name="T20" fmla="*/ 1 w 1070"/>
                  <a:gd name="T21" fmla="*/ 1 h 336"/>
                  <a:gd name="T22" fmla="*/ 1 w 1070"/>
                  <a:gd name="T23" fmla="*/ 1 h 336"/>
                  <a:gd name="T24" fmla="*/ 1 w 1070"/>
                  <a:gd name="T25" fmla="*/ 1 h 336"/>
                  <a:gd name="T26" fmla="*/ 1 w 1070"/>
                  <a:gd name="T27" fmla="*/ 1 h 336"/>
                  <a:gd name="T28" fmla="*/ 1 w 1070"/>
                  <a:gd name="T29" fmla="*/ 1 h 336"/>
                  <a:gd name="T30" fmla="*/ 0 w 1070"/>
                  <a:gd name="T31" fmla="*/ 0 h 336"/>
                  <a:gd name="T32" fmla="*/ 0 w 1070"/>
                  <a:gd name="T33" fmla="*/ 0 h 3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070"/>
                  <a:gd name="T52" fmla="*/ 0 h 336"/>
                  <a:gd name="T53" fmla="*/ 1070 w 1070"/>
                  <a:gd name="T54" fmla="*/ 336 h 3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070" h="336">
                    <a:moveTo>
                      <a:pt x="0" y="0"/>
                    </a:moveTo>
                    <a:lnTo>
                      <a:pt x="17" y="47"/>
                    </a:lnTo>
                    <a:lnTo>
                      <a:pt x="95" y="104"/>
                    </a:lnTo>
                    <a:lnTo>
                      <a:pt x="57" y="148"/>
                    </a:lnTo>
                    <a:lnTo>
                      <a:pt x="249" y="222"/>
                    </a:lnTo>
                    <a:lnTo>
                      <a:pt x="361" y="207"/>
                    </a:lnTo>
                    <a:lnTo>
                      <a:pt x="521" y="277"/>
                    </a:lnTo>
                    <a:lnTo>
                      <a:pt x="956" y="336"/>
                    </a:lnTo>
                    <a:lnTo>
                      <a:pt x="1070" y="205"/>
                    </a:lnTo>
                    <a:lnTo>
                      <a:pt x="996" y="226"/>
                    </a:lnTo>
                    <a:lnTo>
                      <a:pt x="605" y="193"/>
                    </a:lnTo>
                    <a:lnTo>
                      <a:pt x="356" y="125"/>
                    </a:lnTo>
                    <a:lnTo>
                      <a:pt x="232" y="60"/>
                    </a:lnTo>
                    <a:lnTo>
                      <a:pt x="167" y="96"/>
                    </a:lnTo>
                    <a:lnTo>
                      <a:pt x="52" y="5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5" name="Freeform 125"/>
              <p:cNvSpPr>
                <a:spLocks noChangeAspect="1"/>
              </p:cNvSpPr>
              <p:nvPr/>
            </p:nvSpPr>
            <p:spPr bwMode="auto">
              <a:xfrm>
                <a:off x="3664" y="1967"/>
                <a:ext cx="517" cy="79"/>
              </a:xfrm>
              <a:custGeom>
                <a:avLst/>
                <a:gdLst>
                  <a:gd name="T0" fmla="*/ 0 w 1033"/>
                  <a:gd name="T1" fmla="*/ 1 h 158"/>
                  <a:gd name="T2" fmla="*/ 1 w 1033"/>
                  <a:gd name="T3" fmla="*/ 1 h 158"/>
                  <a:gd name="T4" fmla="*/ 1 w 1033"/>
                  <a:gd name="T5" fmla="*/ 1 h 158"/>
                  <a:gd name="T6" fmla="*/ 1 w 1033"/>
                  <a:gd name="T7" fmla="*/ 1 h 158"/>
                  <a:gd name="T8" fmla="*/ 1 w 1033"/>
                  <a:gd name="T9" fmla="*/ 1 h 158"/>
                  <a:gd name="T10" fmla="*/ 1 w 1033"/>
                  <a:gd name="T11" fmla="*/ 1 h 158"/>
                  <a:gd name="T12" fmla="*/ 1 w 1033"/>
                  <a:gd name="T13" fmla="*/ 1 h 158"/>
                  <a:gd name="T14" fmla="*/ 1 w 1033"/>
                  <a:gd name="T15" fmla="*/ 0 h 158"/>
                  <a:gd name="T16" fmla="*/ 0 w 1033"/>
                  <a:gd name="T17" fmla="*/ 1 h 158"/>
                  <a:gd name="T18" fmla="*/ 0 w 1033"/>
                  <a:gd name="T19" fmla="*/ 1 h 15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033"/>
                  <a:gd name="T31" fmla="*/ 0 h 158"/>
                  <a:gd name="T32" fmla="*/ 1033 w 1033"/>
                  <a:gd name="T33" fmla="*/ 158 h 15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033" h="158">
                    <a:moveTo>
                      <a:pt x="0" y="10"/>
                    </a:moveTo>
                    <a:lnTo>
                      <a:pt x="197" y="59"/>
                    </a:lnTo>
                    <a:lnTo>
                      <a:pt x="406" y="97"/>
                    </a:lnTo>
                    <a:lnTo>
                      <a:pt x="722" y="135"/>
                    </a:lnTo>
                    <a:lnTo>
                      <a:pt x="1033" y="158"/>
                    </a:lnTo>
                    <a:lnTo>
                      <a:pt x="705" y="112"/>
                    </a:lnTo>
                    <a:lnTo>
                      <a:pt x="317" y="59"/>
                    </a:lnTo>
                    <a:lnTo>
                      <a:pt x="20" y="0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6" name="Freeform 126"/>
              <p:cNvSpPr>
                <a:spLocks noChangeAspect="1"/>
              </p:cNvSpPr>
              <p:nvPr/>
            </p:nvSpPr>
            <p:spPr bwMode="auto">
              <a:xfrm>
                <a:off x="3685" y="1939"/>
                <a:ext cx="541" cy="457"/>
              </a:xfrm>
              <a:custGeom>
                <a:avLst/>
                <a:gdLst>
                  <a:gd name="T0" fmla="*/ 0 w 1084"/>
                  <a:gd name="T1" fmla="*/ 1 h 914"/>
                  <a:gd name="T2" fmla="*/ 0 w 1084"/>
                  <a:gd name="T3" fmla="*/ 1 h 914"/>
                  <a:gd name="T4" fmla="*/ 0 w 1084"/>
                  <a:gd name="T5" fmla="*/ 1 h 914"/>
                  <a:gd name="T6" fmla="*/ 0 w 1084"/>
                  <a:gd name="T7" fmla="*/ 1 h 914"/>
                  <a:gd name="T8" fmla="*/ 0 w 1084"/>
                  <a:gd name="T9" fmla="*/ 1 h 914"/>
                  <a:gd name="T10" fmla="*/ 0 w 1084"/>
                  <a:gd name="T11" fmla="*/ 0 h 914"/>
                  <a:gd name="T12" fmla="*/ 0 w 1084"/>
                  <a:gd name="T13" fmla="*/ 1 h 914"/>
                  <a:gd name="T14" fmla="*/ 0 w 1084"/>
                  <a:gd name="T15" fmla="*/ 1 h 9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84"/>
                  <a:gd name="T25" fmla="*/ 0 h 914"/>
                  <a:gd name="T26" fmla="*/ 1084 w 1084"/>
                  <a:gd name="T27" fmla="*/ 914 h 9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84" h="914">
                    <a:moveTo>
                      <a:pt x="0" y="12"/>
                    </a:moveTo>
                    <a:lnTo>
                      <a:pt x="1055" y="152"/>
                    </a:lnTo>
                    <a:lnTo>
                      <a:pt x="1072" y="914"/>
                    </a:lnTo>
                    <a:lnTo>
                      <a:pt x="1084" y="895"/>
                    </a:lnTo>
                    <a:lnTo>
                      <a:pt x="1065" y="139"/>
                    </a:lnTo>
                    <a:lnTo>
                      <a:pt x="19" y="0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7" name="Freeform 127"/>
              <p:cNvSpPr>
                <a:spLocks noChangeAspect="1"/>
              </p:cNvSpPr>
              <p:nvPr/>
            </p:nvSpPr>
            <p:spPr bwMode="auto">
              <a:xfrm>
                <a:off x="3754" y="2023"/>
                <a:ext cx="378" cy="322"/>
              </a:xfrm>
              <a:custGeom>
                <a:avLst/>
                <a:gdLst>
                  <a:gd name="T0" fmla="*/ 0 w 757"/>
                  <a:gd name="T1" fmla="*/ 0 h 645"/>
                  <a:gd name="T2" fmla="*/ 0 w 757"/>
                  <a:gd name="T3" fmla="*/ 0 h 645"/>
                  <a:gd name="T4" fmla="*/ 0 w 757"/>
                  <a:gd name="T5" fmla="*/ 0 h 645"/>
                  <a:gd name="T6" fmla="*/ 0 w 757"/>
                  <a:gd name="T7" fmla="*/ 0 h 645"/>
                  <a:gd name="T8" fmla="*/ 0 w 757"/>
                  <a:gd name="T9" fmla="*/ 0 h 645"/>
                  <a:gd name="T10" fmla="*/ 0 w 757"/>
                  <a:gd name="T11" fmla="*/ 0 h 645"/>
                  <a:gd name="T12" fmla="*/ 0 w 757"/>
                  <a:gd name="T13" fmla="*/ 0 h 645"/>
                  <a:gd name="T14" fmla="*/ 0 w 757"/>
                  <a:gd name="T15" fmla="*/ 0 h 645"/>
                  <a:gd name="T16" fmla="*/ 0 w 757"/>
                  <a:gd name="T17" fmla="*/ 0 h 645"/>
                  <a:gd name="T18" fmla="*/ 0 w 757"/>
                  <a:gd name="T19" fmla="*/ 0 h 64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57"/>
                  <a:gd name="T31" fmla="*/ 0 h 645"/>
                  <a:gd name="T32" fmla="*/ 757 w 757"/>
                  <a:gd name="T33" fmla="*/ 645 h 645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57" h="645">
                    <a:moveTo>
                      <a:pt x="0" y="0"/>
                    </a:moveTo>
                    <a:lnTo>
                      <a:pt x="19" y="542"/>
                    </a:lnTo>
                    <a:lnTo>
                      <a:pt x="757" y="645"/>
                    </a:lnTo>
                    <a:lnTo>
                      <a:pt x="730" y="93"/>
                    </a:lnTo>
                    <a:lnTo>
                      <a:pt x="711" y="95"/>
                    </a:lnTo>
                    <a:lnTo>
                      <a:pt x="734" y="618"/>
                    </a:lnTo>
                    <a:lnTo>
                      <a:pt x="65" y="519"/>
                    </a:lnTo>
                    <a:lnTo>
                      <a:pt x="38" y="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8" name="Freeform 128"/>
              <p:cNvSpPr>
                <a:spLocks noChangeAspect="1"/>
              </p:cNvSpPr>
              <p:nvPr/>
            </p:nvSpPr>
            <p:spPr bwMode="auto">
              <a:xfrm>
                <a:off x="3754" y="2022"/>
                <a:ext cx="368" cy="57"/>
              </a:xfrm>
              <a:custGeom>
                <a:avLst/>
                <a:gdLst>
                  <a:gd name="T0" fmla="*/ 0 w 736"/>
                  <a:gd name="T1" fmla="*/ 0 h 114"/>
                  <a:gd name="T2" fmla="*/ 1 w 736"/>
                  <a:gd name="T3" fmla="*/ 1 h 114"/>
                  <a:gd name="T4" fmla="*/ 1 w 736"/>
                  <a:gd name="T5" fmla="*/ 1 h 114"/>
                  <a:gd name="T6" fmla="*/ 1 w 736"/>
                  <a:gd name="T7" fmla="*/ 1 h 114"/>
                  <a:gd name="T8" fmla="*/ 0 w 736"/>
                  <a:gd name="T9" fmla="*/ 0 h 114"/>
                  <a:gd name="T10" fmla="*/ 0 w 736"/>
                  <a:gd name="T11" fmla="*/ 0 h 11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36"/>
                  <a:gd name="T19" fmla="*/ 0 h 114"/>
                  <a:gd name="T20" fmla="*/ 736 w 736"/>
                  <a:gd name="T21" fmla="*/ 114 h 11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36" h="114">
                    <a:moveTo>
                      <a:pt x="0" y="0"/>
                    </a:moveTo>
                    <a:lnTo>
                      <a:pt x="736" y="99"/>
                    </a:lnTo>
                    <a:lnTo>
                      <a:pt x="717" y="114"/>
                    </a:lnTo>
                    <a:lnTo>
                      <a:pt x="34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19" name="Freeform 129"/>
              <p:cNvSpPr>
                <a:spLocks noChangeAspect="1"/>
              </p:cNvSpPr>
              <p:nvPr/>
            </p:nvSpPr>
            <p:spPr bwMode="auto">
              <a:xfrm>
                <a:off x="3838" y="2047"/>
                <a:ext cx="153" cy="54"/>
              </a:xfrm>
              <a:custGeom>
                <a:avLst/>
                <a:gdLst>
                  <a:gd name="T0" fmla="*/ 0 w 306"/>
                  <a:gd name="T1" fmla="*/ 1 h 108"/>
                  <a:gd name="T2" fmla="*/ 1 w 306"/>
                  <a:gd name="T3" fmla="*/ 1 h 108"/>
                  <a:gd name="T4" fmla="*/ 1 w 306"/>
                  <a:gd name="T5" fmla="*/ 1 h 108"/>
                  <a:gd name="T6" fmla="*/ 1 w 306"/>
                  <a:gd name="T7" fmla="*/ 1 h 108"/>
                  <a:gd name="T8" fmla="*/ 1 w 306"/>
                  <a:gd name="T9" fmla="*/ 1 h 108"/>
                  <a:gd name="T10" fmla="*/ 1 w 306"/>
                  <a:gd name="T11" fmla="*/ 0 h 108"/>
                  <a:gd name="T12" fmla="*/ 0 w 306"/>
                  <a:gd name="T13" fmla="*/ 1 h 108"/>
                  <a:gd name="T14" fmla="*/ 0 w 306"/>
                  <a:gd name="T15" fmla="*/ 1 h 10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6"/>
                  <a:gd name="T25" fmla="*/ 0 h 108"/>
                  <a:gd name="T26" fmla="*/ 306 w 306"/>
                  <a:gd name="T27" fmla="*/ 108 h 10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6" h="108">
                    <a:moveTo>
                      <a:pt x="0" y="2"/>
                    </a:moveTo>
                    <a:lnTo>
                      <a:pt x="2" y="74"/>
                    </a:lnTo>
                    <a:lnTo>
                      <a:pt x="306" y="108"/>
                    </a:lnTo>
                    <a:lnTo>
                      <a:pt x="306" y="93"/>
                    </a:lnTo>
                    <a:lnTo>
                      <a:pt x="40" y="57"/>
                    </a:lnTo>
                    <a:lnTo>
                      <a:pt x="38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0" name="Freeform 130"/>
              <p:cNvSpPr>
                <a:spLocks noChangeAspect="1"/>
              </p:cNvSpPr>
              <p:nvPr/>
            </p:nvSpPr>
            <p:spPr bwMode="auto">
              <a:xfrm>
                <a:off x="3831" y="2219"/>
                <a:ext cx="275" cy="63"/>
              </a:xfrm>
              <a:custGeom>
                <a:avLst/>
                <a:gdLst>
                  <a:gd name="T0" fmla="*/ 0 w 549"/>
                  <a:gd name="T1" fmla="*/ 0 h 125"/>
                  <a:gd name="T2" fmla="*/ 1 w 549"/>
                  <a:gd name="T3" fmla="*/ 1 h 125"/>
                  <a:gd name="T4" fmla="*/ 1 w 549"/>
                  <a:gd name="T5" fmla="*/ 1 h 125"/>
                  <a:gd name="T6" fmla="*/ 1 w 549"/>
                  <a:gd name="T7" fmla="*/ 1 h 125"/>
                  <a:gd name="T8" fmla="*/ 0 w 549"/>
                  <a:gd name="T9" fmla="*/ 0 h 125"/>
                  <a:gd name="T10" fmla="*/ 0 w 549"/>
                  <a:gd name="T11" fmla="*/ 0 h 12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49"/>
                  <a:gd name="T19" fmla="*/ 0 h 125"/>
                  <a:gd name="T20" fmla="*/ 549 w 549"/>
                  <a:gd name="T21" fmla="*/ 125 h 12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49" h="125">
                    <a:moveTo>
                      <a:pt x="0" y="0"/>
                    </a:moveTo>
                    <a:lnTo>
                      <a:pt x="2" y="44"/>
                    </a:lnTo>
                    <a:lnTo>
                      <a:pt x="549" y="125"/>
                    </a:lnTo>
                    <a:lnTo>
                      <a:pt x="547" y="7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1" name="Freeform 131"/>
              <p:cNvSpPr>
                <a:spLocks noChangeAspect="1"/>
              </p:cNvSpPr>
              <p:nvPr/>
            </p:nvSpPr>
            <p:spPr bwMode="auto">
              <a:xfrm>
                <a:off x="3772" y="2151"/>
                <a:ext cx="347" cy="55"/>
              </a:xfrm>
              <a:custGeom>
                <a:avLst/>
                <a:gdLst>
                  <a:gd name="T0" fmla="*/ 1 w 694"/>
                  <a:gd name="T1" fmla="*/ 0 h 110"/>
                  <a:gd name="T2" fmla="*/ 1 w 694"/>
                  <a:gd name="T3" fmla="*/ 1 h 110"/>
                  <a:gd name="T4" fmla="*/ 1 w 694"/>
                  <a:gd name="T5" fmla="*/ 1 h 110"/>
                  <a:gd name="T6" fmla="*/ 0 w 694"/>
                  <a:gd name="T7" fmla="*/ 1 h 110"/>
                  <a:gd name="T8" fmla="*/ 1 w 694"/>
                  <a:gd name="T9" fmla="*/ 0 h 110"/>
                  <a:gd name="T10" fmla="*/ 1 w 694"/>
                  <a:gd name="T11" fmla="*/ 0 h 11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94"/>
                  <a:gd name="T19" fmla="*/ 0 h 110"/>
                  <a:gd name="T20" fmla="*/ 694 w 694"/>
                  <a:gd name="T21" fmla="*/ 110 h 11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94" h="110">
                    <a:moveTo>
                      <a:pt x="4" y="0"/>
                    </a:moveTo>
                    <a:lnTo>
                      <a:pt x="694" y="89"/>
                    </a:lnTo>
                    <a:lnTo>
                      <a:pt x="694" y="110"/>
                    </a:lnTo>
                    <a:lnTo>
                      <a:pt x="0" y="27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2" name="Freeform 132"/>
              <p:cNvSpPr>
                <a:spLocks noChangeAspect="1"/>
              </p:cNvSpPr>
              <p:nvPr/>
            </p:nvSpPr>
            <p:spPr bwMode="auto">
              <a:xfrm>
                <a:off x="3835" y="2103"/>
                <a:ext cx="159" cy="48"/>
              </a:xfrm>
              <a:custGeom>
                <a:avLst/>
                <a:gdLst>
                  <a:gd name="T0" fmla="*/ 0 w 319"/>
                  <a:gd name="T1" fmla="*/ 0 h 95"/>
                  <a:gd name="T2" fmla="*/ 0 w 319"/>
                  <a:gd name="T3" fmla="*/ 1 h 95"/>
                  <a:gd name="T4" fmla="*/ 0 w 319"/>
                  <a:gd name="T5" fmla="*/ 1 h 95"/>
                  <a:gd name="T6" fmla="*/ 0 w 319"/>
                  <a:gd name="T7" fmla="*/ 1 h 95"/>
                  <a:gd name="T8" fmla="*/ 0 w 319"/>
                  <a:gd name="T9" fmla="*/ 1 h 95"/>
                  <a:gd name="T10" fmla="*/ 0 w 319"/>
                  <a:gd name="T11" fmla="*/ 1 h 95"/>
                  <a:gd name="T12" fmla="*/ 0 w 319"/>
                  <a:gd name="T13" fmla="*/ 0 h 95"/>
                  <a:gd name="T14" fmla="*/ 0 w 319"/>
                  <a:gd name="T15" fmla="*/ 0 h 9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19"/>
                  <a:gd name="T25" fmla="*/ 0 h 95"/>
                  <a:gd name="T26" fmla="*/ 319 w 319"/>
                  <a:gd name="T27" fmla="*/ 95 h 9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19" h="95">
                    <a:moveTo>
                      <a:pt x="0" y="0"/>
                    </a:moveTo>
                    <a:lnTo>
                      <a:pt x="2" y="93"/>
                    </a:lnTo>
                    <a:lnTo>
                      <a:pt x="28" y="95"/>
                    </a:lnTo>
                    <a:lnTo>
                      <a:pt x="26" y="27"/>
                    </a:lnTo>
                    <a:lnTo>
                      <a:pt x="302" y="59"/>
                    </a:lnTo>
                    <a:lnTo>
                      <a:pt x="319" y="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3" name="Freeform 133"/>
              <p:cNvSpPr>
                <a:spLocks noChangeAspect="1"/>
              </p:cNvSpPr>
              <p:nvPr/>
            </p:nvSpPr>
            <p:spPr bwMode="auto">
              <a:xfrm>
                <a:off x="4201" y="2424"/>
                <a:ext cx="17" cy="26"/>
              </a:xfrm>
              <a:custGeom>
                <a:avLst/>
                <a:gdLst>
                  <a:gd name="T0" fmla="*/ 0 w 35"/>
                  <a:gd name="T1" fmla="*/ 1 h 52"/>
                  <a:gd name="T2" fmla="*/ 0 w 35"/>
                  <a:gd name="T3" fmla="*/ 0 h 52"/>
                  <a:gd name="T4" fmla="*/ 0 w 35"/>
                  <a:gd name="T5" fmla="*/ 1 h 52"/>
                  <a:gd name="T6" fmla="*/ 0 w 35"/>
                  <a:gd name="T7" fmla="*/ 1 h 52"/>
                  <a:gd name="T8" fmla="*/ 0 w 35"/>
                  <a:gd name="T9" fmla="*/ 1 h 52"/>
                  <a:gd name="T10" fmla="*/ 0 w 35"/>
                  <a:gd name="T11" fmla="*/ 1 h 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"/>
                  <a:gd name="T19" fmla="*/ 0 h 52"/>
                  <a:gd name="T20" fmla="*/ 35 w 35"/>
                  <a:gd name="T21" fmla="*/ 52 h 5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" h="52">
                    <a:moveTo>
                      <a:pt x="0" y="25"/>
                    </a:moveTo>
                    <a:lnTo>
                      <a:pt x="35" y="0"/>
                    </a:lnTo>
                    <a:lnTo>
                      <a:pt x="35" y="29"/>
                    </a:lnTo>
                    <a:lnTo>
                      <a:pt x="4" y="52"/>
                    </a:lnTo>
                    <a:lnTo>
                      <a:pt x="0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4" name="Freeform 134"/>
              <p:cNvSpPr>
                <a:spLocks noChangeAspect="1"/>
              </p:cNvSpPr>
              <p:nvPr/>
            </p:nvSpPr>
            <p:spPr bwMode="auto">
              <a:xfrm>
                <a:off x="4203" y="3466"/>
                <a:ext cx="17" cy="26"/>
              </a:xfrm>
              <a:custGeom>
                <a:avLst/>
                <a:gdLst>
                  <a:gd name="T0" fmla="*/ 0 w 34"/>
                  <a:gd name="T1" fmla="*/ 0 h 53"/>
                  <a:gd name="T2" fmla="*/ 1 w 34"/>
                  <a:gd name="T3" fmla="*/ 0 h 53"/>
                  <a:gd name="T4" fmla="*/ 1 w 34"/>
                  <a:gd name="T5" fmla="*/ 0 h 53"/>
                  <a:gd name="T6" fmla="*/ 1 w 34"/>
                  <a:gd name="T7" fmla="*/ 0 h 53"/>
                  <a:gd name="T8" fmla="*/ 0 w 34"/>
                  <a:gd name="T9" fmla="*/ 0 h 53"/>
                  <a:gd name="T10" fmla="*/ 0 w 34"/>
                  <a:gd name="T11" fmla="*/ 0 h 5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4"/>
                  <a:gd name="T19" fmla="*/ 0 h 53"/>
                  <a:gd name="T20" fmla="*/ 34 w 34"/>
                  <a:gd name="T21" fmla="*/ 53 h 5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4" h="53">
                    <a:moveTo>
                      <a:pt x="0" y="26"/>
                    </a:moveTo>
                    <a:lnTo>
                      <a:pt x="34" y="0"/>
                    </a:lnTo>
                    <a:lnTo>
                      <a:pt x="33" y="28"/>
                    </a:lnTo>
                    <a:lnTo>
                      <a:pt x="2" y="53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5" name="Freeform 135"/>
              <p:cNvSpPr>
                <a:spLocks noChangeAspect="1"/>
              </p:cNvSpPr>
              <p:nvPr/>
            </p:nvSpPr>
            <p:spPr bwMode="auto">
              <a:xfrm>
                <a:off x="3762" y="2362"/>
                <a:ext cx="59" cy="132"/>
              </a:xfrm>
              <a:custGeom>
                <a:avLst/>
                <a:gdLst>
                  <a:gd name="T0" fmla="*/ 1 w 118"/>
                  <a:gd name="T1" fmla="*/ 1 h 262"/>
                  <a:gd name="T2" fmla="*/ 0 w 118"/>
                  <a:gd name="T3" fmla="*/ 0 h 262"/>
                  <a:gd name="T4" fmla="*/ 1 w 118"/>
                  <a:gd name="T5" fmla="*/ 1 h 262"/>
                  <a:gd name="T6" fmla="*/ 1 w 118"/>
                  <a:gd name="T7" fmla="*/ 1 h 262"/>
                  <a:gd name="T8" fmla="*/ 1 w 118"/>
                  <a:gd name="T9" fmla="*/ 1 h 262"/>
                  <a:gd name="T10" fmla="*/ 1 w 118"/>
                  <a:gd name="T11" fmla="*/ 1 h 262"/>
                  <a:gd name="T12" fmla="*/ 1 w 118"/>
                  <a:gd name="T13" fmla="*/ 1 h 2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8"/>
                  <a:gd name="T22" fmla="*/ 0 h 262"/>
                  <a:gd name="T23" fmla="*/ 118 w 118"/>
                  <a:gd name="T24" fmla="*/ 262 h 2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8" h="262">
                    <a:moveTo>
                      <a:pt x="118" y="9"/>
                    </a:moveTo>
                    <a:lnTo>
                      <a:pt x="0" y="0"/>
                    </a:lnTo>
                    <a:lnTo>
                      <a:pt x="10" y="262"/>
                    </a:lnTo>
                    <a:lnTo>
                      <a:pt x="53" y="249"/>
                    </a:lnTo>
                    <a:lnTo>
                      <a:pt x="52" y="25"/>
                    </a:lnTo>
                    <a:lnTo>
                      <a:pt x="118" y="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6" name="Freeform 136"/>
              <p:cNvSpPr>
                <a:spLocks noChangeAspect="1"/>
              </p:cNvSpPr>
              <p:nvPr/>
            </p:nvSpPr>
            <p:spPr bwMode="auto">
              <a:xfrm>
                <a:off x="3767" y="2508"/>
                <a:ext cx="25" cy="117"/>
              </a:xfrm>
              <a:custGeom>
                <a:avLst/>
                <a:gdLst>
                  <a:gd name="T0" fmla="*/ 0 w 49"/>
                  <a:gd name="T1" fmla="*/ 1 h 234"/>
                  <a:gd name="T2" fmla="*/ 1 w 49"/>
                  <a:gd name="T3" fmla="*/ 1 h 234"/>
                  <a:gd name="T4" fmla="*/ 1 w 49"/>
                  <a:gd name="T5" fmla="*/ 1 h 234"/>
                  <a:gd name="T6" fmla="*/ 1 w 49"/>
                  <a:gd name="T7" fmla="*/ 0 h 234"/>
                  <a:gd name="T8" fmla="*/ 0 w 49"/>
                  <a:gd name="T9" fmla="*/ 1 h 234"/>
                  <a:gd name="T10" fmla="*/ 0 w 49"/>
                  <a:gd name="T11" fmla="*/ 1 h 2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234"/>
                  <a:gd name="T20" fmla="*/ 49 w 49"/>
                  <a:gd name="T21" fmla="*/ 234 h 2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234">
                    <a:moveTo>
                      <a:pt x="0" y="15"/>
                    </a:moveTo>
                    <a:lnTo>
                      <a:pt x="3" y="234"/>
                    </a:lnTo>
                    <a:lnTo>
                      <a:pt x="49" y="220"/>
                    </a:lnTo>
                    <a:lnTo>
                      <a:pt x="41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7" name="Freeform 137"/>
              <p:cNvSpPr>
                <a:spLocks noChangeAspect="1"/>
              </p:cNvSpPr>
              <p:nvPr/>
            </p:nvSpPr>
            <p:spPr bwMode="auto">
              <a:xfrm>
                <a:off x="3769" y="2632"/>
                <a:ext cx="25" cy="117"/>
              </a:xfrm>
              <a:custGeom>
                <a:avLst/>
                <a:gdLst>
                  <a:gd name="T0" fmla="*/ 0 w 50"/>
                  <a:gd name="T1" fmla="*/ 1 h 234"/>
                  <a:gd name="T2" fmla="*/ 1 w 50"/>
                  <a:gd name="T3" fmla="*/ 1 h 234"/>
                  <a:gd name="T4" fmla="*/ 1 w 50"/>
                  <a:gd name="T5" fmla="*/ 1 h 234"/>
                  <a:gd name="T6" fmla="*/ 1 w 50"/>
                  <a:gd name="T7" fmla="*/ 0 h 234"/>
                  <a:gd name="T8" fmla="*/ 0 w 50"/>
                  <a:gd name="T9" fmla="*/ 1 h 234"/>
                  <a:gd name="T10" fmla="*/ 0 w 50"/>
                  <a:gd name="T11" fmla="*/ 1 h 2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234"/>
                  <a:gd name="T20" fmla="*/ 50 w 50"/>
                  <a:gd name="T21" fmla="*/ 234 h 2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234">
                    <a:moveTo>
                      <a:pt x="0" y="15"/>
                    </a:moveTo>
                    <a:lnTo>
                      <a:pt x="4" y="234"/>
                    </a:lnTo>
                    <a:lnTo>
                      <a:pt x="50" y="218"/>
                    </a:lnTo>
                    <a:lnTo>
                      <a:pt x="42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8" name="Freeform 138"/>
              <p:cNvSpPr>
                <a:spLocks noChangeAspect="1"/>
              </p:cNvSpPr>
              <p:nvPr/>
            </p:nvSpPr>
            <p:spPr bwMode="auto">
              <a:xfrm>
                <a:off x="3771" y="2756"/>
                <a:ext cx="25" cy="117"/>
              </a:xfrm>
              <a:custGeom>
                <a:avLst/>
                <a:gdLst>
                  <a:gd name="T0" fmla="*/ 0 w 50"/>
                  <a:gd name="T1" fmla="*/ 1 h 234"/>
                  <a:gd name="T2" fmla="*/ 1 w 50"/>
                  <a:gd name="T3" fmla="*/ 1 h 234"/>
                  <a:gd name="T4" fmla="*/ 1 w 50"/>
                  <a:gd name="T5" fmla="*/ 1 h 234"/>
                  <a:gd name="T6" fmla="*/ 1 w 50"/>
                  <a:gd name="T7" fmla="*/ 0 h 234"/>
                  <a:gd name="T8" fmla="*/ 0 w 50"/>
                  <a:gd name="T9" fmla="*/ 1 h 234"/>
                  <a:gd name="T10" fmla="*/ 0 w 50"/>
                  <a:gd name="T11" fmla="*/ 1 h 2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234"/>
                  <a:gd name="T20" fmla="*/ 50 w 50"/>
                  <a:gd name="T21" fmla="*/ 234 h 2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234">
                    <a:moveTo>
                      <a:pt x="0" y="15"/>
                    </a:moveTo>
                    <a:lnTo>
                      <a:pt x="4" y="234"/>
                    </a:lnTo>
                    <a:lnTo>
                      <a:pt x="50" y="220"/>
                    </a:lnTo>
                    <a:lnTo>
                      <a:pt x="42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29" name="Freeform 139"/>
              <p:cNvSpPr>
                <a:spLocks noChangeAspect="1"/>
              </p:cNvSpPr>
              <p:nvPr/>
            </p:nvSpPr>
            <p:spPr bwMode="auto">
              <a:xfrm>
                <a:off x="3773" y="2879"/>
                <a:ext cx="26" cy="117"/>
              </a:xfrm>
              <a:custGeom>
                <a:avLst/>
                <a:gdLst>
                  <a:gd name="T0" fmla="*/ 0 w 51"/>
                  <a:gd name="T1" fmla="*/ 1 h 234"/>
                  <a:gd name="T2" fmla="*/ 1 w 51"/>
                  <a:gd name="T3" fmla="*/ 1 h 234"/>
                  <a:gd name="T4" fmla="*/ 1 w 51"/>
                  <a:gd name="T5" fmla="*/ 1 h 234"/>
                  <a:gd name="T6" fmla="*/ 1 w 51"/>
                  <a:gd name="T7" fmla="*/ 0 h 234"/>
                  <a:gd name="T8" fmla="*/ 0 w 51"/>
                  <a:gd name="T9" fmla="*/ 1 h 234"/>
                  <a:gd name="T10" fmla="*/ 0 w 51"/>
                  <a:gd name="T11" fmla="*/ 1 h 2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234"/>
                  <a:gd name="T20" fmla="*/ 51 w 51"/>
                  <a:gd name="T21" fmla="*/ 234 h 2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234">
                    <a:moveTo>
                      <a:pt x="0" y="15"/>
                    </a:moveTo>
                    <a:lnTo>
                      <a:pt x="6" y="234"/>
                    </a:lnTo>
                    <a:lnTo>
                      <a:pt x="51" y="220"/>
                    </a:lnTo>
                    <a:lnTo>
                      <a:pt x="42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0" name="Freeform 140"/>
              <p:cNvSpPr>
                <a:spLocks noChangeAspect="1"/>
              </p:cNvSpPr>
              <p:nvPr/>
            </p:nvSpPr>
            <p:spPr bwMode="auto">
              <a:xfrm>
                <a:off x="3775" y="3003"/>
                <a:ext cx="26" cy="118"/>
              </a:xfrm>
              <a:custGeom>
                <a:avLst/>
                <a:gdLst>
                  <a:gd name="T0" fmla="*/ 0 w 51"/>
                  <a:gd name="T1" fmla="*/ 1 h 236"/>
                  <a:gd name="T2" fmla="*/ 1 w 51"/>
                  <a:gd name="T3" fmla="*/ 1 h 236"/>
                  <a:gd name="T4" fmla="*/ 1 w 51"/>
                  <a:gd name="T5" fmla="*/ 1 h 236"/>
                  <a:gd name="T6" fmla="*/ 1 w 51"/>
                  <a:gd name="T7" fmla="*/ 0 h 236"/>
                  <a:gd name="T8" fmla="*/ 0 w 51"/>
                  <a:gd name="T9" fmla="*/ 1 h 236"/>
                  <a:gd name="T10" fmla="*/ 0 w 51"/>
                  <a:gd name="T11" fmla="*/ 1 h 23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1"/>
                  <a:gd name="T19" fmla="*/ 0 h 236"/>
                  <a:gd name="T20" fmla="*/ 51 w 51"/>
                  <a:gd name="T21" fmla="*/ 236 h 2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1" h="236">
                    <a:moveTo>
                      <a:pt x="0" y="17"/>
                    </a:moveTo>
                    <a:lnTo>
                      <a:pt x="6" y="236"/>
                    </a:lnTo>
                    <a:lnTo>
                      <a:pt x="51" y="221"/>
                    </a:lnTo>
                    <a:lnTo>
                      <a:pt x="42" y="0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1" name="Freeform 141"/>
              <p:cNvSpPr>
                <a:spLocks noChangeAspect="1"/>
              </p:cNvSpPr>
              <p:nvPr/>
            </p:nvSpPr>
            <p:spPr bwMode="auto">
              <a:xfrm>
                <a:off x="3778" y="3128"/>
                <a:ext cx="25" cy="116"/>
              </a:xfrm>
              <a:custGeom>
                <a:avLst/>
                <a:gdLst>
                  <a:gd name="T0" fmla="*/ 0 w 49"/>
                  <a:gd name="T1" fmla="*/ 0 h 234"/>
                  <a:gd name="T2" fmla="*/ 1 w 49"/>
                  <a:gd name="T3" fmla="*/ 0 h 234"/>
                  <a:gd name="T4" fmla="*/ 1 w 49"/>
                  <a:gd name="T5" fmla="*/ 0 h 234"/>
                  <a:gd name="T6" fmla="*/ 1 w 49"/>
                  <a:gd name="T7" fmla="*/ 0 h 234"/>
                  <a:gd name="T8" fmla="*/ 0 w 49"/>
                  <a:gd name="T9" fmla="*/ 0 h 234"/>
                  <a:gd name="T10" fmla="*/ 0 w 49"/>
                  <a:gd name="T11" fmla="*/ 0 h 2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9"/>
                  <a:gd name="T19" fmla="*/ 0 h 234"/>
                  <a:gd name="T20" fmla="*/ 49 w 49"/>
                  <a:gd name="T21" fmla="*/ 234 h 2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9" h="234">
                    <a:moveTo>
                      <a:pt x="0" y="15"/>
                    </a:moveTo>
                    <a:lnTo>
                      <a:pt x="3" y="234"/>
                    </a:lnTo>
                    <a:lnTo>
                      <a:pt x="49" y="221"/>
                    </a:lnTo>
                    <a:lnTo>
                      <a:pt x="40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2" name="Freeform 142"/>
              <p:cNvSpPr>
                <a:spLocks noChangeAspect="1"/>
              </p:cNvSpPr>
              <p:nvPr/>
            </p:nvSpPr>
            <p:spPr bwMode="auto">
              <a:xfrm>
                <a:off x="3780" y="3251"/>
                <a:ext cx="24" cy="117"/>
              </a:xfrm>
              <a:custGeom>
                <a:avLst/>
                <a:gdLst>
                  <a:gd name="T0" fmla="*/ 0 w 50"/>
                  <a:gd name="T1" fmla="*/ 1 h 234"/>
                  <a:gd name="T2" fmla="*/ 0 w 50"/>
                  <a:gd name="T3" fmla="*/ 1 h 234"/>
                  <a:gd name="T4" fmla="*/ 0 w 50"/>
                  <a:gd name="T5" fmla="*/ 1 h 234"/>
                  <a:gd name="T6" fmla="*/ 0 w 50"/>
                  <a:gd name="T7" fmla="*/ 0 h 234"/>
                  <a:gd name="T8" fmla="*/ 0 w 50"/>
                  <a:gd name="T9" fmla="*/ 1 h 234"/>
                  <a:gd name="T10" fmla="*/ 0 w 50"/>
                  <a:gd name="T11" fmla="*/ 1 h 2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0"/>
                  <a:gd name="T19" fmla="*/ 0 h 234"/>
                  <a:gd name="T20" fmla="*/ 50 w 50"/>
                  <a:gd name="T21" fmla="*/ 234 h 2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0" h="234">
                    <a:moveTo>
                      <a:pt x="0" y="15"/>
                    </a:moveTo>
                    <a:lnTo>
                      <a:pt x="4" y="234"/>
                    </a:lnTo>
                    <a:lnTo>
                      <a:pt x="50" y="221"/>
                    </a:lnTo>
                    <a:lnTo>
                      <a:pt x="42" y="0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3" name="Freeform 143"/>
              <p:cNvSpPr>
                <a:spLocks noChangeAspect="1"/>
              </p:cNvSpPr>
              <p:nvPr/>
            </p:nvSpPr>
            <p:spPr bwMode="auto">
              <a:xfrm>
                <a:off x="3831" y="2394"/>
                <a:ext cx="207" cy="39"/>
              </a:xfrm>
              <a:custGeom>
                <a:avLst/>
                <a:gdLst>
                  <a:gd name="T0" fmla="*/ 0 w 414"/>
                  <a:gd name="T1" fmla="*/ 0 h 78"/>
                  <a:gd name="T2" fmla="*/ 1 w 414"/>
                  <a:gd name="T3" fmla="*/ 1 h 78"/>
                  <a:gd name="T4" fmla="*/ 1 w 414"/>
                  <a:gd name="T5" fmla="*/ 1 h 78"/>
                  <a:gd name="T6" fmla="*/ 1 w 414"/>
                  <a:gd name="T7" fmla="*/ 1 h 78"/>
                  <a:gd name="T8" fmla="*/ 1 w 414"/>
                  <a:gd name="T9" fmla="*/ 1 h 78"/>
                  <a:gd name="T10" fmla="*/ 1 w 414"/>
                  <a:gd name="T11" fmla="*/ 1 h 78"/>
                  <a:gd name="T12" fmla="*/ 1 w 414"/>
                  <a:gd name="T13" fmla="*/ 1 h 78"/>
                  <a:gd name="T14" fmla="*/ 0 w 414"/>
                  <a:gd name="T15" fmla="*/ 1 h 78"/>
                  <a:gd name="T16" fmla="*/ 0 w 414"/>
                  <a:gd name="T17" fmla="*/ 0 h 78"/>
                  <a:gd name="T18" fmla="*/ 0 w 414"/>
                  <a:gd name="T19" fmla="*/ 0 h 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4"/>
                  <a:gd name="T31" fmla="*/ 0 h 78"/>
                  <a:gd name="T32" fmla="*/ 414 w 414"/>
                  <a:gd name="T33" fmla="*/ 78 h 7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4" h="78">
                    <a:moveTo>
                      <a:pt x="0" y="0"/>
                    </a:moveTo>
                    <a:lnTo>
                      <a:pt x="146" y="30"/>
                    </a:lnTo>
                    <a:lnTo>
                      <a:pt x="308" y="49"/>
                    </a:lnTo>
                    <a:lnTo>
                      <a:pt x="412" y="59"/>
                    </a:lnTo>
                    <a:lnTo>
                      <a:pt x="414" y="78"/>
                    </a:lnTo>
                    <a:lnTo>
                      <a:pt x="298" y="72"/>
                    </a:lnTo>
                    <a:lnTo>
                      <a:pt x="135" y="51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4" name="Freeform 144"/>
              <p:cNvSpPr>
                <a:spLocks noChangeAspect="1"/>
              </p:cNvSpPr>
              <p:nvPr/>
            </p:nvSpPr>
            <p:spPr bwMode="auto">
              <a:xfrm>
                <a:off x="3836" y="2519"/>
                <a:ext cx="206" cy="39"/>
              </a:xfrm>
              <a:custGeom>
                <a:avLst/>
                <a:gdLst>
                  <a:gd name="T0" fmla="*/ 0 w 412"/>
                  <a:gd name="T1" fmla="*/ 0 h 77"/>
                  <a:gd name="T2" fmla="*/ 1 w 412"/>
                  <a:gd name="T3" fmla="*/ 1 h 77"/>
                  <a:gd name="T4" fmla="*/ 1 w 412"/>
                  <a:gd name="T5" fmla="*/ 1 h 77"/>
                  <a:gd name="T6" fmla="*/ 1 w 412"/>
                  <a:gd name="T7" fmla="*/ 1 h 77"/>
                  <a:gd name="T8" fmla="*/ 1 w 412"/>
                  <a:gd name="T9" fmla="*/ 1 h 77"/>
                  <a:gd name="T10" fmla="*/ 1 w 412"/>
                  <a:gd name="T11" fmla="*/ 1 h 77"/>
                  <a:gd name="T12" fmla="*/ 1 w 412"/>
                  <a:gd name="T13" fmla="*/ 1 h 77"/>
                  <a:gd name="T14" fmla="*/ 0 w 412"/>
                  <a:gd name="T15" fmla="*/ 1 h 77"/>
                  <a:gd name="T16" fmla="*/ 0 w 412"/>
                  <a:gd name="T17" fmla="*/ 0 h 77"/>
                  <a:gd name="T18" fmla="*/ 0 w 412"/>
                  <a:gd name="T19" fmla="*/ 0 h 7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2"/>
                  <a:gd name="T31" fmla="*/ 0 h 77"/>
                  <a:gd name="T32" fmla="*/ 412 w 412"/>
                  <a:gd name="T33" fmla="*/ 77 h 7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2" h="77">
                    <a:moveTo>
                      <a:pt x="0" y="0"/>
                    </a:moveTo>
                    <a:lnTo>
                      <a:pt x="144" y="30"/>
                    </a:lnTo>
                    <a:lnTo>
                      <a:pt x="306" y="51"/>
                    </a:lnTo>
                    <a:lnTo>
                      <a:pt x="412" y="58"/>
                    </a:lnTo>
                    <a:lnTo>
                      <a:pt x="412" y="77"/>
                    </a:lnTo>
                    <a:lnTo>
                      <a:pt x="298" y="72"/>
                    </a:lnTo>
                    <a:lnTo>
                      <a:pt x="134" y="53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5" name="Freeform 145"/>
              <p:cNvSpPr>
                <a:spLocks noChangeAspect="1"/>
              </p:cNvSpPr>
              <p:nvPr/>
            </p:nvSpPr>
            <p:spPr bwMode="auto">
              <a:xfrm>
                <a:off x="3840" y="2646"/>
                <a:ext cx="207" cy="39"/>
              </a:xfrm>
              <a:custGeom>
                <a:avLst/>
                <a:gdLst>
                  <a:gd name="T0" fmla="*/ 1 w 414"/>
                  <a:gd name="T1" fmla="*/ 0 h 78"/>
                  <a:gd name="T2" fmla="*/ 1 w 414"/>
                  <a:gd name="T3" fmla="*/ 1 h 78"/>
                  <a:gd name="T4" fmla="*/ 1 w 414"/>
                  <a:gd name="T5" fmla="*/ 1 h 78"/>
                  <a:gd name="T6" fmla="*/ 1 w 414"/>
                  <a:gd name="T7" fmla="*/ 1 h 78"/>
                  <a:gd name="T8" fmla="*/ 1 w 414"/>
                  <a:gd name="T9" fmla="*/ 1 h 78"/>
                  <a:gd name="T10" fmla="*/ 1 w 414"/>
                  <a:gd name="T11" fmla="*/ 1 h 78"/>
                  <a:gd name="T12" fmla="*/ 1 w 414"/>
                  <a:gd name="T13" fmla="*/ 1 h 78"/>
                  <a:gd name="T14" fmla="*/ 0 w 414"/>
                  <a:gd name="T15" fmla="*/ 1 h 78"/>
                  <a:gd name="T16" fmla="*/ 1 w 414"/>
                  <a:gd name="T17" fmla="*/ 0 h 78"/>
                  <a:gd name="T18" fmla="*/ 1 w 414"/>
                  <a:gd name="T19" fmla="*/ 0 h 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4"/>
                  <a:gd name="T31" fmla="*/ 0 h 78"/>
                  <a:gd name="T32" fmla="*/ 414 w 414"/>
                  <a:gd name="T33" fmla="*/ 78 h 7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4" h="78">
                    <a:moveTo>
                      <a:pt x="2" y="0"/>
                    </a:moveTo>
                    <a:lnTo>
                      <a:pt x="146" y="31"/>
                    </a:lnTo>
                    <a:lnTo>
                      <a:pt x="308" y="50"/>
                    </a:lnTo>
                    <a:lnTo>
                      <a:pt x="413" y="59"/>
                    </a:lnTo>
                    <a:lnTo>
                      <a:pt x="414" y="78"/>
                    </a:lnTo>
                    <a:lnTo>
                      <a:pt x="299" y="73"/>
                    </a:lnTo>
                    <a:lnTo>
                      <a:pt x="137" y="52"/>
                    </a:lnTo>
                    <a:lnTo>
                      <a:pt x="0" y="19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6" name="Freeform 146"/>
              <p:cNvSpPr>
                <a:spLocks noChangeAspect="1"/>
              </p:cNvSpPr>
              <p:nvPr/>
            </p:nvSpPr>
            <p:spPr bwMode="auto">
              <a:xfrm>
                <a:off x="3844" y="2771"/>
                <a:ext cx="207" cy="39"/>
              </a:xfrm>
              <a:custGeom>
                <a:avLst/>
                <a:gdLst>
                  <a:gd name="T0" fmla="*/ 0 w 414"/>
                  <a:gd name="T1" fmla="*/ 0 h 78"/>
                  <a:gd name="T2" fmla="*/ 1 w 414"/>
                  <a:gd name="T3" fmla="*/ 1 h 78"/>
                  <a:gd name="T4" fmla="*/ 1 w 414"/>
                  <a:gd name="T5" fmla="*/ 1 h 78"/>
                  <a:gd name="T6" fmla="*/ 1 w 414"/>
                  <a:gd name="T7" fmla="*/ 1 h 78"/>
                  <a:gd name="T8" fmla="*/ 1 w 414"/>
                  <a:gd name="T9" fmla="*/ 1 h 78"/>
                  <a:gd name="T10" fmla="*/ 1 w 414"/>
                  <a:gd name="T11" fmla="*/ 1 h 78"/>
                  <a:gd name="T12" fmla="*/ 1 w 414"/>
                  <a:gd name="T13" fmla="*/ 1 h 78"/>
                  <a:gd name="T14" fmla="*/ 0 w 414"/>
                  <a:gd name="T15" fmla="*/ 1 h 78"/>
                  <a:gd name="T16" fmla="*/ 0 w 414"/>
                  <a:gd name="T17" fmla="*/ 0 h 78"/>
                  <a:gd name="T18" fmla="*/ 0 w 414"/>
                  <a:gd name="T19" fmla="*/ 0 h 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4"/>
                  <a:gd name="T31" fmla="*/ 0 h 78"/>
                  <a:gd name="T32" fmla="*/ 414 w 414"/>
                  <a:gd name="T33" fmla="*/ 78 h 7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4" h="78">
                    <a:moveTo>
                      <a:pt x="0" y="0"/>
                    </a:moveTo>
                    <a:lnTo>
                      <a:pt x="146" y="31"/>
                    </a:lnTo>
                    <a:lnTo>
                      <a:pt x="306" y="52"/>
                    </a:lnTo>
                    <a:lnTo>
                      <a:pt x="412" y="59"/>
                    </a:lnTo>
                    <a:lnTo>
                      <a:pt x="414" y="78"/>
                    </a:lnTo>
                    <a:lnTo>
                      <a:pt x="298" y="72"/>
                    </a:lnTo>
                    <a:lnTo>
                      <a:pt x="135" y="53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7" name="Freeform 147"/>
              <p:cNvSpPr>
                <a:spLocks noChangeAspect="1"/>
              </p:cNvSpPr>
              <p:nvPr/>
            </p:nvSpPr>
            <p:spPr bwMode="auto">
              <a:xfrm>
                <a:off x="3849" y="2897"/>
                <a:ext cx="206" cy="39"/>
              </a:xfrm>
              <a:custGeom>
                <a:avLst/>
                <a:gdLst>
                  <a:gd name="T0" fmla="*/ 0 w 413"/>
                  <a:gd name="T1" fmla="*/ 0 h 80"/>
                  <a:gd name="T2" fmla="*/ 0 w 413"/>
                  <a:gd name="T3" fmla="*/ 0 h 80"/>
                  <a:gd name="T4" fmla="*/ 0 w 413"/>
                  <a:gd name="T5" fmla="*/ 0 h 80"/>
                  <a:gd name="T6" fmla="*/ 0 w 413"/>
                  <a:gd name="T7" fmla="*/ 0 h 80"/>
                  <a:gd name="T8" fmla="*/ 0 w 413"/>
                  <a:gd name="T9" fmla="*/ 0 h 80"/>
                  <a:gd name="T10" fmla="*/ 0 w 413"/>
                  <a:gd name="T11" fmla="*/ 0 h 80"/>
                  <a:gd name="T12" fmla="*/ 0 w 413"/>
                  <a:gd name="T13" fmla="*/ 0 h 80"/>
                  <a:gd name="T14" fmla="*/ 0 w 413"/>
                  <a:gd name="T15" fmla="*/ 0 h 80"/>
                  <a:gd name="T16" fmla="*/ 0 w 413"/>
                  <a:gd name="T17" fmla="*/ 0 h 80"/>
                  <a:gd name="T18" fmla="*/ 0 w 413"/>
                  <a:gd name="T19" fmla="*/ 0 h 8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413"/>
                  <a:gd name="T31" fmla="*/ 0 h 80"/>
                  <a:gd name="T32" fmla="*/ 413 w 413"/>
                  <a:gd name="T33" fmla="*/ 80 h 8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413" h="80">
                    <a:moveTo>
                      <a:pt x="0" y="0"/>
                    </a:moveTo>
                    <a:lnTo>
                      <a:pt x="145" y="32"/>
                    </a:lnTo>
                    <a:lnTo>
                      <a:pt x="306" y="51"/>
                    </a:lnTo>
                    <a:lnTo>
                      <a:pt x="413" y="61"/>
                    </a:lnTo>
                    <a:lnTo>
                      <a:pt x="413" y="80"/>
                    </a:lnTo>
                    <a:lnTo>
                      <a:pt x="299" y="74"/>
                    </a:lnTo>
                    <a:lnTo>
                      <a:pt x="135" y="53"/>
                    </a:lnTo>
                    <a:lnTo>
                      <a:pt x="0" y="1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8" name="Freeform 148"/>
              <p:cNvSpPr>
                <a:spLocks noChangeAspect="1"/>
              </p:cNvSpPr>
              <p:nvPr/>
            </p:nvSpPr>
            <p:spPr bwMode="auto">
              <a:xfrm>
                <a:off x="3856" y="3032"/>
                <a:ext cx="196" cy="80"/>
              </a:xfrm>
              <a:custGeom>
                <a:avLst/>
                <a:gdLst>
                  <a:gd name="T0" fmla="*/ 0 w 394"/>
                  <a:gd name="T1" fmla="*/ 0 h 162"/>
                  <a:gd name="T2" fmla="*/ 0 w 394"/>
                  <a:gd name="T3" fmla="*/ 0 h 162"/>
                  <a:gd name="T4" fmla="*/ 0 w 394"/>
                  <a:gd name="T5" fmla="*/ 0 h 162"/>
                  <a:gd name="T6" fmla="*/ 0 w 394"/>
                  <a:gd name="T7" fmla="*/ 0 h 162"/>
                  <a:gd name="T8" fmla="*/ 0 w 394"/>
                  <a:gd name="T9" fmla="*/ 0 h 162"/>
                  <a:gd name="T10" fmla="*/ 0 w 394"/>
                  <a:gd name="T11" fmla="*/ 0 h 162"/>
                  <a:gd name="T12" fmla="*/ 0 w 394"/>
                  <a:gd name="T13" fmla="*/ 0 h 162"/>
                  <a:gd name="T14" fmla="*/ 0 w 394"/>
                  <a:gd name="T15" fmla="*/ 0 h 162"/>
                  <a:gd name="T16" fmla="*/ 0 w 394"/>
                  <a:gd name="T17" fmla="*/ 0 h 162"/>
                  <a:gd name="T18" fmla="*/ 0 w 394"/>
                  <a:gd name="T19" fmla="*/ 0 h 162"/>
                  <a:gd name="T20" fmla="*/ 0 w 394"/>
                  <a:gd name="T21" fmla="*/ 0 h 162"/>
                  <a:gd name="T22" fmla="*/ 0 w 394"/>
                  <a:gd name="T23" fmla="*/ 0 h 162"/>
                  <a:gd name="T24" fmla="*/ 0 w 394"/>
                  <a:gd name="T25" fmla="*/ 0 h 162"/>
                  <a:gd name="T26" fmla="*/ 0 w 394"/>
                  <a:gd name="T27" fmla="*/ 0 h 162"/>
                  <a:gd name="T28" fmla="*/ 0 w 394"/>
                  <a:gd name="T29" fmla="*/ 0 h 162"/>
                  <a:gd name="T30" fmla="*/ 0 w 394"/>
                  <a:gd name="T31" fmla="*/ 0 h 162"/>
                  <a:gd name="T32" fmla="*/ 0 w 394"/>
                  <a:gd name="T33" fmla="*/ 0 h 162"/>
                  <a:gd name="T34" fmla="*/ 0 w 394"/>
                  <a:gd name="T35" fmla="*/ 0 h 162"/>
                  <a:gd name="T36" fmla="*/ 0 w 394"/>
                  <a:gd name="T37" fmla="*/ 0 h 162"/>
                  <a:gd name="T38" fmla="*/ 0 w 394"/>
                  <a:gd name="T39" fmla="*/ 0 h 162"/>
                  <a:gd name="T40" fmla="*/ 0 w 394"/>
                  <a:gd name="T41" fmla="*/ 0 h 162"/>
                  <a:gd name="T42" fmla="*/ 0 w 394"/>
                  <a:gd name="T43" fmla="*/ 0 h 162"/>
                  <a:gd name="T44" fmla="*/ 0 w 394"/>
                  <a:gd name="T45" fmla="*/ 0 h 162"/>
                  <a:gd name="T46" fmla="*/ 0 w 394"/>
                  <a:gd name="T47" fmla="*/ 0 h 162"/>
                  <a:gd name="T48" fmla="*/ 0 w 394"/>
                  <a:gd name="T49" fmla="*/ 0 h 162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94"/>
                  <a:gd name="T76" fmla="*/ 0 h 162"/>
                  <a:gd name="T77" fmla="*/ 394 w 394"/>
                  <a:gd name="T78" fmla="*/ 162 h 162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94" h="162">
                    <a:moveTo>
                      <a:pt x="371" y="101"/>
                    </a:moveTo>
                    <a:lnTo>
                      <a:pt x="350" y="74"/>
                    </a:lnTo>
                    <a:lnTo>
                      <a:pt x="306" y="61"/>
                    </a:lnTo>
                    <a:lnTo>
                      <a:pt x="52" y="17"/>
                    </a:lnTo>
                    <a:lnTo>
                      <a:pt x="29" y="23"/>
                    </a:lnTo>
                    <a:lnTo>
                      <a:pt x="18" y="44"/>
                    </a:lnTo>
                    <a:lnTo>
                      <a:pt x="27" y="78"/>
                    </a:lnTo>
                    <a:lnTo>
                      <a:pt x="61" y="101"/>
                    </a:lnTo>
                    <a:lnTo>
                      <a:pt x="333" y="148"/>
                    </a:lnTo>
                    <a:lnTo>
                      <a:pt x="363" y="139"/>
                    </a:lnTo>
                    <a:lnTo>
                      <a:pt x="375" y="120"/>
                    </a:lnTo>
                    <a:lnTo>
                      <a:pt x="379" y="141"/>
                    </a:lnTo>
                    <a:lnTo>
                      <a:pt x="350" y="162"/>
                    </a:lnTo>
                    <a:lnTo>
                      <a:pt x="303" y="162"/>
                    </a:lnTo>
                    <a:lnTo>
                      <a:pt x="38" y="112"/>
                    </a:lnTo>
                    <a:lnTo>
                      <a:pt x="10" y="84"/>
                    </a:lnTo>
                    <a:lnTo>
                      <a:pt x="0" y="40"/>
                    </a:lnTo>
                    <a:lnTo>
                      <a:pt x="16" y="11"/>
                    </a:lnTo>
                    <a:lnTo>
                      <a:pt x="54" y="0"/>
                    </a:lnTo>
                    <a:lnTo>
                      <a:pt x="329" y="44"/>
                    </a:lnTo>
                    <a:lnTo>
                      <a:pt x="369" y="63"/>
                    </a:lnTo>
                    <a:lnTo>
                      <a:pt x="390" y="91"/>
                    </a:lnTo>
                    <a:lnTo>
                      <a:pt x="394" y="114"/>
                    </a:lnTo>
                    <a:lnTo>
                      <a:pt x="371" y="10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39" name="Freeform 149"/>
              <p:cNvSpPr>
                <a:spLocks noChangeAspect="1"/>
              </p:cNvSpPr>
              <p:nvPr/>
            </p:nvSpPr>
            <p:spPr bwMode="auto">
              <a:xfrm>
                <a:off x="3781" y="3378"/>
                <a:ext cx="22" cy="86"/>
              </a:xfrm>
              <a:custGeom>
                <a:avLst/>
                <a:gdLst>
                  <a:gd name="T0" fmla="*/ 0 w 46"/>
                  <a:gd name="T1" fmla="*/ 1 h 171"/>
                  <a:gd name="T2" fmla="*/ 0 w 46"/>
                  <a:gd name="T3" fmla="*/ 0 h 171"/>
                  <a:gd name="T4" fmla="*/ 0 w 46"/>
                  <a:gd name="T5" fmla="*/ 1 h 171"/>
                  <a:gd name="T6" fmla="*/ 0 w 46"/>
                  <a:gd name="T7" fmla="*/ 1 h 171"/>
                  <a:gd name="T8" fmla="*/ 0 w 46"/>
                  <a:gd name="T9" fmla="*/ 1 h 171"/>
                  <a:gd name="T10" fmla="*/ 0 w 46"/>
                  <a:gd name="T11" fmla="*/ 1 h 1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6"/>
                  <a:gd name="T19" fmla="*/ 0 h 171"/>
                  <a:gd name="T20" fmla="*/ 46 w 46"/>
                  <a:gd name="T21" fmla="*/ 171 h 1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6" h="171">
                    <a:moveTo>
                      <a:pt x="0" y="13"/>
                    </a:moveTo>
                    <a:lnTo>
                      <a:pt x="40" y="0"/>
                    </a:lnTo>
                    <a:lnTo>
                      <a:pt x="46" y="152"/>
                    </a:lnTo>
                    <a:lnTo>
                      <a:pt x="2" y="171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0" name="Freeform 150"/>
              <p:cNvSpPr>
                <a:spLocks noChangeAspect="1"/>
              </p:cNvSpPr>
              <p:nvPr/>
            </p:nvSpPr>
            <p:spPr bwMode="auto">
              <a:xfrm>
                <a:off x="3678" y="2136"/>
                <a:ext cx="55" cy="158"/>
              </a:xfrm>
              <a:custGeom>
                <a:avLst/>
                <a:gdLst>
                  <a:gd name="T0" fmla="*/ 1 w 110"/>
                  <a:gd name="T1" fmla="*/ 0 h 316"/>
                  <a:gd name="T2" fmla="*/ 1 w 110"/>
                  <a:gd name="T3" fmla="*/ 1 h 316"/>
                  <a:gd name="T4" fmla="*/ 1 w 110"/>
                  <a:gd name="T5" fmla="*/ 1 h 316"/>
                  <a:gd name="T6" fmla="*/ 1 w 110"/>
                  <a:gd name="T7" fmla="*/ 1 h 316"/>
                  <a:gd name="T8" fmla="*/ 1 w 110"/>
                  <a:gd name="T9" fmla="*/ 1 h 316"/>
                  <a:gd name="T10" fmla="*/ 0 w 110"/>
                  <a:gd name="T11" fmla="*/ 1 h 316"/>
                  <a:gd name="T12" fmla="*/ 1 w 110"/>
                  <a:gd name="T13" fmla="*/ 1 h 316"/>
                  <a:gd name="T14" fmla="*/ 1 w 110"/>
                  <a:gd name="T15" fmla="*/ 1 h 316"/>
                  <a:gd name="T16" fmla="*/ 1 w 110"/>
                  <a:gd name="T17" fmla="*/ 1 h 316"/>
                  <a:gd name="T18" fmla="*/ 1 w 110"/>
                  <a:gd name="T19" fmla="*/ 0 h 316"/>
                  <a:gd name="T20" fmla="*/ 1 w 110"/>
                  <a:gd name="T21" fmla="*/ 0 h 31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10"/>
                  <a:gd name="T34" fmla="*/ 0 h 316"/>
                  <a:gd name="T35" fmla="*/ 110 w 110"/>
                  <a:gd name="T36" fmla="*/ 316 h 31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10" h="316">
                    <a:moveTo>
                      <a:pt x="4" y="0"/>
                    </a:moveTo>
                    <a:lnTo>
                      <a:pt x="101" y="18"/>
                    </a:lnTo>
                    <a:lnTo>
                      <a:pt x="110" y="307"/>
                    </a:lnTo>
                    <a:lnTo>
                      <a:pt x="86" y="316"/>
                    </a:lnTo>
                    <a:lnTo>
                      <a:pt x="11" y="299"/>
                    </a:lnTo>
                    <a:lnTo>
                      <a:pt x="0" y="274"/>
                    </a:lnTo>
                    <a:lnTo>
                      <a:pt x="84" y="291"/>
                    </a:lnTo>
                    <a:lnTo>
                      <a:pt x="76" y="39"/>
                    </a:lnTo>
                    <a:lnTo>
                      <a:pt x="2" y="23"/>
                    </a:lnTo>
                    <a:lnTo>
                      <a:pt x="4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1" name="Freeform 151"/>
              <p:cNvSpPr>
                <a:spLocks noChangeAspect="1"/>
              </p:cNvSpPr>
              <p:nvPr/>
            </p:nvSpPr>
            <p:spPr bwMode="auto">
              <a:xfrm>
                <a:off x="4002" y="2092"/>
                <a:ext cx="41" cy="16"/>
              </a:xfrm>
              <a:custGeom>
                <a:avLst/>
                <a:gdLst>
                  <a:gd name="T0" fmla="*/ 0 w 82"/>
                  <a:gd name="T1" fmla="*/ 1 h 32"/>
                  <a:gd name="T2" fmla="*/ 1 w 82"/>
                  <a:gd name="T3" fmla="*/ 1 h 32"/>
                  <a:gd name="T4" fmla="*/ 1 w 82"/>
                  <a:gd name="T5" fmla="*/ 0 h 32"/>
                  <a:gd name="T6" fmla="*/ 1 w 82"/>
                  <a:gd name="T7" fmla="*/ 1 h 32"/>
                  <a:gd name="T8" fmla="*/ 1 w 82"/>
                  <a:gd name="T9" fmla="*/ 1 h 32"/>
                  <a:gd name="T10" fmla="*/ 1 w 82"/>
                  <a:gd name="T11" fmla="*/ 1 h 32"/>
                  <a:gd name="T12" fmla="*/ 0 w 82"/>
                  <a:gd name="T13" fmla="*/ 1 h 32"/>
                  <a:gd name="T14" fmla="*/ 0 w 82"/>
                  <a:gd name="T15" fmla="*/ 1 h 3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2"/>
                  <a:gd name="T25" fmla="*/ 0 h 32"/>
                  <a:gd name="T26" fmla="*/ 82 w 82"/>
                  <a:gd name="T27" fmla="*/ 32 h 3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2" h="32">
                    <a:moveTo>
                      <a:pt x="0" y="15"/>
                    </a:moveTo>
                    <a:lnTo>
                      <a:pt x="61" y="17"/>
                    </a:lnTo>
                    <a:lnTo>
                      <a:pt x="61" y="0"/>
                    </a:lnTo>
                    <a:lnTo>
                      <a:pt x="82" y="4"/>
                    </a:lnTo>
                    <a:lnTo>
                      <a:pt x="82" y="32"/>
                    </a:lnTo>
                    <a:lnTo>
                      <a:pt x="6" y="27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2" name="Freeform 152"/>
              <p:cNvSpPr>
                <a:spLocks noChangeAspect="1"/>
              </p:cNvSpPr>
              <p:nvPr/>
            </p:nvSpPr>
            <p:spPr bwMode="auto">
              <a:xfrm>
                <a:off x="3859" y="3079"/>
                <a:ext cx="193" cy="49"/>
              </a:xfrm>
              <a:custGeom>
                <a:avLst/>
                <a:gdLst>
                  <a:gd name="T0" fmla="*/ 0 w 388"/>
                  <a:gd name="T1" fmla="*/ 0 h 97"/>
                  <a:gd name="T2" fmla="*/ 0 w 388"/>
                  <a:gd name="T3" fmla="*/ 1 h 97"/>
                  <a:gd name="T4" fmla="*/ 0 w 388"/>
                  <a:gd name="T5" fmla="*/ 1 h 97"/>
                  <a:gd name="T6" fmla="*/ 0 w 388"/>
                  <a:gd name="T7" fmla="*/ 1 h 97"/>
                  <a:gd name="T8" fmla="*/ 0 w 388"/>
                  <a:gd name="T9" fmla="*/ 1 h 97"/>
                  <a:gd name="T10" fmla="*/ 0 w 388"/>
                  <a:gd name="T11" fmla="*/ 1 h 97"/>
                  <a:gd name="T12" fmla="*/ 0 w 388"/>
                  <a:gd name="T13" fmla="*/ 1 h 97"/>
                  <a:gd name="T14" fmla="*/ 0 w 388"/>
                  <a:gd name="T15" fmla="*/ 1 h 97"/>
                  <a:gd name="T16" fmla="*/ 0 w 388"/>
                  <a:gd name="T17" fmla="*/ 0 h 97"/>
                  <a:gd name="T18" fmla="*/ 0 w 388"/>
                  <a:gd name="T19" fmla="*/ 0 h 97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388"/>
                  <a:gd name="T31" fmla="*/ 0 h 97"/>
                  <a:gd name="T32" fmla="*/ 388 w 388"/>
                  <a:gd name="T33" fmla="*/ 97 h 97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388" h="97">
                    <a:moveTo>
                      <a:pt x="0" y="0"/>
                    </a:moveTo>
                    <a:lnTo>
                      <a:pt x="38" y="32"/>
                    </a:lnTo>
                    <a:lnTo>
                      <a:pt x="321" y="76"/>
                    </a:lnTo>
                    <a:lnTo>
                      <a:pt x="365" y="65"/>
                    </a:lnTo>
                    <a:lnTo>
                      <a:pt x="388" y="40"/>
                    </a:lnTo>
                    <a:lnTo>
                      <a:pt x="380" y="74"/>
                    </a:lnTo>
                    <a:lnTo>
                      <a:pt x="325" y="97"/>
                    </a:lnTo>
                    <a:lnTo>
                      <a:pt x="32" y="4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8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43" name="Freeform 153"/>
              <p:cNvSpPr>
                <a:spLocks noChangeAspect="1"/>
              </p:cNvSpPr>
              <p:nvPr/>
            </p:nvSpPr>
            <p:spPr bwMode="auto">
              <a:xfrm>
                <a:off x="3732" y="2360"/>
                <a:ext cx="31" cy="1131"/>
              </a:xfrm>
              <a:custGeom>
                <a:avLst/>
                <a:gdLst>
                  <a:gd name="T0" fmla="*/ 1 w 61"/>
                  <a:gd name="T1" fmla="*/ 1 h 2262"/>
                  <a:gd name="T2" fmla="*/ 1 w 61"/>
                  <a:gd name="T3" fmla="*/ 1 h 2262"/>
                  <a:gd name="T4" fmla="*/ 1 w 61"/>
                  <a:gd name="T5" fmla="*/ 1 h 2262"/>
                  <a:gd name="T6" fmla="*/ 0 w 61"/>
                  <a:gd name="T7" fmla="*/ 0 h 2262"/>
                  <a:gd name="T8" fmla="*/ 1 w 61"/>
                  <a:gd name="T9" fmla="*/ 1 h 2262"/>
                  <a:gd name="T10" fmla="*/ 1 w 61"/>
                  <a:gd name="T11" fmla="*/ 1 h 226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1"/>
                  <a:gd name="T19" fmla="*/ 0 h 2262"/>
                  <a:gd name="T20" fmla="*/ 61 w 61"/>
                  <a:gd name="T21" fmla="*/ 2262 h 226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1" h="2262">
                    <a:moveTo>
                      <a:pt x="21" y="8"/>
                    </a:moveTo>
                    <a:lnTo>
                      <a:pt x="61" y="2262"/>
                    </a:lnTo>
                    <a:lnTo>
                      <a:pt x="44" y="2258"/>
                    </a:lnTo>
                    <a:lnTo>
                      <a:pt x="0" y="0"/>
                    </a:lnTo>
                    <a:lnTo>
                      <a:pt x="21" y="8"/>
                    </a:lnTo>
                    <a:close/>
                  </a:path>
                </a:pathLst>
              </a:custGeom>
              <a:solidFill>
                <a:srgbClr val="FFED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158" name="Group 401"/>
            <p:cNvGrpSpPr>
              <a:grpSpLocks noChangeAspect="1"/>
            </p:cNvGrpSpPr>
            <p:nvPr/>
          </p:nvGrpSpPr>
          <p:grpSpPr bwMode="auto">
            <a:xfrm>
              <a:off x="2640" y="2682"/>
              <a:ext cx="875" cy="801"/>
              <a:chOff x="3836" y="2895"/>
              <a:chExt cx="591" cy="541"/>
            </a:xfrm>
          </p:grpSpPr>
          <p:sp>
            <p:nvSpPr>
              <p:cNvPr id="6159" name="Freeform 393"/>
              <p:cNvSpPr>
                <a:spLocks noChangeAspect="1"/>
              </p:cNvSpPr>
              <p:nvPr/>
            </p:nvSpPr>
            <p:spPr bwMode="auto">
              <a:xfrm>
                <a:off x="3881" y="2928"/>
                <a:ext cx="546" cy="508"/>
              </a:xfrm>
              <a:custGeom>
                <a:avLst/>
                <a:gdLst>
                  <a:gd name="T0" fmla="*/ 0 w 1093"/>
                  <a:gd name="T1" fmla="*/ 1 h 1015"/>
                  <a:gd name="T2" fmla="*/ 0 w 1093"/>
                  <a:gd name="T3" fmla="*/ 1 h 1015"/>
                  <a:gd name="T4" fmla="*/ 0 w 1093"/>
                  <a:gd name="T5" fmla="*/ 1 h 1015"/>
                  <a:gd name="T6" fmla="*/ 0 w 1093"/>
                  <a:gd name="T7" fmla="*/ 1 h 1015"/>
                  <a:gd name="T8" fmla="*/ 0 w 1093"/>
                  <a:gd name="T9" fmla="*/ 1 h 1015"/>
                  <a:gd name="T10" fmla="*/ 0 w 1093"/>
                  <a:gd name="T11" fmla="*/ 1 h 1015"/>
                  <a:gd name="T12" fmla="*/ 0 w 1093"/>
                  <a:gd name="T13" fmla="*/ 1 h 1015"/>
                  <a:gd name="T14" fmla="*/ 0 w 1093"/>
                  <a:gd name="T15" fmla="*/ 1 h 1015"/>
                  <a:gd name="T16" fmla="*/ 0 w 1093"/>
                  <a:gd name="T17" fmla="*/ 1 h 1015"/>
                  <a:gd name="T18" fmla="*/ 0 w 1093"/>
                  <a:gd name="T19" fmla="*/ 1 h 1015"/>
                  <a:gd name="T20" fmla="*/ 0 w 1093"/>
                  <a:gd name="T21" fmla="*/ 1 h 1015"/>
                  <a:gd name="T22" fmla="*/ 0 w 1093"/>
                  <a:gd name="T23" fmla="*/ 1 h 1015"/>
                  <a:gd name="T24" fmla="*/ 0 w 1093"/>
                  <a:gd name="T25" fmla="*/ 1 h 1015"/>
                  <a:gd name="T26" fmla="*/ 0 w 1093"/>
                  <a:gd name="T27" fmla="*/ 1 h 1015"/>
                  <a:gd name="T28" fmla="*/ 0 w 1093"/>
                  <a:gd name="T29" fmla="*/ 1 h 1015"/>
                  <a:gd name="T30" fmla="*/ 0 w 1093"/>
                  <a:gd name="T31" fmla="*/ 1 h 1015"/>
                  <a:gd name="T32" fmla="*/ 0 w 1093"/>
                  <a:gd name="T33" fmla="*/ 1 h 1015"/>
                  <a:gd name="T34" fmla="*/ 0 w 1093"/>
                  <a:gd name="T35" fmla="*/ 1 h 1015"/>
                  <a:gd name="T36" fmla="*/ 0 w 1093"/>
                  <a:gd name="T37" fmla="*/ 1 h 1015"/>
                  <a:gd name="T38" fmla="*/ 0 w 1093"/>
                  <a:gd name="T39" fmla="*/ 1 h 1015"/>
                  <a:gd name="T40" fmla="*/ 0 w 1093"/>
                  <a:gd name="T41" fmla="*/ 1 h 1015"/>
                  <a:gd name="T42" fmla="*/ 0 w 1093"/>
                  <a:gd name="T43" fmla="*/ 1 h 1015"/>
                  <a:gd name="T44" fmla="*/ 0 w 1093"/>
                  <a:gd name="T45" fmla="*/ 1 h 1015"/>
                  <a:gd name="T46" fmla="*/ 0 w 1093"/>
                  <a:gd name="T47" fmla="*/ 1 h 1015"/>
                  <a:gd name="T48" fmla="*/ 0 w 1093"/>
                  <a:gd name="T49" fmla="*/ 1 h 1015"/>
                  <a:gd name="T50" fmla="*/ 0 w 1093"/>
                  <a:gd name="T51" fmla="*/ 1 h 1015"/>
                  <a:gd name="T52" fmla="*/ 0 w 1093"/>
                  <a:gd name="T53" fmla="*/ 1 h 1015"/>
                  <a:gd name="T54" fmla="*/ 0 w 1093"/>
                  <a:gd name="T55" fmla="*/ 1 h 1015"/>
                  <a:gd name="T56" fmla="*/ 0 w 1093"/>
                  <a:gd name="T57" fmla="*/ 1 h 1015"/>
                  <a:gd name="T58" fmla="*/ 0 w 1093"/>
                  <a:gd name="T59" fmla="*/ 1 h 1015"/>
                  <a:gd name="T60" fmla="*/ 0 w 1093"/>
                  <a:gd name="T61" fmla="*/ 1 h 1015"/>
                  <a:gd name="T62" fmla="*/ 0 w 1093"/>
                  <a:gd name="T63" fmla="*/ 1 h 1015"/>
                  <a:gd name="T64" fmla="*/ 0 w 1093"/>
                  <a:gd name="T65" fmla="*/ 1 h 1015"/>
                  <a:gd name="T66" fmla="*/ 0 w 1093"/>
                  <a:gd name="T67" fmla="*/ 1 h 1015"/>
                  <a:gd name="T68" fmla="*/ 0 w 1093"/>
                  <a:gd name="T69" fmla="*/ 1 h 1015"/>
                  <a:gd name="T70" fmla="*/ 0 w 1093"/>
                  <a:gd name="T71" fmla="*/ 1 h 1015"/>
                  <a:gd name="T72" fmla="*/ 0 w 1093"/>
                  <a:gd name="T73" fmla="*/ 1 h 1015"/>
                  <a:gd name="T74" fmla="*/ 0 w 1093"/>
                  <a:gd name="T75" fmla="*/ 1 h 1015"/>
                  <a:gd name="T76" fmla="*/ 0 w 1093"/>
                  <a:gd name="T77" fmla="*/ 1 h 1015"/>
                  <a:gd name="T78" fmla="*/ 0 w 1093"/>
                  <a:gd name="T79" fmla="*/ 1 h 1015"/>
                  <a:gd name="T80" fmla="*/ 0 w 1093"/>
                  <a:gd name="T81" fmla="*/ 1 h 1015"/>
                  <a:gd name="T82" fmla="*/ 0 w 1093"/>
                  <a:gd name="T83" fmla="*/ 1 h 1015"/>
                  <a:gd name="T84" fmla="*/ 0 w 1093"/>
                  <a:gd name="T85" fmla="*/ 1 h 1015"/>
                  <a:gd name="T86" fmla="*/ 0 w 1093"/>
                  <a:gd name="T87" fmla="*/ 1 h 1015"/>
                  <a:gd name="T88" fmla="*/ 0 w 1093"/>
                  <a:gd name="T89" fmla="*/ 1 h 1015"/>
                  <a:gd name="T90" fmla="*/ 0 w 1093"/>
                  <a:gd name="T91" fmla="*/ 1 h 1015"/>
                  <a:gd name="T92" fmla="*/ 0 w 1093"/>
                  <a:gd name="T93" fmla="*/ 1 h 1015"/>
                  <a:gd name="T94" fmla="*/ 0 w 1093"/>
                  <a:gd name="T95" fmla="*/ 1 h 1015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093"/>
                  <a:gd name="T145" fmla="*/ 0 h 1015"/>
                  <a:gd name="T146" fmla="*/ 1093 w 1093"/>
                  <a:gd name="T147" fmla="*/ 1015 h 1015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093" h="1015">
                    <a:moveTo>
                      <a:pt x="871" y="0"/>
                    </a:moveTo>
                    <a:lnTo>
                      <a:pt x="852" y="3"/>
                    </a:lnTo>
                    <a:lnTo>
                      <a:pt x="833" y="6"/>
                    </a:lnTo>
                    <a:lnTo>
                      <a:pt x="815" y="11"/>
                    </a:lnTo>
                    <a:lnTo>
                      <a:pt x="796" y="15"/>
                    </a:lnTo>
                    <a:lnTo>
                      <a:pt x="778" y="19"/>
                    </a:lnTo>
                    <a:lnTo>
                      <a:pt x="760" y="24"/>
                    </a:lnTo>
                    <a:lnTo>
                      <a:pt x="741" y="28"/>
                    </a:lnTo>
                    <a:lnTo>
                      <a:pt x="724" y="33"/>
                    </a:lnTo>
                    <a:lnTo>
                      <a:pt x="723" y="33"/>
                    </a:lnTo>
                    <a:lnTo>
                      <a:pt x="718" y="34"/>
                    </a:lnTo>
                    <a:lnTo>
                      <a:pt x="712" y="36"/>
                    </a:lnTo>
                    <a:lnTo>
                      <a:pt x="708" y="38"/>
                    </a:lnTo>
                    <a:lnTo>
                      <a:pt x="702" y="39"/>
                    </a:lnTo>
                    <a:lnTo>
                      <a:pt x="702" y="40"/>
                    </a:lnTo>
                    <a:lnTo>
                      <a:pt x="701" y="40"/>
                    </a:lnTo>
                    <a:lnTo>
                      <a:pt x="689" y="43"/>
                    </a:lnTo>
                    <a:lnTo>
                      <a:pt x="679" y="46"/>
                    </a:lnTo>
                    <a:lnTo>
                      <a:pt x="671" y="49"/>
                    </a:lnTo>
                    <a:lnTo>
                      <a:pt x="663" y="51"/>
                    </a:lnTo>
                    <a:lnTo>
                      <a:pt x="657" y="53"/>
                    </a:lnTo>
                    <a:lnTo>
                      <a:pt x="651" y="55"/>
                    </a:lnTo>
                    <a:lnTo>
                      <a:pt x="648" y="55"/>
                    </a:lnTo>
                    <a:lnTo>
                      <a:pt x="646" y="56"/>
                    </a:lnTo>
                    <a:lnTo>
                      <a:pt x="628" y="62"/>
                    </a:lnTo>
                    <a:lnTo>
                      <a:pt x="611" y="68"/>
                    </a:lnTo>
                    <a:lnTo>
                      <a:pt x="594" y="73"/>
                    </a:lnTo>
                    <a:lnTo>
                      <a:pt x="576" y="79"/>
                    </a:lnTo>
                    <a:lnTo>
                      <a:pt x="560" y="85"/>
                    </a:lnTo>
                    <a:lnTo>
                      <a:pt x="544" y="92"/>
                    </a:lnTo>
                    <a:lnTo>
                      <a:pt x="527" y="97"/>
                    </a:lnTo>
                    <a:lnTo>
                      <a:pt x="511" y="103"/>
                    </a:lnTo>
                    <a:lnTo>
                      <a:pt x="484" y="112"/>
                    </a:lnTo>
                    <a:lnTo>
                      <a:pt x="459" y="123"/>
                    </a:lnTo>
                    <a:lnTo>
                      <a:pt x="434" y="133"/>
                    </a:lnTo>
                    <a:lnTo>
                      <a:pt x="408" y="142"/>
                    </a:lnTo>
                    <a:lnTo>
                      <a:pt x="382" y="153"/>
                    </a:lnTo>
                    <a:lnTo>
                      <a:pt x="356" y="162"/>
                    </a:lnTo>
                    <a:lnTo>
                      <a:pt x="331" y="172"/>
                    </a:lnTo>
                    <a:lnTo>
                      <a:pt x="307" y="182"/>
                    </a:lnTo>
                    <a:lnTo>
                      <a:pt x="281" y="191"/>
                    </a:lnTo>
                    <a:lnTo>
                      <a:pt x="256" y="200"/>
                    </a:lnTo>
                    <a:lnTo>
                      <a:pt x="231" y="209"/>
                    </a:lnTo>
                    <a:lnTo>
                      <a:pt x="205" y="218"/>
                    </a:lnTo>
                    <a:lnTo>
                      <a:pt x="179" y="226"/>
                    </a:lnTo>
                    <a:lnTo>
                      <a:pt x="153" y="236"/>
                    </a:lnTo>
                    <a:lnTo>
                      <a:pt x="128" y="243"/>
                    </a:lnTo>
                    <a:lnTo>
                      <a:pt x="102" y="251"/>
                    </a:lnTo>
                    <a:lnTo>
                      <a:pt x="95" y="253"/>
                    </a:lnTo>
                    <a:lnTo>
                      <a:pt x="89" y="255"/>
                    </a:lnTo>
                    <a:lnTo>
                      <a:pt x="82" y="256"/>
                    </a:lnTo>
                    <a:lnTo>
                      <a:pt x="76" y="259"/>
                    </a:lnTo>
                    <a:lnTo>
                      <a:pt x="71" y="260"/>
                    </a:lnTo>
                    <a:lnTo>
                      <a:pt x="64" y="262"/>
                    </a:lnTo>
                    <a:lnTo>
                      <a:pt x="58" y="263"/>
                    </a:lnTo>
                    <a:lnTo>
                      <a:pt x="51" y="265"/>
                    </a:lnTo>
                    <a:lnTo>
                      <a:pt x="44" y="278"/>
                    </a:lnTo>
                    <a:lnTo>
                      <a:pt x="38" y="292"/>
                    </a:lnTo>
                    <a:lnTo>
                      <a:pt x="31" y="305"/>
                    </a:lnTo>
                    <a:lnTo>
                      <a:pt x="26" y="318"/>
                    </a:lnTo>
                    <a:lnTo>
                      <a:pt x="20" y="331"/>
                    </a:lnTo>
                    <a:lnTo>
                      <a:pt x="13" y="344"/>
                    </a:lnTo>
                    <a:lnTo>
                      <a:pt x="7" y="357"/>
                    </a:lnTo>
                    <a:lnTo>
                      <a:pt x="0" y="371"/>
                    </a:lnTo>
                    <a:lnTo>
                      <a:pt x="35" y="448"/>
                    </a:lnTo>
                    <a:lnTo>
                      <a:pt x="66" y="525"/>
                    </a:lnTo>
                    <a:lnTo>
                      <a:pt x="92" y="602"/>
                    </a:lnTo>
                    <a:lnTo>
                      <a:pt x="114" y="682"/>
                    </a:lnTo>
                    <a:lnTo>
                      <a:pt x="134" y="760"/>
                    </a:lnTo>
                    <a:lnTo>
                      <a:pt x="150" y="841"/>
                    </a:lnTo>
                    <a:lnTo>
                      <a:pt x="163" y="921"/>
                    </a:lnTo>
                    <a:lnTo>
                      <a:pt x="174" y="1003"/>
                    </a:lnTo>
                    <a:lnTo>
                      <a:pt x="193" y="1001"/>
                    </a:lnTo>
                    <a:lnTo>
                      <a:pt x="211" y="998"/>
                    </a:lnTo>
                    <a:lnTo>
                      <a:pt x="228" y="996"/>
                    </a:lnTo>
                    <a:lnTo>
                      <a:pt x="247" y="995"/>
                    </a:lnTo>
                    <a:lnTo>
                      <a:pt x="265" y="993"/>
                    </a:lnTo>
                    <a:lnTo>
                      <a:pt x="284" y="991"/>
                    </a:lnTo>
                    <a:lnTo>
                      <a:pt x="301" y="990"/>
                    </a:lnTo>
                    <a:lnTo>
                      <a:pt x="319" y="989"/>
                    </a:lnTo>
                    <a:lnTo>
                      <a:pt x="338" y="988"/>
                    </a:lnTo>
                    <a:lnTo>
                      <a:pt x="356" y="987"/>
                    </a:lnTo>
                    <a:lnTo>
                      <a:pt x="374" y="986"/>
                    </a:lnTo>
                    <a:lnTo>
                      <a:pt x="392" y="986"/>
                    </a:lnTo>
                    <a:lnTo>
                      <a:pt x="410" y="986"/>
                    </a:lnTo>
                    <a:lnTo>
                      <a:pt x="429" y="985"/>
                    </a:lnTo>
                    <a:lnTo>
                      <a:pt x="446" y="985"/>
                    </a:lnTo>
                    <a:lnTo>
                      <a:pt x="465" y="985"/>
                    </a:lnTo>
                    <a:lnTo>
                      <a:pt x="489" y="985"/>
                    </a:lnTo>
                    <a:lnTo>
                      <a:pt x="513" y="985"/>
                    </a:lnTo>
                    <a:lnTo>
                      <a:pt x="537" y="986"/>
                    </a:lnTo>
                    <a:lnTo>
                      <a:pt x="561" y="986"/>
                    </a:lnTo>
                    <a:lnTo>
                      <a:pt x="586" y="987"/>
                    </a:lnTo>
                    <a:lnTo>
                      <a:pt x="610" y="988"/>
                    </a:lnTo>
                    <a:lnTo>
                      <a:pt x="633" y="990"/>
                    </a:lnTo>
                    <a:lnTo>
                      <a:pt x="656" y="991"/>
                    </a:lnTo>
                    <a:lnTo>
                      <a:pt x="680" y="994"/>
                    </a:lnTo>
                    <a:lnTo>
                      <a:pt x="702" y="996"/>
                    </a:lnTo>
                    <a:lnTo>
                      <a:pt x="725" y="998"/>
                    </a:lnTo>
                    <a:lnTo>
                      <a:pt x="748" y="1002"/>
                    </a:lnTo>
                    <a:lnTo>
                      <a:pt x="770" y="1004"/>
                    </a:lnTo>
                    <a:lnTo>
                      <a:pt x="793" y="1008"/>
                    </a:lnTo>
                    <a:lnTo>
                      <a:pt x="815" y="1011"/>
                    </a:lnTo>
                    <a:lnTo>
                      <a:pt x="837" y="1015"/>
                    </a:lnTo>
                    <a:lnTo>
                      <a:pt x="853" y="1010"/>
                    </a:lnTo>
                    <a:lnTo>
                      <a:pt x="869" y="1006"/>
                    </a:lnTo>
                    <a:lnTo>
                      <a:pt x="885" y="1002"/>
                    </a:lnTo>
                    <a:lnTo>
                      <a:pt x="900" y="998"/>
                    </a:lnTo>
                    <a:lnTo>
                      <a:pt x="916" y="994"/>
                    </a:lnTo>
                    <a:lnTo>
                      <a:pt x="932" y="989"/>
                    </a:lnTo>
                    <a:lnTo>
                      <a:pt x="949" y="986"/>
                    </a:lnTo>
                    <a:lnTo>
                      <a:pt x="965" y="981"/>
                    </a:lnTo>
                    <a:lnTo>
                      <a:pt x="980" y="978"/>
                    </a:lnTo>
                    <a:lnTo>
                      <a:pt x="996" y="973"/>
                    </a:lnTo>
                    <a:lnTo>
                      <a:pt x="1012" y="968"/>
                    </a:lnTo>
                    <a:lnTo>
                      <a:pt x="1028" y="965"/>
                    </a:lnTo>
                    <a:lnTo>
                      <a:pt x="1044" y="960"/>
                    </a:lnTo>
                    <a:lnTo>
                      <a:pt x="1060" y="957"/>
                    </a:lnTo>
                    <a:lnTo>
                      <a:pt x="1077" y="952"/>
                    </a:lnTo>
                    <a:lnTo>
                      <a:pt x="1093" y="949"/>
                    </a:lnTo>
                    <a:lnTo>
                      <a:pt x="1087" y="889"/>
                    </a:lnTo>
                    <a:lnTo>
                      <a:pt x="1081" y="830"/>
                    </a:lnTo>
                    <a:lnTo>
                      <a:pt x="1074" y="771"/>
                    </a:lnTo>
                    <a:lnTo>
                      <a:pt x="1066" y="713"/>
                    </a:lnTo>
                    <a:lnTo>
                      <a:pt x="1057" y="654"/>
                    </a:lnTo>
                    <a:lnTo>
                      <a:pt x="1047" y="596"/>
                    </a:lnTo>
                    <a:lnTo>
                      <a:pt x="1035" y="538"/>
                    </a:lnTo>
                    <a:lnTo>
                      <a:pt x="1022" y="480"/>
                    </a:lnTo>
                    <a:lnTo>
                      <a:pt x="1009" y="421"/>
                    </a:lnTo>
                    <a:lnTo>
                      <a:pt x="992" y="362"/>
                    </a:lnTo>
                    <a:lnTo>
                      <a:pt x="976" y="304"/>
                    </a:lnTo>
                    <a:lnTo>
                      <a:pt x="958" y="244"/>
                    </a:lnTo>
                    <a:lnTo>
                      <a:pt x="939" y="184"/>
                    </a:lnTo>
                    <a:lnTo>
                      <a:pt x="917" y="124"/>
                    </a:lnTo>
                    <a:lnTo>
                      <a:pt x="896" y="62"/>
                    </a:lnTo>
                    <a:lnTo>
                      <a:pt x="871" y="0"/>
                    </a:lnTo>
                    <a:close/>
                  </a:path>
                </a:pathLst>
              </a:custGeom>
              <a:solidFill>
                <a:srgbClr val="B7B7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0" name="Freeform 395"/>
              <p:cNvSpPr>
                <a:spLocks noChangeAspect="1"/>
              </p:cNvSpPr>
              <p:nvPr/>
            </p:nvSpPr>
            <p:spPr bwMode="auto">
              <a:xfrm>
                <a:off x="3836" y="2895"/>
                <a:ext cx="550" cy="540"/>
              </a:xfrm>
              <a:custGeom>
                <a:avLst/>
                <a:gdLst>
                  <a:gd name="T0" fmla="*/ 0 w 1102"/>
                  <a:gd name="T1" fmla="*/ 1 h 1078"/>
                  <a:gd name="T2" fmla="*/ 0 w 1102"/>
                  <a:gd name="T3" fmla="*/ 1 h 1078"/>
                  <a:gd name="T4" fmla="*/ 0 w 1102"/>
                  <a:gd name="T5" fmla="*/ 1 h 1078"/>
                  <a:gd name="T6" fmla="*/ 0 w 1102"/>
                  <a:gd name="T7" fmla="*/ 1 h 1078"/>
                  <a:gd name="T8" fmla="*/ 0 w 1102"/>
                  <a:gd name="T9" fmla="*/ 1 h 1078"/>
                  <a:gd name="T10" fmla="*/ 0 w 1102"/>
                  <a:gd name="T11" fmla="*/ 1 h 1078"/>
                  <a:gd name="T12" fmla="*/ 0 w 1102"/>
                  <a:gd name="T13" fmla="*/ 1 h 1078"/>
                  <a:gd name="T14" fmla="*/ 0 w 1102"/>
                  <a:gd name="T15" fmla="*/ 1 h 1078"/>
                  <a:gd name="T16" fmla="*/ 0 w 1102"/>
                  <a:gd name="T17" fmla="*/ 1 h 1078"/>
                  <a:gd name="T18" fmla="*/ 0 w 1102"/>
                  <a:gd name="T19" fmla="*/ 1 h 1078"/>
                  <a:gd name="T20" fmla="*/ 0 w 1102"/>
                  <a:gd name="T21" fmla="*/ 1 h 1078"/>
                  <a:gd name="T22" fmla="*/ 0 w 1102"/>
                  <a:gd name="T23" fmla="*/ 1 h 1078"/>
                  <a:gd name="T24" fmla="*/ 0 w 1102"/>
                  <a:gd name="T25" fmla="*/ 1 h 1078"/>
                  <a:gd name="T26" fmla="*/ 0 w 1102"/>
                  <a:gd name="T27" fmla="*/ 1 h 1078"/>
                  <a:gd name="T28" fmla="*/ 0 w 1102"/>
                  <a:gd name="T29" fmla="*/ 1 h 1078"/>
                  <a:gd name="T30" fmla="*/ 0 w 1102"/>
                  <a:gd name="T31" fmla="*/ 1 h 1078"/>
                  <a:gd name="T32" fmla="*/ 0 w 1102"/>
                  <a:gd name="T33" fmla="*/ 1 h 1078"/>
                  <a:gd name="T34" fmla="*/ 0 w 1102"/>
                  <a:gd name="T35" fmla="*/ 1 h 1078"/>
                  <a:gd name="T36" fmla="*/ 0 w 1102"/>
                  <a:gd name="T37" fmla="*/ 1 h 1078"/>
                  <a:gd name="T38" fmla="*/ 0 w 1102"/>
                  <a:gd name="T39" fmla="*/ 1 h 1078"/>
                  <a:gd name="T40" fmla="*/ 0 w 1102"/>
                  <a:gd name="T41" fmla="*/ 1 h 1078"/>
                  <a:gd name="T42" fmla="*/ 0 w 1102"/>
                  <a:gd name="T43" fmla="*/ 1 h 1078"/>
                  <a:gd name="T44" fmla="*/ 0 w 1102"/>
                  <a:gd name="T45" fmla="*/ 1 h 1078"/>
                  <a:gd name="T46" fmla="*/ 0 w 1102"/>
                  <a:gd name="T47" fmla="*/ 1 h 1078"/>
                  <a:gd name="T48" fmla="*/ 0 w 1102"/>
                  <a:gd name="T49" fmla="*/ 1 h 1078"/>
                  <a:gd name="T50" fmla="*/ 0 w 1102"/>
                  <a:gd name="T51" fmla="*/ 1 h 1078"/>
                  <a:gd name="T52" fmla="*/ 0 w 1102"/>
                  <a:gd name="T53" fmla="*/ 1 h 1078"/>
                  <a:gd name="T54" fmla="*/ 0 w 1102"/>
                  <a:gd name="T55" fmla="*/ 1 h 1078"/>
                  <a:gd name="T56" fmla="*/ 0 w 1102"/>
                  <a:gd name="T57" fmla="*/ 1 h 1078"/>
                  <a:gd name="T58" fmla="*/ 0 w 1102"/>
                  <a:gd name="T59" fmla="*/ 1 h 1078"/>
                  <a:gd name="T60" fmla="*/ 0 w 1102"/>
                  <a:gd name="T61" fmla="*/ 1 h 1078"/>
                  <a:gd name="T62" fmla="*/ 0 w 1102"/>
                  <a:gd name="T63" fmla="*/ 1 h 1078"/>
                  <a:gd name="T64" fmla="*/ 0 w 1102"/>
                  <a:gd name="T65" fmla="*/ 1 h 1078"/>
                  <a:gd name="T66" fmla="*/ 0 w 1102"/>
                  <a:gd name="T67" fmla="*/ 1 h 1078"/>
                  <a:gd name="T68" fmla="*/ 0 w 1102"/>
                  <a:gd name="T69" fmla="*/ 1 h 1078"/>
                  <a:gd name="T70" fmla="*/ 0 w 1102"/>
                  <a:gd name="T71" fmla="*/ 1 h 1078"/>
                  <a:gd name="T72" fmla="*/ 0 w 1102"/>
                  <a:gd name="T73" fmla="*/ 1 h 1078"/>
                  <a:gd name="T74" fmla="*/ 0 w 1102"/>
                  <a:gd name="T75" fmla="*/ 1 h 1078"/>
                  <a:gd name="T76" fmla="*/ 0 w 1102"/>
                  <a:gd name="T77" fmla="*/ 1 h 1078"/>
                  <a:gd name="T78" fmla="*/ 0 w 1102"/>
                  <a:gd name="T79" fmla="*/ 1 h 1078"/>
                  <a:gd name="T80" fmla="*/ 0 w 1102"/>
                  <a:gd name="T81" fmla="*/ 1 h 1078"/>
                  <a:gd name="T82" fmla="*/ 0 w 1102"/>
                  <a:gd name="T83" fmla="*/ 1 h 1078"/>
                  <a:gd name="T84" fmla="*/ 0 w 1102"/>
                  <a:gd name="T85" fmla="*/ 1 h 1078"/>
                  <a:gd name="T86" fmla="*/ 0 w 1102"/>
                  <a:gd name="T87" fmla="*/ 1 h 1078"/>
                  <a:gd name="T88" fmla="*/ 0 w 1102"/>
                  <a:gd name="T89" fmla="*/ 1 h 1078"/>
                  <a:gd name="T90" fmla="*/ 0 w 1102"/>
                  <a:gd name="T91" fmla="*/ 1 h 1078"/>
                  <a:gd name="T92" fmla="*/ 0 w 1102"/>
                  <a:gd name="T93" fmla="*/ 1 h 1078"/>
                  <a:gd name="T94" fmla="*/ 0 w 1102"/>
                  <a:gd name="T95" fmla="*/ 1 h 1078"/>
                  <a:gd name="T96" fmla="*/ 0 w 1102"/>
                  <a:gd name="T97" fmla="*/ 1 h 1078"/>
                  <a:gd name="T98" fmla="*/ 0 w 1102"/>
                  <a:gd name="T99" fmla="*/ 1 h 1078"/>
                  <a:gd name="T100" fmla="*/ 0 w 1102"/>
                  <a:gd name="T101" fmla="*/ 1 h 1078"/>
                  <a:gd name="T102" fmla="*/ 0 w 1102"/>
                  <a:gd name="T103" fmla="*/ 1 h 1078"/>
                  <a:gd name="T104" fmla="*/ 0 w 1102"/>
                  <a:gd name="T105" fmla="*/ 1 h 1078"/>
                  <a:gd name="T106" fmla="*/ 0 w 1102"/>
                  <a:gd name="T107" fmla="*/ 1 h 1078"/>
                  <a:gd name="T108" fmla="*/ 0 w 1102"/>
                  <a:gd name="T109" fmla="*/ 1 h 1078"/>
                  <a:gd name="T110" fmla="*/ 0 w 1102"/>
                  <a:gd name="T111" fmla="*/ 1 h 107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102"/>
                  <a:gd name="T169" fmla="*/ 0 h 1078"/>
                  <a:gd name="T170" fmla="*/ 1102 w 1102"/>
                  <a:gd name="T171" fmla="*/ 1078 h 107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102" h="1078">
                    <a:moveTo>
                      <a:pt x="864" y="0"/>
                    </a:moveTo>
                    <a:lnTo>
                      <a:pt x="836" y="6"/>
                    </a:lnTo>
                    <a:lnTo>
                      <a:pt x="807" y="13"/>
                    </a:lnTo>
                    <a:lnTo>
                      <a:pt x="778" y="19"/>
                    </a:lnTo>
                    <a:lnTo>
                      <a:pt x="750" y="28"/>
                    </a:lnTo>
                    <a:lnTo>
                      <a:pt x="723" y="34"/>
                    </a:lnTo>
                    <a:lnTo>
                      <a:pt x="696" y="42"/>
                    </a:lnTo>
                    <a:lnTo>
                      <a:pt x="670" y="52"/>
                    </a:lnTo>
                    <a:lnTo>
                      <a:pt x="643" y="60"/>
                    </a:lnTo>
                    <a:lnTo>
                      <a:pt x="617" y="69"/>
                    </a:lnTo>
                    <a:lnTo>
                      <a:pt x="591" y="78"/>
                    </a:lnTo>
                    <a:lnTo>
                      <a:pt x="565" y="87"/>
                    </a:lnTo>
                    <a:lnTo>
                      <a:pt x="539" y="97"/>
                    </a:lnTo>
                    <a:lnTo>
                      <a:pt x="515" y="107"/>
                    </a:lnTo>
                    <a:lnTo>
                      <a:pt x="490" y="116"/>
                    </a:lnTo>
                    <a:lnTo>
                      <a:pt x="466" y="127"/>
                    </a:lnTo>
                    <a:lnTo>
                      <a:pt x="440" y="136"/>
                    </a:lnTo>
                    <a:lnTo>
                      <a:pt x="416" y="146"/>
                    </a:lnTo>
                    <a:lnTo>
                      <a:pt x="392" y="157"/>
                    </a:lnTo>
                    <a:lnTo>
                      <a:pt x="368" y="166"/>
                    </a:lnTo>
                    <a:lnTo>
                      <a:pt x="344" y="176"/>
                    </a:lnTo>
                    <a:lnTo>
                      <a:pt x="319" y="185"/>
                    </a:lnTo>
                    <a:lnTo>
                      <a:pt x="295" y="196"/>
                    </a:lnTo>
                    <a:lnTo>
                      <a:pt x="271" y="205"/>
                    </a:lnTo>
                    <a:lnTo>
                      <a:pt x="247" y="214"/>
                    </a:lnTo>
                    <a:lnTo>
                      <a:pt x="223" y="223"/>
                    </a:lnTo>
                    <a:lnTo>
                      <a:pt x="198" y="233"/>
                    </a:lnTo>
                    <a:lnTo>
                      <a:pt x="174" y="241"/>
                    </a:lnTo>
                    <a:lnTo>
                      <a:pt x="149" y="250"/>
                    </a:lnTo>
                    <a:lnTo>
                      <a:pt x="125" y="258"/>
                    </a:lnTo>
                    <a:lnTo>
                      <a:pt x="100" y="265"/>
                    </a:lnTo>
                    <a:lnTo>
                      <a:pt x="75" y="273"/>
                    </a:lnTo>
                    <a:lnTo>
                      <a:pt x="50" y="280"/>
                    </a:lnTo>
                    <a:lnTo>
                      <a:pt x="43" y="294"/>
                    </a:lnTo>
                    <a:lnTo>
                      <a:pt x="37" y="307"/>
                    </a:lnTo>
                    <a:lnTo>
                      <a:pt x="30" y="320"/>
                    </a:lnTo>
                    <a:lnTo>
                      <a:pt x="24" y="334"/>
                    </a:lnTo>
                    <a:lnTo>
                      <a:pt x="19" y="347"/>
                    </a:lnTo>
                    <a:lnTo>
                      <a:pt x="13" y="360"/>
                    </a:lnTo>
                    <a:lnTo>
                      <a:pt x="6" y="373"/>
                    </a:lnTo>
                    <a:lnTo>
                      <a:pt x="0" y="387"/>
                    </a:lnTo>
                    <a:lnTo>
                      <a:pt x="21" y="428"/>
                    </a:lnTo>
                    <a:lnTo>
                      <a:pt x="39" y="470"/>
                    </a:lnTo>
                    <a:lnTo>
                      <a:pt x="58" y="513"/>
                    </a:lnTo>
                    <a:lnTo>
                      <a:pt x="74" y="554"/>
                    </a:lnTo>
                    <a:lnTo>
                      <a:pt x="89" y="597"/>
                    </a:lnTo>
                    <a:lnTo>
                      <a:pt x="103" y="639"/>
                    </a:lnTo>
                    <a:lnTo>
                      <a:pt x="117" y="682"/>
                    </a:lnTo>
                    <a:lnTo>
                      <a:pt x="128" y="726"/>
                    </a:lnTo>
                    <a:lnTo>
                      <a:pt x="138" y="768"/>
                    </a:lnTo>
                    <a:lnTo>
                      <a:pt x="149" y="812"/>
                    </a:lnTo>
                    <a:lnTo>
                      <a:pt x="158" y="856"/>
                    </a:lnTo>
                    <a:lnTo>
                      <a:pt x="166" y="900"/>
                    </a:lnTo>
                    <a:lnTo>
                      <a:pt x="174" y="943"/>
                    </a:lnTo>
                    <a:lnTo>
                      <a:pt x="181" y="988"/>
                    </a:lnTo>
                    <a:lnTo>
                      <a:pt x="187" y="1033"/>
                    </a:lnTo>
                    <a:lnTo>
                      <a:pt x="193" y="1078"/>
                    </a:lnTo>
                    <a:lnTo>
                      <a:pt x="216" y="1075"/>
                    </a:lnTo>
                    <a:lnTo>
                      <a:pt x="238" y="1071"/>
                    </a:lnTo>
                    <a:lnTo>
                      <a:pt x="261" y="1069"/>
                    </a:lnTo>
                    <a:lnTo>
                      <a:pt x="284" y="1066"/>
                    </a:lnTo>
                    <a:lnTo>
                      <a:pt x="306" y="1063"/>
                    </a:lnTo>
                    <a:lnTo>
                      <a:pt x="329" y="1061"/>
                    </a:lnTo>
                    <a:lnTo>
                      <a:pt x="352" y="1060"/>
                    </a:lnTo>
                    <a:lnTo>
                      <a:pt x="375" y="1057"/>
                    </a:lnTo>
                    <a:lnTo>
                      <a:pt x="397" y="1056"/>
                    </a:lnTo>
                    <a:lnTo>
                      <a:pt x="420" y="1054"/>
                    </a:lnTo>
                    <a:lnTo>
                      <a:pt x="443" y="1053"/>
                    </a:lnTo>
                    <a:lnTo>
                      <a:pt x="465" y="1052"/>
                    </a:lnTo>
                    <a:lnTo>
                      <a:pt x="488" y="1052"/>
                    </a:lnTo>
                    <a:lnTo>
                      <a:pt x="511" y="1051"/>
                    </a:lnTo>
                    <a:lnTo>
                      <a:pt x="533" y="1051"/>
                    </a:lnTo>
                    <a:lnTo>
                      <a:pt x="556" y="1051"/>
                    </a:lnTo>
                    <a:lnTo>
                      <a:pt x="576" y="1051"/>
                    </a:lnTo>
                    <a:lnTo>
                      <a:pt x="596" y="1051"/>
                    </a:lnTo>
                    <a:lnTo>
                      <a:pt x="616" y="1051"/>
                    </a:lnTo>
                    <a:lnTo>
                      <a:pt x="635" y="1052"/>
                    </a:lnTo>
                    <a:lnTo>
                      <a:pt x="655" y="1052"/>
                    </a:lnTo>
                    <a:lnTo>
                      <a:pt x="673" y="1053"/>
                    </a:lnTo>
                    <a:lnTo>
                      <a:pt x="693" y="1054"/>
                    </a:lnTo>
                    <a:lnTo>
                      <a:pt x="711" y="1055"/>
                    </a:lnTo>
                    <a:lnTo>
                      <a:pt x="735" y="1048"/>
                    </a:lnTo>
                    <a:lnTo>
                      <a:pt x="760" y="1041"/>
                    </a:lnTo>
                    <a:lnTo>
                      <a:pt x="784" y="1036"/>
                    </a:lnTo>
                    <a:lnTo>
                      <a:pt x="808" y="1029"/>
                    </a:lnTo>
                    <a:lnTo>
                      <a:pt x="832" y="1022"/>
                    </a:lnTo>
                    <a:lnTo>
                      <a:pt x="856" y="1015"/>
                    </a:lnTo>
                    <a:lnTo>
                      <a:pt x="882" y="1008"/>
                    </a:lnTo>
                    <a:lnTo>
                      <a:pt x="906" y="1001"/>
                    </a:lnTo>
                    <a:lnTo>
                      <a:pt x="930" y="994"/>
                    </a:lnTo>
                    <a:lnTo>
                      <a:pt x="954" y="987"/>
                    </a:lnTo>
                    <a:lnTo>
                      <a:pt x="979" y="980"/>
                    </a:lnTo>
                    <a:lnTo>
                      <a:pt x="1004" y="973"/>
                    </a:lnTo>
                    <a:lnTo>
                      <a:pt x="1028" y="966"/>
                    </a:lnTo>
                    <a:lnTo>
                      <a:pt x="1052" y="960"/>
                    </a:lnTo>
                    <a:lnTo>
                      <a:pt x="1078" y="953"/>
                    </a:lnTo>
                    <a:lnTo>
                      <a:pt x="1102" y="946"/>
                    </a:lnTo>
                    <a:lnTo>
                      <a:pt x="1096" y="886"/>
                    </a:lnTo>
                    <a:lnTo>
                      <a:pt x="1089" y="827"/>
                    </a:lnTo>
                    <a:lnTo>
                      <a:pt x="1081" y="768"/>
                    </a:lnTo>
                    <a:lnTo>
                      <a:pt x="1072" y="710"/>
                    </a:lnTo>
                    <a:lnTo>
                      <a:pt x="1061" y="652"/>
                    </a:lnTo>
                    <a:lnTo>
                      <a:pt x="1050" y="594"/>
                    </a:lnTo>
                    <a:lnTo>
                      <a:pt x="1037" y="536"/>
                    </a:lnTo>
                    <a:lnTo>
                      <a:pt x="1023" y="478"/>
                    </a:lnTo>
                    <a:lnTo>
                      <a:pt x="1008" y="419"/>
                    </a:lnTo>
                    <a:lnTo>
                      <a:pt x="992" y="362"/>
                    </a:lnTo>
                    <a:lnTo>
                      <a:pt x="975" y="303"/>
                    </a:lnTo>
                    <a:lnTo>
                      <a:pt x="955" y="243"/>
                    </a:lnTo>
                    <a:lnTo>
                      <a:pt x="935" y="183"/>
                    </a:lnTo>
                    <a:lnTo>
                      <a:pt x="913" y="123"/>
                    </a:lnTo>
                    <a:lnTo>
                      <a:pt x="890" y="62"/>
                    </a:lnTo>
                    <a:lnTo>
                      <a:pt x="864" y="0"/>
                    </a:lnTo>
                    <a:close/>
                  </a:path>
                </a:pathLst>
              </a:custGeom>
              <a:solidFill>
                <a:srgbClr val="002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1" name="Freeform 396"/>
              <p:cNvSpPr>
                <a:spLocks noChangeAspect="1"/>
              </p:cNvSpPr>
              <p:nvPr/>
            </p:nvSpPr>
            <p:spPr bwMode="auto">
              <a:xfrm>
                <a:off x="4027" y="3128"/>
                <a:ext cx="185" cy="191"/>
              </a:xfrm>
              <a:custGeom>
                <a:avLst/>
                <a:gdLst>
                  <a:gd name="T0" fmla="*/ 1 w 369"/>
                  <a:gd name="T1" fmla="*/ 0 h 384"/>
                  <a:gd name="T2" fmla="*/ 1 w 369"/>
                  <a:gd name="T3" fmla="*/ 0 h 384"/>
                  <a:gd name="T4" fmla="*/ 1 w 369"/>
                  <a:gd name="T5" fmla="*/ 0 h 384"/>
                  <a:gd name="T6" fmla="*/ 1 w 369"/>
                  <a:gd name="T7" fmla="*/ 0 h 384"/>
                  <a:gd name="T8" fmla="*/ 1 w 369"/>
                  <a:gd name="T9" fmla="*/ 0 h 384"/>
                  <a:gd name="T10" fmla="*/ 1 w 369"/>
                  <a:gd name="T11" fmla="*/ 0 h 384"/>
                  <a:gd name="T12" fmla="*/ 1 w 369"/>
                  <a:gd name="T13" fmla="*/ 0 h 384"/>
                  <a:gd name="T14" fmla="*/ 1 w 369"/>
                  <a:gd name="T15" fmla="*/ 0 h 384"/>
                  <a:gd name="T16" fmla="*/ 1 w 369"/>
                  <a:gd name="T17" fmla="*/ 0 h 384"/>
                  <a:gd name="T18" fmla="*/ 1 w 369"/>
                  <a:gd name="T19" fmla="*/ 0 h 384"/>
                  <a:gd name="T20" fmla="*/ 1 w 369"/>
                  <a:gd name="T21" fmla="*/ 0 h 384"/>
                  <a:gd name="T22" fmla="*/ 1 w 369"/>
                  <a:gd name="T23" fmla="*/ 0 h 384"/>
                  <a:gd name="T24" fmla="*/ 1 w 369"/>
                  <a:gd name="T25" fmla="*/ 0 h 384"/>
                  <a:gd name="T26" fmla="*/ 1 w 369"/>
                  <a:gd name="T27" fmla="*/ 0 h 384"/>
                  <a:gd name="T28" fmla="*/ 1 w 369"/>
                  <a:gd name="T29" fmla="*/ 0 h 384"/>
                  <a:gd name="T30" fmla="*/ 1 w 369"/>
                  <a:gd name="T31" fmla="*/ 0 h 384"/>
                  <a:gd name="T32" fmla="*/ 1 w 369"/>
                  <a:gd name="T33" fmla="*/ 0 h 384"/>
                  <a:gd name="T34" fmla="*/ 1 w 369"/>
                  <a:gd name="T35" fmla="*/ 0 h 384"/>
                  <a:gd name="T36" fmla="*/ 1 w 369"/>
                  <a:gd name="T37" fmla="*/ 0 h 384"/>
                  <a:gd name="T38" fmla="*/ 1 w 369"/>
                  <a:gd name="T39" fmla="*/ 0 h 384"/>
                  <a:gd name="T40" fmla="*/ 1 w 369"/>
                  <a:gd name="T41" fmla="*/ 0 h 384"/>
                  <a:gd name="T42" fmla="*/ 1 w 369"/>
                  <a:gd name="T43" fmla="*/ 0 h 384"/>
                  <a:gd name="T44" fmla="*/ 1 w 369"/>
                  <a:gd name="T45" fmla="*/ 0 h 384"/>
                  <a:gd name="T46" fmla="*/ 1 w 369"/>
                  <a:gd name="T47" fmla="*/ 0 h 384"/>
                  <a:gd name="T48" fmla="*/ 1 w 369"/>
                  <a:gd name="T49" fmla="*/ 0 h 384"/>
                  <a:gd name="T50" fmla="*/ 1 w 369"/>
                  <a:gd name="T51" fmla="*/ 0 h 384"/>
                  <a:gd name="T52" fmla="*/ 1 w 369"/>
                  <a:gd name="T53" fmla="*/ 0 h 384"/>
                  <a:gd name="T54" fmla="*/ 1 w 369"/>
                  <a:gd name="T55" fmla="*/ 0 h 384"/>
                  <a:gd name="T56" fmla="*/ 1 w 369"/>
                  <a:gd name="T57" fmla="*/ 0 h 384"/>
                  <a:gd name="T58" fmla="*/ 1 w 369"/>
                  <a:gd name="T59" fmla="*/ 0 h 384"/>
                  <a:gd name="T60" fmla="*/ 0 w 369"/>
                  <a:gd name="T61" fmla="*/ 0 h 384"/>
                  <a:gd name="T62" fmla="*/ 0 w 369"/>
                  <a:gd name="T63" fmla="*/ 0 h 384"/>
                  <a:gd name="T64" fmla="*/ 1 w 369"/>
                  <a:gd name="T65" fmla="*/ 0 h 384"/>
                  <a:gd name="T66" fmla="*/ 1 w 369"/>
                  <a:gd name="T67" fmla="*/ 0 h 384"/>
                  <a:gd name="T68" fmla="*/ 1 w 369"/>
                  <a:gd name="T69" fmla="*/ 0 h 384"/>
                  <a:gd name="T70" fmla="*/ 1 w 369"/>
                  <a:gd name="T71" fmla="*/ 0 h 384"/>
                  <a:gd name="T72" fmla="*/ 1 w 369"/>
                  <a:gd name="T73" fmla="*/ 0 h 384"/>
                  <a:gd name="T74" fmla="*/ 1 w 369"/>
                  <a:gd name="T75" fmla="*/ 0 h 384"/>
                  <a:gd name="T76" fmla="*/ 1 w 369"/>
                  <a:gd name="T77" fmla="*/ 0 h 384"/>
                  <a:gd name="T78" fmla="*/ 1 w 369"/>
                  <a:gd name="T79" fmla="*/ 0 h 384"/>
                  <a:gd name="T80" fmla="*/ 1 w 369"/>
                  <a:gd name="T81" fmla="*/ 0 h 384"/>
                  <a:gd name="T82" fmla="*/ 1 w 369"/>
                  <a:gd name="T83" fmla="*/ 0 h 384"/>
                  <a:gd name="T84" fmla="*/ 1 w 369"/>
                  <a:gd name="T85" fmla="*/ 0 h 384"/>
                  <a:gd name="T86" fmla="*/ 1 w 369"/>
                  <a:gd name="T87" fmla="*/ 0 h 384"/>
                  <a:gd name="T88" fmla="*/ 1 w 369"/>
                  <a:gd name="T89" fmla="*/ 0 h 384"/>
                  <a:gd name="T90" fmla="*/ 1 w 369"/>
                  <a:gd name="T91" fmla="*/ 0 h 384"/>
                  <a:gd name="T92" fmla="*/ 1 w 369"/>
                  <a:gd name="T93" fmla="*/ 0 h 384"/>
                  <a:gd name="T94" fmla="*/ 1 w 369"/>
                  <a:gd name="T95" fmla="*/ 0 h 384"/>
                  <a:gd name="T96" fmla="*/ 1 w 369"/>
                  <a:gd name="T97" fmla="*/ 0 h 384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369"/>
                  <a:gd name="T148" fmla="*/ 0 h 384"/>
                  <a:gd name="T149" fmla="*/ 369 w 369"/>
                  <a:gd name="T150" fmla="*/ 384 h 384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369" h="384">
                    <a:moveTo>
                      <a:pt x="226" y="377"/>
                    </a:moveTo>
                    <a:lnTo>
                      <a:pt x="261" y="362"/>
                    </a:lnTo>
                    <a:lnTo>
                      <a:pt x="293" y="341"/>
                    </a:lnTo>
                    <a:lnTo>
                      <a:pt x="319" y="316"/>
                    </a:lnTo>
                    <a:lnTo>
                      <a:pt x="341" y="286"/>
                    </a:lnTo>
                    <a:lnTo>
                      <a:pt x="357" y="252"/>
                    </a:lnTo>
                    <a:lnTo>
                      <a:pt x="366" y="216"/>
                    </a:lnTo>
                    <a:lnTo>
                      <a:pt x="369" y="178"/>
                    </a:lnTo>
                    <a:lnTo>
                      <a:pt x="363" y="138"/>
                    </a:lnTo>
                    <a:lnTo>
                      <a:pt x="356" y="119"/>
                    </a:lnTo>
                    <a:lnTo>
                      <a:pt x="348" y="102"/>
                    </a:lnTo>
                    <a:lnTo>
                      <a:pt x="339" y="84"/>
                    </a:lnTo>
                    <a:lnTo>
                      <a:pt x="327" y="69"/>
                    </a:lnTo>
                    <a:lnTo>
                      <a:pt x="315" y="55"/>
                    </a:lnTo>
                    <a:lnTo>
                      <a:pt x="302" y="43"/>
                    </a:lnTo>
                    <a:lnTo>
                      <a:pt x="287" y="32"/>
                    </a:lnTo>
                    <a:lnTo>
                      <a:pt x="271" y="22"/>
                    </a:lnTo>
                    <a:lnTo>
                      <a:pt x="255" y="14"/>
                    </a:lnTo>
                    <a:lnTo>
                      <a:pt x="237" y="8"/>
                    </a:lnTo>
                    <a:lnTo>
                      <a:pt x="220" y="4"/>
                    </a:lnTo>
                    <a:lnTo>
                      <a:pt x="202" y="0"/>
                    </a:lnTo>
                    <a:lnTo>
                      <a:pt x="183" y="0"/>
                    </a:lnTo>
                    <a:lnTo>
                      <a:pt x="165" y="0"/>
                    </a:lnTo>
                    <a:lnTo>
                      <a:pt x="145" y="4"/>
                    </a:lnTo>
                    <a:lnTo>
                      <a:pt x="127" y="8"/>
                    </a:lnTo>
                    <a:lnTo>
                      <a:pt x="92" y="23"/>
                    </a:lnTo>
                    <a:lnTo>
                      <a:pt x="62" y="45"/>
                    </a:lnTo>
                    <a:lnTo>
                      <a:pt x="38" y="70"/>
                    </a:lnTo>
                    <a:lnTo>
                      <a:pt x="20" y="100"/>
                    </a:lnTo>
                    <a:lnTo>
                      <a:pt x="7" y="134"/>
                    </a:lnTo>
                    <a:lnTo>
                      <a:pt x="0" y="168"/>
                    </a:lnTo>
                    <a:lnTo>
                      <a:pt x="0" y="206"/>
                    </a:lnTo>
                    <a:lnTo>
                      <a:pt x="6" y="244"/>
                    </a:lnTo>
                    <a:lnTo>
                      <a:pt x="11" y="263"/>
                    </a:lnTo>
                    <a:lnTo>
                      <a:pt x="18" y="280"/>
                    </a:lnTo>
                    <a:lnTo>
                      <a:pt x="28" y="297"/>
                    </a:lnTo>
                    <a:lnTo>
                      <a:pt x="38" y="312"/>
                    </a:lnTo>
                    <a:lnTo>
                      <a:pt x="48" y="326"/>
                    </a:lnTo>
                    <a:lnTo>
                      <a:pt x="61" y="339"/>
                    </a:lnTo>
                    <a:lnTo>
                      <a:pt x="74" y="349"/>
                    </a:lnTo>
                    <a:lnTo>
                      <a:pt x="89" y="360"/>
                    </a:lnTo>
                    <a:lnTo>
                      <a:pt x="104" y="368"/>
                    </a:lnTo>
                    <a:lnTo>
                      <a:pt x="119" y="375"/>
                    </a:lnTo>
                    <a:lnTo>
                      <a:pt x="136" y="379"/>
                    </a:lnTo>
                    <a:lnTo>
                      <a:pt x="152" y="383"/>
                    </a:lnTo>
                    <a:lnTo>
                      <a:pt x="170" y="384"/>
                    </a:lnTo>
                    <a:lnTo>
                      <a:pt x="189" y="384"/>
                    </a:lnTo>
                    <a:lnTo>
                      <a:pt x="207" y="381"/>
                    </a:lnTo>
                    <a:lnTo>
                      <a:pt x="226" y="3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2" name="Freeform 397"/>
              <p:cNvSpPr>
                <a:spLocks noChangeAspect="1"/>
              </p:cNvSpPr>
              <p:nvPr/>
            </p:nvSpPr>
            <p:spPr bwMode="auto">
              <a:xfrm>
                <a:off x="4090" y="3195"/>
                <a:ext cx="52" cy="54"/>
              </a:xfrm>
              <a:custGeom>
                <a:avLst/>
                <a:gdLst>
                  <a:gd name="T0" fmla="*/ 1 w 102"/>
                  <a:gd name="T1" fmla="*/ 1 h 107"/>
                  <a:gd name="T2" fmla="*/ 1 w 102"/>
                  <a:gd name="T3" fmla="*/ 1 h 107"/>
                  <a:gd name="T4" fmla="*/ 1 w 102"/>
                  <a:gd name="T5" fmla="*/ 1 h 107"/>
                  <a:gd name="T6" fmla="*/ 1 w 102"/>
                  <a:gd name="T7" fmla="*/ 1 h 107"/>
                  <a:gd name="T8" fmla="*/ 1 w 102"/>
                  <a:gd name="T9" fmla="*/ 0 h 107"/>
                  <a:gd name="T10" fmla="*/ 1 w 102"/>
                  <a:gd name="T11" fmla="*/ 1 h 107"/>
                  <a:gd name="T12" fmla="*/ 1 w 102"/>
                  <a:gd name="T13" fmla="*/ 1 h 107"/>
                  <a:gd name="T14" fmla="*/ 1 w 102"/>
                  <a:gd name="T15" fmla="*/ 1 h 107"/>
                  <a:gd name="T16" fmla="*/ 1 w 102"/>
                  <a:gd name="T17" fmla="*/ 1 h 107"/>
                  <a:gd name="T18" fmla="*/ 1 w 102"/>
                  <a:gd name="T19" fmla="*/ 1 h 107"/>
                  <a:gd name="T20" fmla="*/ 1 w 102"/>
                  <a:gd name="T21" fmla="*/ 1 h 107"/>
                  <a:gd name="T22" fmla="*/ 1 w 102"/>
                  <a:gd name="T23" fmla="*/ 1 h 107"/>
                  <a:gd name="T24" fmla="*/ 0 w 102"/>
                  <a:gd name="T25" fmla="*/ 1 h 107"/>
                  <a:gd name="T26" fmla="*/ 1 w 102"/>
                  <a:gd name="T27" fmla="*/ 1 h 107"/>
                  <a:gd name="T28" fmla="*/ 1 w 102"/>
                  <a:gd name="T29" fmla="*/ 1 h 107"/>
                  <a:gd name="T30" fmla="*/ 1 w 102"/>
                  <a:gd name="T31" fmla="*/ 1 h 107"/>
                  <a:gd name="T32" fmla="*/ 1 w 102"/>
                  <a:gd name="T33" fmla="*/ 1 h 107"/>
                  <a:gd name="T34" fmla="*/ 1 w 102"/>
                  <a:gd name="T35" fmla="*/ 1 h 107"/>
                  <a:gd name="T36" fmla="*/ 1 w 102"/>
                  <a:gd name="T37" fmla="*/ 1 h 107"/>
                  <a:gd name="T38" fmla="*/ 1 w 102"/>
                  <a:gd name="T39" fmla="*/ 1 h 107"/>
                  <a:gd name="T40" fmla="*/ 1 w 102"/>
                  <a:gd name="T41" fmla="*/ 1 h 107"/>
                  <a:gd name="T42" fmla="*/ 1 w 102"/>
                  <a:gd name="T43" fmla="*/ 1 h 107"/>
                  <a:gd name="T44" fmla="*/ 1 w 102"/>
                  <a:gd name="T45" fmla="*/ 1 h 107"/>
                  <a:gd name="T46" fmla="*/ 1 w 102"/>
                  <a:gd name="T47" fmla="*/ 1 h 107"/>
                  <a:gd name="T48" fmla="*/ 1 w 102"/>
                  <a:gd name="T49" fmla="*/ 1 h 10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02"/>
                  <a:gd name="T76" fmla="*/ 0 h 107"/>
                  <a:gd name="T77" fmla="*/ 102 w 102"/>
                  <a:gd name="T78" fmla="*/ 107 h 10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02" h="107">
                    <a:moveTo>
                      <a:pt x="102" y="84"/>
                    </a:moveTo>
                    <a:lnTo>
                      <a:pt x="96" y="62"/>
                    </a:lnTo>
                    <a:lnTo>
                      <a:pt x="92" y="41"/>
                    </a:lnTo>
                    <a:lnTo>
                      <a:pt x="86" y="21"/>
                    </a:lnTo>
                    <a:lnTo>
                      <a:pt x="80" y="0"/>
                    </a:lnTo>
                    <a:lnTo>
                      <a:pt x="70" y="3"/>
                    </a:lnTo>
                    <a:lnTo>
                      <a:pt x="59" y="6"/>
                    </a:lnTo>
                    <a:lnTo>
                      <a:pt x="49" y="9"/>
                    </a:lnTo>
                    <a:lnTo>
                      <a:pt x="40" y="11"/>
                    </a:lnTo>
                    <a:lnTo>
                      <a:pt x="29" y="15"/>
                    </a:lnTo>
                    <a:lnTo>
                      <a:pt x="19" y="18"/>
                    </a:lnTo>
                    <a:lnTo>
                      <a:pt x="10" y="21"/>
                    </a:lnTo>
                    <a:lnTo>
                      <a:pt x="0" y="24"/>
                    </a:lnTo>
                    <a:lnTo>
                      <a:pt x="5" y="45"/>
                    </a:lnTo>
                    <a:lnTo>
                      <a:pt x="10" y="66"/>
                    </a:lnTo>
                    <a:lnTo>
                      <a:pt x="16" y="86"/>
                    </a:lnTo>
                    <a:lnTo>
                      <a:pt x="21" y="107"/>
                    </a:lnTo>
                    <a:lnTo>
                      <a:pt x="32" y="104"/>
                    </a:lnTo>
                    <a:lnTo>
                      <a:pt x="41" y="101"/>
                    </a:lnTo>
                    <a:lnTo>
                      <a:pt x="51" y="98"/>
                    </a:lnTo>
                    <a:lnTo>
                      <a:pt x="62" y="96"/>
                    </a:lnTo>
                    <a:lnTo>
                      <a:pt x="71" y="93"/>
                    </a:lnTo>
                    <a:lnTo>
                      <a:pt x="81" y="90"/>
                    </a:lnTo>
                    <a:lnTo>
                      <a:pt x="92" y="88"/>
                    </a:lnTo>
                    <a:lnTo>
                      <a:pt x="102" y="84"/>
                    </a:lnTo>
                    <a:close/>
                  </a:path>
                </a:pathLst>
              </a:custGeom>
              <a:solidFill>
                <a:srgbClr val="002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3" name="Freeform 398"/>
              <p:cNvSpPr>
                <a:spLocks noChangeAspect="1"/>
              </p:cNvSpPr>
              <p:nvPr/>
            </p:nvSpPr>
            <p:spPr bwMode="auto">
              <a:xfrm>
                <a:off x="4007" y="3341"/>
                <a:ext cx="311" cy="85"/>
              </a:xfrm>
              <a:custGeom>
                <a:avLst/>
                <a:gdLst>
                  <a:gd name="T0" fmla="*/ 0 w 624"/>
                  <a:gd name="T1" fmla="*/ 1 h 169"/>
                  <a:gd name="T2" fmla="*/ 0 w 624"/>
                  <a:gd name="T3" fmla="*/ 1 h 169"/>
                  <a:gd name="T4" fmla="*/ 0 w 624"/>
                  <a:gd name="T5" fmla="*/ 1 h 169"/>
                  <a:gd name="T6" fmla="*/ 0 w 624"/>
                  <a:gd name="T7" fmla="*/ 0 h 169"/>
                  <a:gd name="T8" fmla="*/ 0 w 624"/>
                  <a:gd name="T9" fmla="*/ 1 h 169"/>
                  <a:gd name="T10" fmla="*/ 0 w 624"/>
                  <a:gd name="T11" fmla="*/ 1 h 169"/>
                  <a:gd name="T12" fmla="*/ 0 w 624"/>
                  <a:gd name="T13" fmla="*/ 1 h 169"/>
                  <a:gd name="T14" fmla="*/ 0 w 624"/>
                  <a:gd name="T15" fmla="*/ 1 h 169"/>
                  <a:gd name="T16" fmla="*/ 0 w 624"/>
                  <a:gd name="T17" fmla="*/ 1 h 169"/>
                  <a:gd name="T18" fmla="*/ 0 w 624"/>
                  <a:gd name="T19" fmla="*/ 1 h 169"/>
                  <a:gd name="T20" fmla="*/ 0 w 624"/>
                  <a:gd name="T21" fmla="*/ 1 h 169"/>
                  <a:gd name="T22" fmla="*/ 0 w 624"/>
                  <a:gd name="T23" fmla="*/ 1 h 169"/>
                  <a:gd name="T24" fmla="*/ 0 w 624"/>
                  <a:gd name="T25" fmla="*/ 1 h 169"/>
                  <a:gd name="T26" fmla="*/ 0 w 624"/>
                  <a:gd name="T27" fmla="*/ 1 h 169"/>
                  <a:gd name="T28" fmla="*/ 0 w 624"/>
                  <a:gd name="T29" fmla="*/ 1 h 169"/>
                  <a:gd name="T30" fmla="*/ 0 w 624"/>
                  <a:gd name="T31" fmla="*/ 1 h 169"/>
                  <a:gd name="T32" fmla="*/ 0 w 624"/>
                  <a:gd name="T33" fmla="*/ 1 h 169"/>
                  <a:gd name="T34" fmla="*/ 0 w 624"/>
                  <a:gd name="T35" fmla="*/ 1 h 169"/>
                  <a:gd name="T36" fmla="*/ 0 w 624"/>
                  <a:gd name="T37" fmla="*/ 1 h 169"/>
                  <a:gd name="T38" fmla="*/ 0 w 624"/>
                  <a:gd name="T39" fmla="*/ 1 h 169"/>
                  <a:gd name="T40" fmla="*/ 0 w 624"/>
                  <a:gd name="T41" fmla="*/ 1 h 169"/>
                  <a:gd name="T42" fmla="*/ 0 w 624"/>
                  <a:gd name="T43" fmla="*/ 1 h 169"/>
                  <a:gd name="T44" fmla="*/ 0 w 624"/>
                  <a:gd name="T45" fmla="*/ 1 h 169"/>
                  <a:gd name="T46" fmla="*/ 0 w 624"/>
                  <a:gd name="T47" fmla="*/ 1 h 169"/>
                  <a:gd name="T48" fmla="*/ 0 w 624"/>
                  <a:gd name="T49" fmla="*/ 1 h 169"/>
                  <a:gd name="T50" fmla="*/ 0 w 624"/>
                  <a:gd name="T51" fmla="*/ 1 h 169"/>
                  <a:gd name="T52" fmla="*/ 0 w 624"/>
                  <a:gd name="T53" fmla="*/ 1 h 169"/>
                  <a:gd name="T54" fmla="*/ 0 w 624"/>
                  <a:gd name="T55" fmla="*/ 1 h 169"/>
                  <a:gd name="T56" fmla="*/ 0 w 624"/>
                  <a:gd name="T57" fmla="*/ 1 h 169"/>
                  <a:gd name="T58" fmla="*/ 0 w 624"/>
                  <a:gd name="T59" fmla="*/ 1 h 169"/>
                  <a:gd name="T60" fmla="*/ 0 w 624"/>
                  <a:gd name="T61" fmla="*/ 1 h 169"/>
                  <a:gd name="T62" fmla="*/ 0 w 624"/>
                  <a:gd name="T63" fmla="*/ 1 h 169"/>
                  <a:gd name="T64" fmla="*/ 0 w 624"/>
                  <a:gd name="T65" fmla="*/ 1 h 169"/>
                  <a:gd name="T66" fmla="*/ 0 w 624"/>
                  <a:gd name="T67" fmla="*/ 1 h 169"/>
                  <a:gd name="T68" fmla="*/ 0 w 624"/>
                  <a:gd name="T69" fmla="*/ 1 h 169"/>
                  <a:gd name="T70" fmla="*/ 0 w 624"/>
                  <a:gd name="T71" fmla="*/ 1 h 169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24"/>
                  <a:gd name="T109" fmla="*/ 0 h 169"/>
                  <a:gd name="T110" fmla="*/ 624 w 624"/>
                  <a:gd name="T111" fmla="*/ 169 h 169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24" h="169">
                    <a:moveTo>
                      <a:pt x="613" y="24"/>
                    </a:moveTo>
                    <a:lnTo>
                      <a:pt x="612" y="18"/>
                    </a:lnTo>
                    <a:lnTo>
                      <a:pt x="609" y="12"/>
                    </a:lnTo>
                    <a:lnTo>
                      <a:pt x="605" y="8"/>
                    </a:lnTo>
                    <a:lnTo>
                      <a:pt x="602" y="4"/>
                    </a:lnTo>
                    <a:lnTo>
                      <a:pt x="596" y="2"/>
                    </a:lnTo>
                    <a:lnTo>
                      <a:pt x="590" y="1"/>
                    </a:lnTo>
                    <a:lnTo>
                      <a:pt x="585" y="0"/>
                    </a:lnTo>
                    <a:lnTo>
                      <a:pt x="579" y="1"/>
                    </a:lnTo>
                    <a:lnTo>
                      <a:pt x="542" y="11"/>
                    </a:lnTo>
                    <a:lnTo>
                      <a:pt x="505" y="21"/>
                    </a:lnTo>
                    <a:lnTo>
                      <a:pt x="469" y="32"/>
                    </a:lnTo>
                    <a:lnTo>
                      <a:pt x="434" y="41"/>
                    </a:lnTo>
                    <a:lnTo>
                      <a:pt x="398" y="51"/>
                    </a:lnTo>
                    <a:lnTo>
                      <a:pt x="363" y="62"/>
                    </a:lnTo>
                    <a:lnTo>
                      <a:pt x="328" y="72"/>
                    </a:lnTo>
                    <a:lnTo>
                      <a:pt x="293" y="81"/>
                    </a:lnTo>
                    <a:lnTo>
                      <a:pt x="257" y="92"/>
                    </a:lnTo>
                    <a:lnTo>
                      <a:pt x="223" y="101"/>
                    </a:lnTo>
                    <a:lnTo>
                      <a:pt x="188" y="111"/>
                    </a:lnTo>
                    <a:lnTo>
                      <a:pt x="154" y="122"/>
                    </a:lnTo>
                    <a:lnTo>
                      <a:pt x="119" y="131"/>
                    </a:lnTo>
                    <a:lnTo>
                      <a:pt x="85" y="141"/>
                    </a:lnTo>
                    <a:lnTo>
                      <a:pt x="49" y="151"/>
                    </a:lnTo>
                    <a:lnTo>
                      <a:pt x="14" y="161"/>
                    </a:lnTo>
                    <a:lnTo>
                      <a:pt x="10" y="162"/>
                    </a:lnTo>
                    <a:lnTo>
                      <a:pt x="6" y="164"/>
                    </a:lnTo>
                    <a:lnTo>
                      <a:pt x="3" y="167"/>
                    </a:lnTo>
                    <a:lnTo>
                      <a:pt x="0" y="169"/>
                    </a:lnTo>
                    <a:lnTo>
                      <a:pt x="14" y="168"/>
                    </a:lnTo>
                    <a:lnTo>
                      <a:pt x="27" y="167"/>
                    </a:lnTo>
                    <a:lnTo>
                      <a:pt x="41" y="165"/>
                    </a:lnTo>
                    <a:lnTo>
                      <a:pt x="53" y="164"/>
                    </a:lnTo>
                    <a:lnTo>
                      <a:pt x="67" y="163"/>
                    </a:lnTo>
                    <a:lnTo>
                      <a:pt x="81" y="163"/>
                    </a:lnTo>
                    <a:lnTo>
                      <a:pt x="94" y="162"/>
                    </a:lnTo>
                    <a:lnTo>
                      <a:pt x="108" y="161"/>
                    </a:lnTo>
                    <a:lnTo>
                      <a:pt x="120" y="161"/>
                    </a:lnTo>
                    <a:lnTo>
                      <a:pt x="134" y="160"/>
                    </a:lnTo>
                    <a:lnTo>
                      <a:pt x="148" y="160"/>
                    </a:lnTo>
                    <a:lnTo>
                      <a:pt x="161" y="160"/>
                    </a:lnTo>
                    <a:lnTo>
                      <a:pt x="174" y="159"/>
                    </a:lnTo>
                    <a:lnTo>
                      <a:pt x="187" y="159"/>
                    </a:lnTo>
                    <a:lnTo>
                      <a:pt x="201" y="159"/>
                    </a:lnTo>
                    <a:lnTo>
                      <a:pt x="214" y="159"/>
                    </a:lnTo>
                    <a:lnTo>
                      <a:pt x="234" y="159"/>
                    </a:lnTo>
                    <a:lnTo>
                      <a:pt x="254" y="159"/>
                    </a:lnTo>
                    <a:lnTo>
                      <a:pt x="274" y="159"/>
                    </a:lnTo>
                    <a:lnTo>
                      <a:pt x="293" y="160"/>
                    </a:lnTo>
                    <a:lnTo>
                      <a:pt x="313" y="160"/>
                    </a:lnTo>
                    <a:lnTo>
                      <a:pt x="331" y="161"/>
                    </a:lnTo>
                    <a:lnTo>
                      <a:pt x="351" y="162"/>
                    </a:lnTo>
                    <a:lnTo>
                      <a:pt x="369" y="163"/>
                    </a:lnTo>
                    <a:lnTo>
                      <a:pt x="385" y="159"/>
                    </a:lnTo>
                    <a:lnTo>
                      <a:pt x="400" y="154"/>
                    </a:lnTo>
                    <a:lnTo>
                      <a:pt x="416" y="149"/>
                    </a:lnTo>
                    <a:lnTo>
                      <a:pt x="433" y="146"/>
                    </a:lnTo>
                    <a:lnTo>
                      <a:pt x="448" y="141"/>
                    </a:lnTo>
                    <a:lnTo>
                      <a:pt x="464" y="137"/>
                    </a:lnTo>
                    <a:lnTo>
                      <a:pt x="480" y="132"/>
                    </a:lnTo>
                    <a:lnTo>
                      <a:pt x="496" y="127"/>
                    </a:lnTo>
                    <a:lnTo>
                      <a:pt x="512" y="124"/>
                    </a:lnTo>
                    <a:lnTo>
                      <a:pt x="527" y="119"/>
                    </a:lnTo>
                    <a:lnTo>
                      <a:pt x="543" y="115"/>
                    </a:lnTo>
                    <a:lnTo>
                      <a:pt x="559" y="110"/>
                    </a:lnTo>
                    <a:lnTo>
                      <a:pt x="575" y="106"/>
                    </a:lnTo>
                    <a:lnTo>
                      <a:pt x="592" y="101"/>
                    </a:lnTo>
                    <a:lnTo>
                      <a:pt x="608" y="96"/>
                    </a:lnTo>
                    <a:lnTo>
                      <a:pt x="624" y="92"/>
                    </a:lnTo>
                    <a:lnTo>
                      <a:pt x="622" y="74"/>
                    </a:lnTo>
                    <a:lnTo>
                      <a:pt x="619" y="57"/>
                    </a:lnTo>
                    <a:lnTo>
                      <a:pt x="616" y="41"/>
                    </a:lnTo>
                    <a:lnTo>
                      <a:pt x="613" y="24"/>
                    </a:lnTo>
                    <a:close/>
                  </a:path>
                </a:pathLst>
              </a:custGeom>
              <a:solidFill>
                <a:srgbClr val="3F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4" name="Freeform 399"/>
              <p:cNvSpPr>
                <a:spLocks noChangeAspect="1"/>
              </p:cNvSpPr>
              <p:nvPr/>
            </p:nvSpPr>
            <p:spPr bwMode="auto">
              <a:xfrm>
                <a:off x="3881" y="2914"/>
                <a:ext cx="354" cy="222"/>
              </a:xfrm>
              <a:custGeom>
                <a:avLst/>
                <a:gdLst>
                  <a:gd name="T0" fmla="*/ 0 w 710"/>
                  <a:gd name="T1" fmla="*/ 1 h 443"/>
                  <a:gd name="T2" fmla="*/ 0 w 710"/>
                  <a:gd name="T3" fmla="*/ 1 h 443"/>
                  <a:gd name="T4" fmla="*/ 0 w 710"/>
                  <a:gd name="T5" fmla="*/ 1 h 443"/>
                  <a:gd name="T6" fmla="*/ 0 w 710"/>
                  <a:gd name="T7" fmla="*/ 1 h 443"/>
                  <a:gd name="T8" fmla="*/ 0 w 710"/>
                  <a:gd name="T9" fmla="*/ 1 h 443"/>
                  <a:gd name="T10" fmla="*/ 0 w 710"/>
                  <a:gd name="T11" fmla="*/ 1 h 443"/>
                  <a:gd name="T12" fmla="*/ 0 w 710"/>
                  <a:gd name="T13" fmla="*/ 1 h 443"/>
                  <a:gd name="T14" fmla="*/ 0 w 710"/>
                  <a:gd name="T15" fmla="*/ 1 h 443"/>
                  <a:gd name="T16" fmla="*/ 0 w 710"/>
                  <a:gd name="T17" fmla="*/ 1 h 443"/>
                  <a:gd name="T18" fmla="*/ 0 w 710"/>
                  <a:gd name="T19" fmla="*/ 1 h 443"/>
                  <a:gd name="T20" fmla="*/ 0 w 710"/>
                  <a:gd name="T21" fmla="*/ 1 h 443"/>
                  <a:gd name="T22" fmla="*/ 0 w 710"/>
                  <a:gd name="T23" fmla="*/ 1 h 443"/>
                  <a:gd name="T24" fmla="*/ 0 w 710"/>
                  <a:gd name="T25" fmla="*/ 1 h 443"/>
                  <a:gd name="T26" fmla="*/ 0 w 710"/>
                  <a:gd name="T27" fmla="*/ 1 h 443"/>
                  <a:gd name="T28" fmla="*/ 0 w 710"/>
                  <a:gd name="T29" fmla="*/ 1 h 443"/>
                  <a:gd name="T30" fmla="*/ 0 w 710"/>
                  <a:gd name="T31" fmla="*/ 1 h 443"/>
                  <a:gd name="T32" fmla="*/ 0 w 710"/>
                  <a:gd name="T33" fmla="*/ 1 h 443"/>
                  <a:gd name="T34" fmla="*/ 0 w 710"/>
                  <a:gd name="T35" fmla="*/ 1 h 443"/>
                  <a:gd name="T36" fmla="*/ 0 w 710"/>
                  <a:gd name="T37" fmla="*/ 1 h 443"/>
                  <a:gd name="T38" fmla="*/ 0 w 710"/>
                  <a:gd name="T39" fmla="*/ 1 h 443"/>
                  <a:gd name="T40" fmla="*/ 0 w 710"/>
                  <a:gd name="T41" fmla="*/ 1 h 443"/>
                  <a:gd name="T42" fmla="*/ 0 w 710"/>
                  <a:gd name="T43" fmla="*/ 1 h 443"/>
                  <a:gd name="T44" fmla="*/ 0 w 710"/>
                  <a:gd name="T45" fmla="*/ 1 h 443"/>
                  <a:gd name="T46" fmla="*/ 0 w 710"/>
                  <a:gd name="T47" fmla="*/ 1 h 443"/>
                  <a:gd name="T48" fmla="*/ 0 w 710"/>
                  <a:gd name="T49" fmla="*/ 1 h 443"/>
                  <a:gd name="T50" fmla="*/ 0 w 710"/>
                  <a:gd name="T51" fmla="*/ 1 h 443"/>
                  <a:gd name="T52" fmla="*/ 0 w 710"/>
                  <a:gd name="T53" fmla="*/ 1 h 443"/>
                  <a:gd name="T54" fmla="*/ 0 w 710"/>
                  <a:gd name="T55" fmla="*/ 1 h 443"/>
                  <a:gd name="T56" fmla="*/ 0 w 710"/>
                  <a:gd name="T57" fmla="*/ 0 h 443"/>
                  <a:gd name="T58" fmla="*/ 0 w 710"/>
                  <a:gd name="T59" fmla="*/ 1 h 443"/>
                  <a:gd name="T60" fmla="*/ 0 w 710"/>
                  <a:gd name="T61" fmla="*/ 1 h 443"/>
                  <a:gd name="T62" fmla="*/ 0 w 710"/>
                  <a:gd name="T63" fmla="*/ 1 h 443"/>
                  <a:gd name="T64" fmla="*/ 0 w 710"/>
                  <a:gd name="T65" fmla="*/ 1 h 443"/>
                  <a:gd name="T66" fmla="*/ 0 w 710"/>
                  <a:gd name="T67" fmla="*/ 1 h 443"/>
                  <a:gd name="T68" fmla="*/ 0 w 710"/>
                  <a:gd name="T69" fmla="*/ 1 h 443"/>
                  <a:gd name="T70" fmla="*/ 0 w 710"/>
                  <a:gd name="T71" fmla="*/ 1 h 443"/>
                  <a:gd name="T72" fmla="*/ 0 w 710"/>
                  <a:gd name="T73" fmla="*/ 1 h 443"/>
                  <a:gd name="T74" fmla="*/ 0 w 710"/>
                  <a:gd name="T75" fmla="*/ 1 h 443"/>
                  <a:gd name="T76" fmla="*/ 0 w 710"/>
                  <a:gd name="T77" fmla="*/ 1 h 443"/>
                  <a:gd name="T78" fmla="*/ 0 w 710"/>
                  <a:gd name="T79" fmla="*/ 1 h 443"/>
                  <a:gd name="T80" fmla="*/ 0 w 710"/>
                  <a:gd name="T81" fmla="*/ 1 h 443"/>
                  <a:gd name="T82" fmla="*/ 0 w 710"/>
                  <a:gd name="T83" fmla="*/ 1 h 443"/>
                  <a:gd name="T84" fmla="*/ 0 w 710"/>
                  <a:gd name="T85" fmla="*/ 1 h 443"/>
                  <a:gd name="T86" fmla="*/ 0 w 710"/>
                  <a:gd name="T87" fmla="*/ 1 h 443"/>
                  <a:gd name="T88" fmla="*/ 0 w 710"/>
                  <a:gd name="T89" fmla="*/ 1 h 443"/>
                  <a:gd name="T90" fmla="*/ 0 w 710"/>
                  <a:gd name="T91" fmla="*/ 1 h 443"/>
                  <a:gd name="T92" fmla="*/ 0 w 710"/>
                  <a:gd name="T93" fmla="*/ 1 h 443"/>
                  <a:gd name="T94" fmla="*/ 0 w 710"/>
                  <a:gd name="T95" fmla="*/ 1 h 443"/>
                  <a:gd name="T96" fmla="*/ 0 w 710"/>
                  <a:gd name="T97" fmla="*/ 1 h 443"/>
                  <a:gd name="T98" fmla="*/ 0 w 710"/>
                  <a:gd name="T99" fmla="*/ 1 h 443"/>
                  <a:gd name="T100" fmla="*/ 0 w 710"/>
                  <a:gd name="T101" fmla="*/ 1 h 443"/>
                  <a:gd name="T102" fmla="*/ 0 w 710"/>
                  <a:gd name="T103" fmla="*/ 1 h 443"/>
                  <a:gd name="T104" fmla="*/ 0 w 710"/>
                  <a:gd name="T105" fmla="*/ 1 h 443"/>
                  <a:gd name="T106" fmla="*/ 0 w 710"/>
                  <a:gd name="T107" fmla="*/ 1 h 443"/>
                  <a:gd name="T108" fmla="*/ 0 w 710"/>
                  <a:gd name="T109" fmla="*/ 1 h 443"/>
                  <a:gd name="T110" fmla="*/ 0 w 710"/>
                  <a:gd name="T111" fmla="*/ 1 h 443"/>
                  <a:gd name="T112" fmla="*/ 0 w 710"/>
                  <a:gd name="T113" fmla="*/ 1 h 443"/>
                  <a:gd name="T114" fmla="*/ 0 w 710"/>
                  <a:gd name="T115" fmla="*/ 1 h 443"/>
                  <a:gd name="T116" fmla="*/ 0 w 710"/>
                  <a:gd name="T117" fmla="*/ 1 h 443"/>
                  <a:gd name="T118" fmla="*/ 0 w 710"/>
                  <a:gd name="T119" fmla="*/ 1 h 443"/>
                  <a:gd name="T120" fmla="*/ 0 w 710"/>
                  <a:gd name="T121" fmla="*/ 1 h 44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710"/>
                  <a:gd name="T184" fmla="*/ 0 h 443"/>
                  <a:gd name="T185" fmla="*/ 710 w 710"/>
                  <a:gd name="T186" fmla="*/ 443 h 44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710" h="443">
                    <a:moveTo>
                      <a:pt x="122" y="442"/>
                    </a:moveTo>
                    <a:lnTo>
                      <a:pt x="156" y="432"/>
                    </a:lnTo>
                    <a:lnTo>
                      <a:pt x="189" y="420"/>
                    </a:lnTo>
                    <a:lnTo>
                      <a:pt x="222" y="410"/>
                    </a:lnTo>
                    <a:lnTo>
                      <a:pt x="257" y="398"/>
                    </a:lnTo>
                    <a:lnTo>
                      <a:pt x="290" y="387"/>
                    </a:lnTo>
                    <a:lnTo>
                      <a:pt x="324" y="375"/>
                    </a:lnTo>
                    <a:lnTo>
                      <a:pt x="358" y="364"/>
                    </a:lnTo>
                    <a:lnTo>
                      <a:pt x="393" y="352"/>
                    </a:lnTo>
                    <a:lnTo>
                      <a:pt x="429" y="340"/>
                    </a:lnTo>
                    <a:lnTo>
                      <a:pt x="463" y="328"/>
                    </a:lnTo>
                    <a:lnTo>
                      <a:pt x="499" y="317"/>
                    </a:lnTo>
                    <a:lnTo>
                      <a:pt x="536" y="305"/>
                    </a:lnTo>
                    <a:lnTo>
                      <a:pt x="573" y="292"/>
                    </a:lnTo>
                    <a:lnTo>
                      <a:pt x="610" y="282"/>
                    </a:lnTo>
                    <a:lnTo>
                      <a:pt x="648" y="270"/>
                    </a:lnTo>
                    <a:lnTo>
                      <a:pt x="687" y="259"/>
                    </a:lnTo>
                    <a:lnTo>
                      <a:pt x="698" y="253"/>
                    </a:lnTo>
                    <a:lnTo>
                      <a:pt x="706" y="243"/>
                    </a:lnTo>
                    <a:lnTo>
                      <a:pt x="710" y="231"/>
                    </a:lnTo>
                    <a:lnTo>
                      <a:pt x="709" y="219"/>
                    </a:lnTo>
                    <a:lnTo>
                      <a:pt x="700" y="191"/>
                    </a:lnTo>
                    <a:lnTo>
                      <a:pt x="689" y="163"/>
                    </a:lnTo>
                    <a:lnTo>
                      <a:pt x="680" y="137"/>
                    </a:lnTo>
                    <a:lnTo>
                      <a:pt x="670" y="109"/>
                    </a:lnTo>
                    <a:lnTo>
                      <a:pt x="660" y="83"/>
                    </a:lnTo>
                    <a:lnTo>
                      <a:pt x="649" y="55"/>
                    </a:lnTo>
                    <a:lnTo>
                      <a:pt x="638" y="27"/>
                    </a:lnTo>
                    <a:lnTo>
                      <a:pt x="627" y="0"/>
                    </a:lnTo>
                    <a:lnTo>
                      <a:pt x="584" y="12"/>
                    </a:lnTo>
                    <a:lnTo>
                      <a:pt x="543" y="26"/>
                    </a:lnTo>
                    <a:lnTo>
                      <a:pt x="501" y="41"/>
                    </a:lnTo>
                    <a:lnTo>
                      <a:pt x="462" y="56"/>
                    </a:lnTo>
                    <a:lnTo>
                      <a:pt x="422" y="71"/>
                    </a:lnTo>
                    <a:lnTo>
                      <a:pt x="383" y="86"/>
                    </a:lnTo>
                    <a:lnTo>
                      <a:pt x="345" y="101"/>
                    </a:lnTo>
                    <a:lnTo>
                      <a:pt x="307" y="117"/>
                    </a:lnTo>
                    <a:lnTo>
                      <a:pt x="269" y="132"/>
                    </a:lnTo>
                    <a:lnTo>
                      <a:pt x="231" y="148"/>
                    </a:lnTo>
                    <a:lnTo>
                      <a:pt x="193" y="163"/>
                    </a:lnTo>
                    <a:lnTo>
                      <a:pt x="154" y="178"/>
                    </a:lnTo>
                    <a:lnTo>
                      <a:pt x="116" y="192"/>
                    </a:lnTo>
                    <a:lnTo>
                      <a:pt x="77" y="206"/>
                    </a:lnTo>
                    <a:lnTo>
                      <a:pt x="39" y="219"/>
                    </a:lnTo>
                    <a:lnTo>
                      <a:pt x="0" y="231"/>
                    </a:lnTo>
                    <a:lnTo>
                      <a:pt x="12" y="255"/>
                    </a:lnTo>
                    <a:lnTo>
                      <a:pt x="23" y="279"/>
                    </a:lnTo>
                    <a:lnTo>
                      <a:pt x="35" y="302"/>
                    </a:lnTo>
                    <a:lnTo>
                      <a:pt x="45" y="326"/>
                    </a:lnTo>
                    <a:lnTo>
                      <a:pt x="55" y="349"/>
                    </a:lnTo>
                    <a:lnTo>
                      <a:pt x="66" y="373"/>
                    </a:lnTo>
                    <a:lnTo>
                      <a:pt x="75" y="397"/>
                    </a:lnTo>
                    <a:lnTo>
                      <a:pt x="84" y="421"/>
                    </a:lnTo>
                    <a:lnTo>
                      <a:pt x="88" y="427"/>
                    </a:lnTo>
                    <a:lnTo>
                      <a:pt x="91" y="432"/>
                    </a:lnTo>
                    <a:lnTo>
                      <a:pt x="96" y="436"/>
                    </a:lnTo>
                    <a:lnTo>
                      <a:pt x="100" y="440"/>
                    </a:lnTo>
                    <a:lnTo>
                      <a:pt x="105" y="442"/>
                    </a:lnTo>
                    <a:lnTo>
                      <a:pt x="111" y="443"/>
                    </a:lnTo>
                    <a:lnTo>
                      <a:pt x="116" y="443"/>
                    </a:lnTo>
                    <a:lnTo>
                      <a:pt x="122" y="442"/>
                    </a:lnTo>
                    <a:close/>
                  </a:path>
                </a:pathLst>
              </a:custGeom>
              <a:solidFill>
                <a:srgbClr val="3F9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65" name="Freeform 400"/>
              <p:cNvSpPr>
                <a:spLocks noChangeAspect="1"/>
              </p:cNvSpPr>
              <p:nvPr/>
            </p:nvSpPr>
            <p:spPr bwMode="auto">
              <a:xfrm>
                <a:off x="4120" y="2944"/>
                <a:ext cx="88" cy="98"/>
              </a:xfrm>
              <a:custGeom>
                <a:avLst/>
                <a:gdLst>
                  <a:gd name="T0" fmla="*/ 0 w 177"/>
                  <a:gd name="T1" fmla="*/ 0 h 197"/>
                  <a:gd name="T2" fmla="*/ 0 w 177"/>
                  <a:gd name="T3" fmla="*/ 0 h 197"/>
                  <a:gd name="T4" fmla="*/ 0 w 177"/>
                  <a:gd name="T5" fmla="*/ 0 h 197"/>
                  <a:gd name="T6" fmla="*/ 0 w 177"/>
                  <a:gd name="T7" fmla="*/ 0 h 197"/>
                  <a:gd name="T8" fmla="*/ 0 w 177"/>
                  <a:gd name="T9" fmla="*/ 0 h 197"/>
                  <a:gd name="T10" fmla="*/ 0 w 177"/>
                  <a:gd name="T11" fmla="*/ 0 h 197"/>
                  <a:gd name="T12" fmla="*/ 0 w 177"/>
                  <a:gd name="T13" fmla="*/ 0 h 197"/>
                  <a:gd name="T14" fmla="*/ 0 w 177"/>
                  <a:gd name="T15" fmla="*/ 0 h 197"/>
                  <a:gd name="T16" fmla="*/ 0 w 177"/>
                  <a:gd name="T17" fmla="*/ 0 h 197"/>
                  <a:gd name="T18" fmla="*/ 0 w 177"/>
                  <a:gd name="T19" fmla="*/ 0 h 197"/>
                  <a:gd name="T20" fmla="*/ 0 w 177"/>
                  <a:gd name="T21" fmla="*/ 0 h 197"/>
                  <a:gd name="T22" fmla="*/ 0 w 177"/>
                  <a:gd name="T23" fmla="*/ 0 h 197"/>
                  <a:gd name="T24" fmla="*/ 0 w 177"/>
                  <a:gd name="T25" fmla="*/ 0 h 197"/>
                  <a:gd name="T26" fmla="*/ 0 w 177"/>
                  <a:gd name="T27" fmla="*/ 0 h 197"/>
                  <a:gd name="T28" fmla="*/ 0 w 177"/>
                  <a:gd name="T29" fmla="*/ 0 h 197"/>
                  <a:gd name="T30" fmla="*/ 0 w 177"/>
                  <a:gd name="T31" fmla="*/ 0 h 197"/>
                  <a:gd name="T32" fmla="*/ 0 w 177"/>
                  <a:gd name="T33" fmla="*/ 0 h 197"/>
                  <a:gd name="T34" fmla="*/ 0 w 177"/>
                  <a:gd name="T35" fmla="*/ 0 h 197"/>
                  <a:gd name="T36" fmla="*/ 0 w 177"/>
                  <a:gd name="T37" fmla="*/ 0 h 197"/>
                  <a:gd name="T38" fmla="*/ 0 w 177"/>
                  <a:gd name="T39" fmla="*/ 0 h 197"/>
                  <a:gd name="T40" fmla="*/ 0 w 177"/>
                  <a:gd name="T41" fmla="*/ 0 h 197"/>
                  <a:gd name="T42" fmla="*/ 0 w 177"/>
                  <a:gd name="T43" fmla="*/ 0 h 197"/>
                  <a:gd name="T44" fmla="*/ 0 w 177"/>
                  <a:gd name="T45" fmla="*/ 0 h 197"/>
                  <a:gd name="T46" fmla="*/ 0 w 177"/>
                  <a:gd name="T47" fmla="*/ 0 h 197"/>
                  <a:gd name="T48" fmla="*/ 0 w 177"/>
                  <a:gd name="T49" fmla="*/ 0 h 197"/>
                  <a:gd name="T50" fmla="*/ 0 w 177"/>
                  <a:gd name="T51" fmla="*/ 0 h 197"/>
                  <a:gd name="T52" fmla="*/ 0 w 177"/>
                  <a:gd name="T53" fmla="*/ 0 h 197"/>
                  <a:gd name="T54" fmla="*/ 0 w 177"/>
                  <a:gd name="T55" fmla="*/ 0 h 197"/>
                  <a:gd name="T56" fmla="*/ 0 w 177"/>
                  <a:gd name="T57" fmla="*/ 0 h 197"/>
                  <a:gd name="T58" fmla="*/ 0 w 177"/>
                  <a:gd name="T59" fmla="*/ 0 h 197"/>
                  <a:gd name="T60" fmla="*/ 0 w 177"/>
                  <a:gd name="T61" fmla="*/ 0 h 197"/>
                  <a:gd name="T62" fmla="*/ 0 w 177"/>
                  <a:gd name="T63" fmla="*/ 0 h 197"/>
                  <a:gd name="T64" fmla="*/ 0 w 177"/>
                  <a:gd name="T65" fmla="*/ 0 h 197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77"/>
                  <a:gd name="T100" fmla="*/ 0 h 197"/>
                  <a:gd name="T101" fmla="*/ 177 w 177"/>
                  <a:gd name="T102" fmla="*/ 197 h 197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77" h="197">
                    <a:moveTo>
                      <a:pt x="177" y="160"/>
                    </a:moveTo>
                    <a:lnTo>
                      <a:pt x="170" y="139"/>
                    </a:lnTo>
                    <a:lnTo>
                      <a:pt x="163" y="119"/>
                    </a:lnTo>
                    <a:lnTo>
                      <a:pt x="156" y="100"/>
                    </a:lnTo>
                    <a:lnTo>
                      <a:pt x="148" y="79"/>
                    </a:lnTo>
                    <a:lnTo>
                      <a:pt x="141" y="60"/>
                    </a:lnTo>
                    <a:lnTo>
                      <a:pt x="133" y="40"/>
                    </a:lnTo>
                    <a:lnTo>
                      <a:pt x="125" y="20"/>
                    </a:lnTo>
                    <a:lnTo>
                      <a:pt x="117" y="0"/>
                    </a:lnTo>
                    <a:lnTo>
                      <a:pt x="102" y="4"/>
                    </a:lnTo>
                    <a:lnTo>
                      <a:pt x="88" y="9"/>
                    </a:lnTo>
                    <a:lnTo>
                      <a:pt x="73" y="13"/>
                    </a:lnTo>
                    <a:lnTo>
                      <a:pt x="59" y="19"/>
                    </a:lnTo>
                    <a:lnTo>
                      <a:pt x="44" y="24"/>
                    </a:lnTo>
                    <a:lnTo>
                      <a:pt x="29" y="28"/>
                    </a:lnTo>
                    <a:lnTo>
                      <a:pt x="15" y="34"/>
                    </a:lnTo>
                    <a:lnTo>
                      <a:pt x="0" y="39"/>
                    </a:lnTo>
                    <a:lnTo>
                      <a:pt x="9" y="58"/>
                    </a:lnTo>
                    <a:lnTo>
                      <a:pt x="15" y="79"/>
                    </a:lnTo>
                    <a:lnTo>
                      <a:pt x="23" y="99"/>
                    </a:lnTo>
                    <a:lnTo>
                      <a:pt x="30" y="118"/>
                    </a:lnTo>
                    <a:lnTo>
                      <a:pt x="37" y="138"/>
                    </a:lnTo>
                    <a:lnTo>
                      <a:pt x="44" y="157"/>
                    </a:lnTo>
                    <a:lnTo>
                      <a:pt x="51" y="177"/>
                    </a:lnTo>
                    <a:lnTo>
                      <a:pt x="58" y="197"/>
                    </a:lnTo>
                    <a:lnTo>
                      <a:pt x="73" y="192"/>
                    </a:lnTo>
                    <a:lnTo>
                      <a:pt x="87" y="187"/>
                    </a:lnTo>
                    <a:lnTo>
                      <a:pt x="102" y="183"/>
                    </a:lnTo>
                    <a:lnTo>
                      <a:pt x="117" y="178"/>
                    </a:lnTo>
                    <a:lnTo>
                      <a:pt x="132" y="174"/>
                    </a:lnTo>
                    <a:lnTo>
                      <a:pt x="147" y="169"/>
                    </a:lnTo>
                    <a:lnTo>
                      <a:pt x="162" y="164"/>
                    </a:lnTo>
                    <a:lnTo>
                      <a:pt x="177" y="160"/>
                    </a:lnTo>
                    <a:close/>
                  </a:path>
                </a:pathLst>
              </a:custGeom>
              <a:solidFill>
                <a:srgbClr val="002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8" name="Text Box 68"/>
          <p:cNvSpPr txBox="1">
            <a:spLocks noChangeArrowheads="1"/>
          </p:cNvSpPr>
          <p:nvPr/>
        </p:nvSpPr>
        <p:spPr bwMode="auto">
          <a:xfrm>
            <a:off x="1923256" y="5565186"/>
            <a:ext cx="13033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Palatino Linotype" pitchFamily="18" charset="0"/>
              </a:rPr>
              <a:t>Keyboard</a:t>
            </a:r>
          </a:p>
          <a:p>
            <a:pPr algn="ctr" eaLnBrk="1" hangingPunct="1"/>
            <a:r>
              <a:rPr lang="en-US" altLang="en-US" sz="1800" dirty="0">
                <a:latin typeface="Palatino Linotype" pitchFamily="18" charset="0"/>
              </a:rPr>
              <a:t>(Encoding)</a:t>
            </a:r>
            <a:endParaRPr lang="en-US" altLang="en-US" dirty="0">
              <a:latin typeface="Palatino Linotype" pitchFamily="18" charset="0"/>
            </a:endParaRPr>
          </a:p>
        </p:txBody>
      </p:sp>
      <p:sp>
        <p:nvSpPr>
          <p:cNvPr id="99" name="Text Box 69"/>
          <p:cNvSpPr txBox="1">
            <a:spLocks noChangeArrowheads="1"/>
          </p:cNvSpPr>
          <p:nvPr/>
        </p:nvSpPr>
        <p:spPr bwMode="auto">
          <a:xfrm>
            <a:off x="3721893" y="5560423"/>
            <a:ext cx="1098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 dirty="0">
                <a:latin typeface="Palatino Linotype" pitchFamily="18" charset="0"/>
              </a:rPr>
              <a:t>Disk</a:t>
            </a:r>
          </a:p>
          <a:p>
            <a:pPr algn="ctr" eaLnBrk="1" hangingPunct="1"/>
            <a:r>
              <a:rPr lang="en-US" altLang="en-US" sz="1800" dirty="0">
                <a:latin typeface="Palatino Linotype" pitchFamily="18" charset="0"/>
              </a:rPr>
              <a:t>(Storage)</a:t>
            </a:r>
            <a:endParaRPr lang="en-US" altLang="en-US" dirty="0">
              <a:latin typeface="Palatino Linotype" pitchFamily="18" charset="0"/>
            </a:endParaRPr>
          </a:p>
        </p:txBody>
      </p:sp>
      <p:sp>
        <p:nvSpPr>
          <p:cNvPr id="100" name="Text Box 70"/>
          <p:cNvSpPr txBox="1">
            <a:spLocks noChangeArrowheads="1"/>
          </p:cNvSpPr>
          <p:nvPr/>
        </p:nvSpPr>
        <p:spPr bwMode="auto">
          <a:xfrm>
            <a:off x="5452268" y="5541373"/>
            <a:ext cx="1249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1800">
                <a:latin typeface="Palatino Linotype" pitchFamily="18" charset="0"/>
              </a:rPr>
              <a:t>Monitor</a:t>
            </a:r>
          </a:p>
          <a:p>
            <a:pPr algn="ctr" eaLnBrk="1" hangingPunct="1"/>
            <a:r>
              <a:rPr lang="en-US" altLang="en-US" sz="1800">
                <a:latin typeface="Palatino Linotype" pitchFamily="18" charset="0"/>
              </a:rPr>
              <a:t>(Retrieval)</a:t>
            </a:r>
            <a:endParaRPr lang="en-US" altLang="en-US">
              <a:latin typeface="Palatino Linotype" pitchFamily="18" charset="0"/>
            </a:endParaRPr>
          </a:p>
        </p:txBody>
      </p:sp>
      <p:sp>
        <p:nvSpPr>
          <p:cNvPr id="101" name="Text Box 412"/>
          <p:cNvSpPr txBox="1">
            <a:spLocks noChangeArrowheads="1"/>
          </p:cNvSpPr>
          <p:nvPr/>
        </p:nvSpPr>
        <p:spPr bwMode="auto">
          <a:xfrm>
            <a:off x="3137693" y="6230348"/>
            <a:ext cx="22701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000">
                <a:latin typeface="Palatino Linotype" pitchFamily="18" charset="0"/>
              </a:rPr>
              <a:t>Sequential Process</a:t>
            </a:r>
          </a:p>
        </p:txBody>
      </p:sp>
      <p:sp>
        <p:nvSpPr>
          <p:cNvPr id="102" name="AutoShape 413"/>
          <p:cNvSpPr>
            <a:spLocks noChangeArrowheads="1"/>
          </p:cNvSpPr>
          <p:nvPr/>
        </p:nvSpPr>
        <p:spPr bwMode="auto">
          <a:xfrm>
            <a:off x="5467350" y="6276385"/>
            <a:ext cx="609600" cy="304800"/>
          </a:xfrm>
          <a:prstGeom prst="homePlate">
            <a:avLst>
              <a:gd name="adj" fmla="val 50000"/>
            </a:avLst>
          </a:prstGeom>
          <a:solidFill>
            <a:srgbClr val="33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27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0" grpId="0"/>
      <p:bldP spid="101" grpId="0"/>
      <p:bldP spid="1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304B0E9-ECBD-46A5-A50F-416E35D6C1F4}" type="slidenum">
              <a:rPr lang="en-US" altLang="en-US" sz="1400" smtClean="0"/>
              <a:pPr eaLnBrk="1" hangingPunct="1"/>
              <a:t>12</a:t>
            </a:fld>
            <a:endParaRPr lang="en-US" altLang="en-US" sz="1400"/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Palatino Linotype" pitchFamily="18" charset="0"/>
              </a:rPr>
              <a:t>Information Processing</a:t>
            </a:r>
          </a:p>
        </p:txBody>
      </p:sp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1" y="1595438"/>
            <a:ext cx="6934200" cy="4348162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>
                <a:latin typeface="Palatino Linotype" pitchFamily="18" charset="0"/>
              </a:rPr>
              <a:t>The Atkinson-</a:t>
            </a:r>
            <a:r>
              <a:rPr lang="en-US" altLang="en-US" sz="2800" dirty="0" err="1">
                <a:latin typeface="Palatino Linotype" pitchFamily="18" charset="0"/>
              </a:rPr>
              <a:t>Schiffrin</a:t>
            </a:r>
            <a:r>
              <a:rPr lang="en-US" altLang="en-US" sz="2800" dirty="0">
                <a:latin typeface="Palatino Linotype" pitchFamily="18" charset="0"/>
              </a:rPr>
              <a:t> (1968) three-stage model of memory (aka multi-store model) includes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>
                <a:latin typeface="Palatino Linotype" pitchFamily="18" charset="0"/>
              </a:rPr>
              <a:t>a)</a:t>
            </a:r>
            <a:r>
              <a:rPr lang="en-US" altLang="en-US" sz="2800" dirty="0">
                <a:solidFill>
                  <a:srgbClr val="0000FF"/>
                </a:solidFill>
                <a:latin typeface="Palatino Linotype" pitchFamily="18" charset="0"/>
              </a:rPr>
              <a:t> sensory memory</a:t>
            </a:r>
            <a:r>
              <a:rPr lang="en-US" altLang="en-US" sz="2800" dirty="0">
                <a:latin typeface="Palatino Linotype" pitchFamily="18" charset="0"/>
              </a:rPr>
              <a:t>,</a:t>
            </a:r>
            <a:r>
              <a:rPr lang="en-US" altLang="en-US" sz="2800" dirty="0">
                <a:solidFill>
                  <a:srgbClr val="0000FF"/>
                </a:solidFill>
                <a:latin typeface="Palatino Linotype" pitchFamily="18" charset="0"/>
              </a:rPr>
              <a:t> </a:t>
            </a:r>
            <a:r>
              <a:rPr lang="en-US" altLang="en-US" sz="2800" dirty="0">
                <a:latin typeface="Palatino Linotype" pitchFamily="18" charset="0"/>
              </a:rPr>
              <a:t>b)</a:t>
            </a:r>
            <a:r>
              <a:rPr lang="en-US" altLang="en-US" sz="2800" dirty="0">
                <a:solidFill>
                  <a:srgbClr val="0000FF"/>
                </a:solidFill>
                <a:latin typeface="Palatino Linotype" pitchFamily="18" charset="0"/>
              </a:rPr>
              <a:t> short-term memory,</a:t>
            </a:r>
            <a:r>
              <a:rPr lang="en-US" altLang="en-US" sz="2800" dirty="0">
                <a:latin typeface="Palatino Linotype" pitchFamily="18" charset="0"/>
              </a:rPr>
              <a:t> and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>
                <a:latin typeface="Palatino Linotype" pitchFamily="18" charset="0"/>
              </a:rPr>
              <a:t>c)</a:t>
            </a:r>
            <a:r>
              <a:rPr lang="en-US" altLang="en-US" sz="2800" dirty="0">
                <a:solidFill>
                  <a:srgbClr val="0000FF"/>
                </a:solidFill>
                <a:latin typeface="Palatino Linotype" pitchFamily="18" charset="0"/>
              </a:rPr>
              <a:t> long-term memory</a:t>
            </a:r>
            <a:r>
              <a:rPr lang="en-US" altLang="en-US" sz="2800" dirty="0">
                <a:latin typeface="Palatino Linotype" pitchFamily="18" charset="0"/>
              </a:rPr>
              <a:t>.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800" dirty="0">
              <a:latin typeface="Palatino Linotype" pitchFamily="18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>
                <a:latin typeface="Palatino Linotype" pitchFamily="18" charset="0"/>
              </a:rPr>
              <a:t>But it’s now considered an outdated model, most significant for the subsequent research it spawned</a:t>
            </a:r>
          </a:p>
        </p:txBody>
      </p:sp>
    </p:spTree>
    <p:extLst>
      <p:ext uri="{BB962C8B-B14F-4D97-AF65-F5344CB8AC3E}">
        <p14:creationId xmlns:p14="http://schemas.microsoft.com/office/powerpoint/2010/main" val="14005938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91A9865-9C9F-4DE5-928E-759225495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04799"/>
            <a:ext cx="9144000" cy="731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96CA202-9C64-49D3-8374-54FA69234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3505200" cy="1524000"/>
          </a:xfrm>
        </p:spPr>
        <p:txBody>
          <a:bodyPr>
            <a:normAutofit fontScale="90000"/>
          </a:bodyPr>
          <a:lstStyle/>
          <a:p>
            <a:r>
              <a:rPr lang="en-US"/>
              <a:t>Multi-Store Memory (MSM)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62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FF72E-1D06-4B9E-8CC6-CF3F3CC1ED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 Part - Hippocampus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980D5B-8CAD-4DC9-979E-1E9B06246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57223"/>
            <a:ext cx="7086600" cy="530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626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of a Strength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u"/>
              <a:defRPr/>
            </a:pPr>
            <a:r>
              <a:rPr lang="en-US" b="1" dirty="0"/>
              <a:t>I’m going to show you a list of words.</a:t>
            </a:r>
          </a:p>
          <a:p>
            <a:pPr>
              <a:buFont typeface="Wingdings" pitchFamily="2" charset="2"/>
              <a:buChar char="u"/>
              <a:defRPr/>
            </a:pPr>
            <a:r>
              <a:rPr lang="en-US" b="1" dirty="0"/>
              <a:t>When you see the recall slide, write down as many as you can, order is not important.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064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u"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3905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dirty="0"/>
              <a:t>bed</a:t>
            </a:r>
          </a:p>
        </p:txBody>
      </p:sp>
    </p:spTree>
    <p:extLst>
      <p:ext uri="{BB962C8B-B14F-4D97-AF65-F5344CB8AC3E}">
        <p14:creationId xmlns:p14="http://schemas.microsoft.com/office/powerpoint/2010/main" val="2033648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night</a:t>
            </a:r>
          </a:p>
        </p:txBody>
      </p:sp>
    </p:spTree>
    <p:extLst>
      <p:ext uri="{BB962C8B-B14F-4D97-AF65-F5344CB8AC3E}">
        <p14:creationId xmlns:p14="http://schemas.microsoft.com/office/powerpoint/2010/main" val="1113467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en-US" sz="3600" dirty="0"/>
              <a:t>rest</a:t>
            </a:r>
          </a:p>
        </p:txBody>
      </p:sp>
    </p:spTree>
    <p:extLst>
      <p:ext uri="{BB962C8B-B14F-4D97-AF65-F5344CB8AC3E}">
        <p14:creationId xmlns:p14="http://schemas.microsoft.com/office/powerpoint/2010/main" val="1306618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standards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2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Schema Theory</a:t>
            </a:r>
          </a:p>
          <a:p>
            <a:pPr lvl="2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Influence on memory encoding, storage, and retrieval</a:t>
            </a:r>
          </a:p>
          <a:p>
            <a:pPr lvl="2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Automatic and non-conscious but can lead to biases in and errors in thinking and memory processes</a:t>
            </a:r>
          </a:p>
          <a:p>
            <a:pPr lvl="2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Can include but not limited to:</a:t>
            </a:r>
          </a:p>
          <a:p>
            <a:pPr lvl="3"/>
            <a:r>
              <a:rPr lang="en-US" sz="2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Top down &amp; bottom up processing</a:t>
            </a:r>
          </a:p>
          <a:p>
            <a:pPr lvl="3"/>
            <a:r>
              <a:rPr lang="en-US" sz="2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Pattern recognition</a:t>
            </a:r>
          </a:p>
          <a:p>
            <a:pPr lvl="3"/>
            <a:r>
              <a:rPr lang="en-US" sz="2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Effort after meaning</a:t>
            </a:r>
          </a:p>
          <a:p>
            <a:pPr lvl="3"/>
            <a:r>
              <a:rPr lang="en-US" sz="2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Stereotyping</a:t>
            </a:r>
          </a:p>
        </p:txBody>
      </p:sp>
    </p:spTree>
    <p:extLst>
      <p:ext uri="{BB962C8B-B14F-4D97-AF65-F5344CB8AC3E}">
        <p14:creationId xmlns:p14="http://schemas.microsoft.com/office/powerpoint/2010/main" val="753275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dirty="0"/>
              <a:t>awake</a:t>
            </a:r>
          </a:p>
        </p:txBody>
      </p:sp>
    </p:spTree>
    <p:extLst>
      <p:ext uri="{BB962C8B-B14F-4D97-AF65-F5344CB8AC3E}">
        <p14:creationId xmlns:p14="http://schemas.microsoft.com/office/powerpoint/2010/main" val="1744141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toss</a:t>
            </a:r>
          </a:p>
        </p:txBody>
      </p:sp>
    </p:spTree>
    <p:extLst>
      <p:ext uri="{BB962C8B-B14F-4D97-AF65-F5344CB8AC3E}">
        <p14:creationId xmlns:p14="http://schemas.microsoft.com/office/powerpoint/2010/main" val="2169771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dirty="0"/>
              <a:t>tired</a:t>
            </a:r>
          </a:p>
        </p:txBody>
      </p:sp>
    </p:spTree>
    <p:extLst>
      <p:ext uri="{BB962C8B-B14F-4D97-AF65-F5344CB8AC3E}">
        <p14:creationId xmlns:p14="http://schemas.microsoft.com/office/powerpoint/2010/main" val="640291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dirty="0"/>
              <a:t>dream</a:t>
            </a:r>
          </a:p>
        </p:txBody>
      </p:sp>
    </p:spTree>
    <p:extLst>
      <p:ext uri="{BB962C8B-B14F-4D97-AF65-F5344CB8AC3E}">
        <p14:creationId xmlns:p14="http://schemas.microsoft.com/office/powerpoint/2010/main" val="2484488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dirty="0"/>
              <a:t>wake</a:t>
            </a:r>
          </a:p>
        </p:txBody>
      </p:sp>
    </p:spTree>
    <p:extLst>
      <p:ext uri="{BB962C8B-B14F-4D97-AF65-F5344CB8AC3E}">
        <p14:creationId xmlns:p14="http://schemas.microsoft.com/office/powerpoint/2010/main" val="9713264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night</a:t>
            </a:r>
          </a:p>
        </p:txBody>
      </p:sp>
    </p:spTree>
    <p:extLst>
      <p:ext uri="{BB962C8B-B14F-4D97-AF65-F5344CB8AC3E}">
        <p14:creationId xmlns:p14="http://schemas.microsoft.com/office/powerpoint/2010/main" val="1964337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dirty="0"/>
              <a:t>snooze</a:t>
            </a:r>
          </a:p>
        </p:txBody>
      </p:sp>
    </p:spTree>
    <p:extLst>
      <p:ext uri="{BB962C8B-B14F-4D97-AF65-F5344CB8AC3E}">
        <p14:creationId xmlns:p14="http://schemas.microsoft.com/office/powerpoint/2010/main" val="2060662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dirty="0"/>
              <a:t>blanket</a:t>
            </a:r>
          </a:p>
        </p:txBody>
      </p:sp>
    </p:spTree>
    <p:extLst>
      <p:ext uri="{BB962C8B-B14F-4D97-AF65-F5344CB8AC3E}">
        <p14:creationId xmlns:p14="http://schemas.microsoft.com/office/powerpoint/2010/main" val="10908035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dirty="0"/>
              <a:t>doze</a:t>
            </a:r>
          </a:p>
        </p:txBody>
      </p:sp>
    </p:spTree>
    <p:extLst>
      <p:ext uri="{BB962C8B-B14F-4D97-AF65-F5344CB8AC3E}">
        <p14:creationId xmlns:p14="http://schemas.microsoft.com/office/powerpoint/2010/main" val="680258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artichoke</a:t>
            </a:r>
          </a:p>
        </p:txBody>
      </p:sp>
    </p:spTree>
    <p:extLst>
      <p:ext uri="{BB962C8B-B14F-4D97-AF65-F5344CB8AC3E}">
        <p14:creationId xmlns:p14="http://schemas.microsoft.com/office/powerpoint/2010/main" val="16616089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Reliability of Cog. Processes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Reliability of Cognitive Processes</a:t>
            </a:r>
          </a:p>
          <a:p>
            <a:pPr lvl="2"/>
            <a:r>
              <a:rPr lang="en-US" sz="2200" dirty="0">
                <a:latin typeface="Arial" charset="0"/>
                <a:ea typeface="Arial" charset="0"/>
                <a:cs typeface="Arial" charset="0"/>
              </a:rPr>
              <a:t>Reconstructive Memory</a:t>
            </a:r>
          </a:p>
          <a:p>
            <a:pPr lvl="3"/>
            <a:r>
              <a:rPr lang="en-US" sz="2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Confabulation</a:t>
            </a:r>
          </a:p>
          <a:p>
            <a:pPr lvl="3"/>
            <a:r>
              <a:rPr lang="en-US" sz="2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Schema Processing</a:t>
            </a:r>
          </a:p>
          <a:p>
            <a:pPr lvl="3"/>
            <a:r>
              <a:rPr lang="en-US" sz="220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False Memories</a:t>
            </a:r>
          </a:p>
        </p:txBody>
      </p:sp>
    </p:spTree>
    <p:extLst>
      <p:ext uri="{BB962C8B-B14F-4D97-AF65-F5344CB8AC3E}">
        <p14:creationId xmlns:p14="http://schemas.microsoft.com/office/powerpoint/2010/main" val="21151312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dirty="0"/>
              <a:t>slumber</a:t>
            </a:r>
          </a:p>
        </p:txBody>
      </p:sp>
    </p:spTree>
    <p:extLst>
      <p:ext uri="{BB962C8B-B14F-4D97-AF65-F5344CB8AC3E}">
        <p14:creationId xmlns:p14="http://schemas.microsoft.com/office/powerpoint/2010/main" val="8497321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dirty="0"/>
              <a:t>snore</a:t>
            </a:r>
          </a:p>
        </p:txBody>
      </p:sp>
    </p:spTree>
    <p:extLst>
      <p:ext uri="{BB962C8B-B14F-4D97-AF65-F5344CB8AC3E}">
        <p14:creationId xmlns:p14="http://schemas.microsoft.com/office/powerpoint/2010/main" val="6825639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/>
              <a:t>turn</a:t>
            </a:r>
          </a:p>
        </p:txBody>
      </p:sp>
    </p:spTree>
    <p:extLst>
      <p:ext uri="{BB962C8B-B14F-4D97-AF65-F5344CB8AC3E}">
        <p14:creationId xmlns:p14="http://schemas.microsoft.com/office/powerpoint/2010/main" val="5228781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dirty="0"/>
              <a:t>nap</a:t>
            </a:r>
          </a:p>
        </p:txBody>
      </p:sp>
    </p:spTree>
    <p:extLst>
      <p:ext uri="{BB962C8B-B14F-4D97-AF65-F5344CB8AC3E}">
        <p14:creationId xmlns:p14="http://schemas.microsoft.com/office/powerpoint/2010/main" val="21419473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dirty="0"/>
              <a:t>peace</a:t>
            </a:r>
          </a:p>
        </p:txBody>
      </p:sp>
    </p:spTree>
    <p:extLst>
      <p:ext uri="{BB962C8B-B14F-4D97-AF65-F5344CB8AC3E}">
        <p14:creationId xmlns:p14="http://schemas.microsoft.com/office/powerpoint/2010/main" val="14405519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dirty="0"/>
              <a:t>yawn</a:t>
            </a:r>
          </a:p>
        </p:txBody>
      </p:sp>
    </p:spTree>
    <p:extLst>
      <p:ext uri="{BB962C8B-B14F-4D97-AF65-F5344CB8AC3E}">
        <p14:creationId xmlns:p14="http://schemas.microsoft.com/office/powerpoint/2010/main" val="6253487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3600" dirty="0"/>
              <a:t>drowsy</a:t>
            </a:r>
          </a:p>
        </p:txBody>
      </p:sp>
    </p:spTree>
    <p:extLst>
      <p:ext uri="{BB962C8B-B14F-4D97-AF65-F5344CB8AC3E}">
        <p14:creationId xmlns:p14="http://schemas.microsoft.com/office/powerpoint/2010/main" val="45073332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night</a:t>
            </a:r>
          </a:p>
        </p:txBody>
      </p:sp>
    </p:spTree>
    <p:extLst>
      <p:ext uri="{BB962C8B-B14F-4D97-AF65-F5344CB8AC3E}">
        <p14:creationId xmlns:p14="http://schemas.microsoft.com/office/powerpoint/2010/main" val="6898632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u"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4946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Recall</a:t>
            </a:r>
          </a:p>
        </p:txBody>
      </p:sp>
    </p:spTree>
    <p:extLst>
      <p:ext uri="{BB962C8B-B14F-4D97-AF65-F5344CB8AC3E}">
        <p14:creationId xmlns:p14="http://schemas.microsoft.com/office/powerpoint/2010/main" val="10846044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Cognition?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Essentially – thinking, problem solving, perceptions, emotions, memories, language etc. processed in your brain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3F75-DDE9-4DB4-851D-E827E80E812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4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u"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72818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7543800" cy="6096000"/>
          </a:xfrm>
        </p:spPr>
        <p:txBody>
          <a:bodyPr>
            <a:normAutofit/>
          </a:bodyPr>
          <a:lstStyle/>
          <a:p>
            <a:r>
              <a:rPr lang="en-US" dirty="0"/>
              <a:t>We are more likely to remember things at the beginning or end of a series – how many of you remembered bed, rest, awake or peace, yawn, drowsy?</a:t>
            </a:r>
          </a:p>
          <a:p>
            <a:pPr lvl="1"/>
            <a:r>
              <a:rPr lang="en-US" dirty="0" err="1"/>
              <a:t>Glanzer</a:t>
            </a:r>
            <a:r>
              <a:rPr lang="en-US" dirty="0"/>
              <a:t> &amp; Cunitz (Primacy-</a:t>
            </a:r>
            <a:r>
              <a:rPr lang="en-US" dirty="0" err="1"/>
              <a:t>Recency</a:t>
            </a:r>
            <a:r>
              <a:rPr lang="en-US" dirty="0"/>
              <a:t>) Serial Position Effect</a:t>
            </a:r>
          </a:p>
          <a:p>
            <a:r>
              <a:rPr lang="en-US" dirty="0"/>
              <a:t>Unusual or remarkable things though stand out – how many had “artichoke”?</a:t>
            </a:r>
          </a:p>
          <a:p>
            <a:r>
              <a:rPr lang="en-US" dirty="0"/>
              <a:t>Repetition leads to higher recall as well - how many remembered “night”?</a:t>
            </a:r>
          </a:p>
          <a:p>
            <a:r>
              <a:rPr lang="en-US" dirty="0"/>
              <a:t>Chunking – who remembered “toss” &amp; “turn”?</a:t>
            </a:r>
          </a:p>
          <a:p>
            <a:r>
              <a:rPr lang="en-US" dirty="0"/>
              <a:t>Déjà vu – how many of you remembered sleep?</a:t>
            </a:r>
          </a:p>
          <a:p>
            <a:r>
              <a:rPr lang="en-US" dirty="0"/>
              <a:t>One more exercise – get in a circle </a:t>
            </a:r>
          </a:p>
          <a:p>
            <a:r>
              <a:rPr lang="en-US" dirty="0"/>
              <a:t>This is called the next-in-line effect</a:t>
            </a:r>
          </a:p>
        </p:txBody>
      </p:sp>
    </p:spTree>
    <p:extLst>
      <p:ext uri="{BB962C8B-B14F-4D97-AF65-F5344CB8AC3E}">
        <p14:creationId xmlns:p14="http://schemas.microsoft.com/office/powerpoint/2010/main" val="10919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Answers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numCol="3">
            <a:normAutofit/>
          </a:bodyPr>
          <a:lstStyle/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bed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night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rest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awake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toss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tired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dream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endParaRPr lang="en-US" dirty="0"/>
          </a:p>
          <a:p>
            <a:pPr marL="0" indent="0" eaLnBrk="1" hangingPunct="1">
              <a:buNone/>
              <a:defRPr/>
            </a:pPr>
            <a:endParaRPr lang="en-US" dirty="0"/>
          </a:p>
          <a:p>
            <a:pPr eaLnBrk="1" hangingPunct="1">
              <a:buFont typeface="Wingdings" pitchFamily="2" charset="2"/>
              <a:buChar char="u"/>
              <a:defRPr/>
            </a:pPr>
            <a:endParaRPr lang="en-US" dirty="0"/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wake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night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snooze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blanket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doze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artichoke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slumber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endParaRPr lang="en-US" dirty="0"/>
          </a:p>
          <a:p>
            <a:pPr eaLnBrk="1" hangingPunct="1">
              <a:buFont typeface="Wingdings" pitchFamily="2" charset="2"/>
              <a:buChar char="u"/>
              <a:defRPr/>
            </a:pPr>
            <a:endParaRPr lang="en-US" dirty="0"/>
          </a:p>
          <a:p>
            <a:pPr eaLnBrk="1" hangingPunct="1">
              <a:buFont typeface="Wingdings" pitchFamily="2" charset="2"/>
              <a:buChar char="u"/>
              <a:defRPr/>
            </a:pPr>
            <a:endParaRPr lang="en-US" dirty="0"/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/>
              <a:t>snore</a:t>
            </a:r>
            <a:endParaRPr lang="en-US" dirty="0"/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turn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nap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peace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yawn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drowsy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night</a:t>
            </a:r>
          </a:p>
        </p:txBody>
      </p:sp>
    </p:spTree>
    <p:extLst>
      <p:ext uri="{BB962C8B-B14F-4D97-AF65-F5344CB8AC3E}">
        <p14:creationId xmlns:p14="http://schemas.microsoft.com/office/powerpoint/2010/main" val="13001534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A58850-5BFA-466C-9DA2-ABEF0743C5DF}" type="slidenum">
              <a:rPr lang="en-US" altLang="en-US" sz="1400" smtClean="0"/>
              <a:pPr eaLnBrk="1" hangingPunct="1"/>
              <a:t>43</a:t>
            </a:fld>
            <a:endParaRPr lang="en-US" altLang="en-US" sz="1400"/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3063"/>
            <a:ext cx="7772400" cy="7162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>
                <a:latin typeface="Palatino Linotype" pitchFamily="18" charset="0"/>
              </a:rPr>
              <a:t>Problems with THAT Model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062913" cy="5638800"/>
          </a:xfrm>
        </p:spPr>
        <p:txBody>
          <a:bodyPr>
            <a:normAutofit lnSpcReduction="10000"/>
          </a:bodyPr>
          <a:lstStyle/>
          <a:p>
            <a:pPr marL="609600" indent="-609600" eaLnBrk="1" hangingPunct="1">
              <a:buFont typeface="Wingdings" pitchFamily="2" charset="2"/>
              <a:buAutoNum type="arabicPeriod"/>
            </a:pPr>
            <a:r>
              <a:rPr lang="en-US" altLang="en-US" sz="2800" dirty="0">
                <a:latin typeface="Palatino Linotype" pitchFamily="18" charset="0"/>
              </a:rPr>
              <a:t>Some information skips the first two stages and enters long-term memory automatically.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latin typeface="Palatino Linotype" pitchFamily="18" charset="0"/>
              </a:rPr>
              <a:t>	- Space - Time  - Frequency	- Images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latin typeface="Palatino Linotype" pitchFamily="18" charset="0"/>
              </a:rPr>
              <a:t>	Let’s do an </a:t>
            </a:r>
            <a:r>
              <a:rPr lang="en-US" altLang="en-US" sz="2800">
                <a:latin typeface="Palatino Linotype" pitchFamily="18" charset="0"/>
              </a:rPr>
              <a:t>example with images</a:t>
            </a:r>
            <a:endParaRPr lang="en-US" altLang="en-US" sz="2800" dirty="0">
              <a:latin typeface="Palatino Linotype" pitchFamily="18" charset="0"/>
            </a:endParaRPr>
          </a:p>
          <a:p>
            <a:pPr marL="609600" indent="-609600" eaLnBrk="1" hangingPunct="1">
              <a:buFont typeface="+mj-lt"/>
              <a:buAutoNum type="arabicPeriod" startAt="2"/>
            </a:pPr>
            <a:r>
              <a:rPr lang="en-US" altLang="en-US" sz="2800" dirty="0">
                <a:latin typeface="Palatino Linotype" pitchFamily="18" charset="0"/>
              </a:rPr>
              <a:t>Since we cannot focus all the sensory information in the environment, we select information (through attention) that is important to us.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latin typeface="Palatino Linotype" pitchFamily="18" charset="0"/>
              </a:rPr>
              <a:t>	- Nose	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latin typeface="Palatino Linotype" pitchFamily="18" charset="0"/>
              </a:rPr>
              <a:t>	- Tongue	</a:t>
            </a:r>
          </a:p>
          <a:p>
            <a:pPr marL="0" indent="0" eaLnBrk="1" hangingPunct="1">
              <a:buNone/>
            </a:pPr>
            <a:r>
              <a:rPr lang="en-US" altLang="en-US" sz="2800" dirty="0">
                <a:latin typeface="Palatino Linotype" pitchFamily="18" charset="0"/>
              </a:rPr>
              <a:t>	- Pants</a:t>
            </a:r>
          </a:p>
          <a:p>
            <a:pPr marL="609600" indent="-609600" eaLnBrk="1" hangingPunct="1">
              <a:buFont typeface="+mj-lt"/>
              <a:buAutoNum type="arabicPeriod" startAt="3"/>
            </a:pPr>
            <a:r>
              <a:rPr lang="en-US" altLang="en-US" sz="2800" dirty="0">
                <a:latin typeface="Palatino Linotype" pitchFamily="18" charset="0"/>
              </a:rPr>
              <a:t>The nature of short-term memory is more complex.</a:t>
            </a:r>
          </a:p>
        </p:txBody>
      </p:sp>
    </p:spTree>
    <p:extLst>
      <p:ext uri="{BB962C8B-B14F-4D97-AF65-F5344CB8AC3E}">
        <p14:creationId xmlns:p14="http://schemas.microsoft.com/office/powerpoint/2010/main" val="27605310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5B9427F-C3C9-4DC8-A21A-F61AFA9A55DC}" type="slidenum">
              <a:rPr lang="en-US" altLang="en-US" sz="1400" smtClean="0"/>
              <a:pPr eaLnBrk="1" hangingPunct="1"/>
              <a:t>44</a:t>
            </a:fld>
            <a:endParaRPr lang="en-US" altLang="en-US" sz="1400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177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latin typeface="Palatino Linotype" pitchFamily="18" charset="0"/>
              </a:rPr>
              <a:t>Working Memory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7924800" cy="1371600"/>
          </a:xfrm>
        </p:spPr>
        <p:txBody>
          <a:bodyPr>
            <a:normAutofit/>
          </a:bodyPr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sz="2400" dirty="0">
                <a:latin typeface="Palatino Linotype" pitchFamily="18" charset="0"/>
              </a:rPr>
              <a:t>Alan </a:t>
            </a:r>
            <a:r>
              <a:rPr lang="en-US" altLang="en-US" sz="2400" dirty="0" err="1">
                <a:latin typeface="Palatino Linotype" pitchFamily="18" charset="0"/>
              </a:rPr>
              <a:t>Baddeley</a:t>
            </a:r>
            <a:r>
              <a:rPr lang="en-US" altLang="en-US" sz="2400" dirty="0">
                <a:latin typeface="Palatino Linotype" pitchFamily="18" charset="0"/>
              </a:rPr>
              <a:t> (2002) proposes that working memory contains auditory and visual processing controlled by the central executive through an episodic buffer.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791605-0849-4CE5-8C7E-CDF4009786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59579"/>
            <a:ext cx="6419850" cy="439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511882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/>
              <a:t>Moonwalking with Einstein</a:t>
            </a:r>
          </a:p>
          <a:p>
            <a:r>
              <a:rPr lang="en-US" dirty="0"/>
              <a:t>Michael Cole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54938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229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17A0694-7E8C-40EB-9B9D-CDBECA6B8E79}" type="slidenum">
              <a:rPr lang="en-US" altLang="en-US" sz="1400" smtClean="0"/>
              <a:pPr eaLnBrk="1" hangingPunct="1"/>
              <a:t>46</a:t>
            </a:fld>
            <a:endParaRPr lang="en-US" altLang="en-US" sz="1400"/>
          </a:p>
        </p:txBody>
      </p:sp>
      <p:pic>
        <p:nvPicPr>
          <p:cNvPr id="12292" name="Picture 2" descr="http://www.human-memory.net/images/memory_typ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5859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Limitations with Working Memory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clear indication of where or how any of this stuff works</a:t>
            </a:r>
          </a:p>
          <a:p>
            <a:r>
              <a:rPr lang="en-US" dirty="0"/>
              <a:t>Hippocampus and synapses are involved as is the cortex, amygdala, both hemispheres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1970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0C06429-EC1C-45F8-9B69-293DA205AAE3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>
                <a:latin typeface="Palatino Linotype" pitchFamily="18" charset="0"/>
              </a:rPr>
              <a:t>The Nerves</a:t>
            </a:r>
            <a:endParaRPr lang="en-US" sz="4000">
              <a:latin typeface="Palatino Linotype" pitchFamily="18" charset="0"/>
            </a:endParaRP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0574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sz="2800">
                <a:latin typeface="Palatino Linotype" pitchFamily="18" charset="0"/>
              </a:rPr>
              <a:t>Nerves consist of neural </a:t>
            </a:r>
            <a:r>
              <a:rPr lang="en-US" altLang="en-US" sz="2800">
                <a:solidFill>
                  <a:srgbClr val="0000FF"/>
                </a:solidFill>
                <a:latin typeface="Palatino Linotype" pitchFamily="18" charset="0"/>
              </a:rPr>
              <a:t>“cables”</a:t>
            </a:r>
            <a:r>
              <a:rPr lang="en-US" altLang="en-US" sz="2800">
                <a:latin typeface="Palatino Linotype" pitchFamily="18" charset="0"/>
              </a:rPr>
              <a:t> containing many axons. They are part of the </a:t>
            </a:r>
            <a:r>
              <a:rPr lang="en-US" altLang="en-US" sz="2800">
                <a:solidFill>
                  <a:srgbClr val="0000FF"/>
                </a:solidFill>
                <a:latin typeface="Palatino Linotype" pitchFamily="18" charset="0"/>
              </a:rPr>
              <a:t>peripheral nervous system</a:t>
            </a:r>
            <a:r>
              <a:rPr lang="en-US" altLang="en-US" sz="2800">
                <a:latin typeface="Palatino Linotype" pitchFamily="18" charset="0"/>
              </a:rPr>
              <a:t> and connect muscles, glands, and sense organs to the central nervous system.</a:t>
            </a:r>
            <a:endParaRPr lang="en-US" sz="2800">
              <a:latin typeface="Palatino Linotype" pitchFamily="18" charset="0"/>
            </a:endParaRPr>
          </a:p>
        </p:txBody>
      </p:sp>
      <p:pic>
        <p:nvPicPr>
          <p:cNvPr id="33797" name="Picture 7" descr="P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352800"/>
            <a:ext cx="1335088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9CDE441-AC63-4553-A1F5-63BD4F3E59BA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Palatino Linotype" pitchFamily="18" charset="0"/>
              </a:rPr>
              <a:t>Neural Communication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9113" y="1295400"/>
            <a:ext cx="8077200" cy="1676400"/>
          </a:xfrm>
        </p:spPr>
        <p:txBody>
          <a:bodyPr>
            <a:normAutofit fontScale="92500" lnSpcReduction="10000"/>
          </a:bodyPr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sz="2800" dirty="0">
                <a:latin typeface="Palatino Linotype" pitchFamily="18" charset="0"/>
              </a:rPr>
              <a:t>The body’s information system is built from billions of interconnected cells called </a:t>
            </a:r>
            <a:r>
              <a:rPr lang="en-US" altLang="en-US" sz="2800" b="1" i="1" dirty="0">
                <a:latin typeface="Palatino Linotype" pitchFamily="18" charset="0"/>
              </a:rPr>
              <a:t>neurons</a:t>
            </a:r>
            <a:r>
              <a:rPr lang="en-US" altLang="en-US" sz="2800" dirty="0">
                <a:latin typeface="Palatino Linotype" pitchFamily="18" charset="0"/>
              </a:rPr>
              <a:t>.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sz="2800" i="1" dirty="0">
                <a:latin typeface="Palatino Linotype" pitchFamily="18" charset="0"/>
              </a:rPr>
              <a:t>Estimated that there are b/w 10-100 billion that can make 13 trillion connections</a:t>
            </a:r>
          </a:p>
        </p:txBody>
      </p:sp>
      <p:pic>
        <p:nvPicPr>
          <p:cNvPr id="8197" name="Picture 28" descr="colorb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3636"/>
          <a:stretch>
            <a:fillRect/>
          </a:stretch>
        </p:blipFill>
        <p:spPr>
          <a:xfrm>
            <a:off x="1828800" y="2819400"/>
            <a:ext cx="5448300" cy="4241800"/>
          </a:xfrm>
          <a:noFill/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b="0" dirty="0"/>
              <a:t>Principles of Cognitive </a:t>
            </a:r>
            <a:r>
              <a:rPr lang="en-US" b="0" dirty="0" err="1"/>
              <a:t>AtU</a:t>
            </a:r>
            <a:r>
              <a:rPr lang="en-US" b="0" dirty="0"/>
              <a:t>: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3600" dirty="0"/>
              <a:t>The cognitive approach to understanding </a:t>
            </a:r>
            <a:r>
              <a:rPr lang="en-US" sz="3600" dirty="0" err="1"/>
              <a:t>behaviour</a:t>
            </a:r>
            <a:r>
              <a:rPr lang="en-US" sz="3600" dirty="0"/>
              <a:t> looks at:</a:t>
            </a:r>
          </a:p>
          <a:p>
            <a:pPr lvl="1"/>
            <a:r>
              <a:rPr lang="en-US" sz="3300" dirty="0">
                <a:solidFill>
                  <a:schemeClr val="tx1"/>
                </a:solidFill>
              </a:rPr>
              <a:t>cognitive processing (SL and HL)</a:t>
            </a:r>
          </a:p>
          <a:p>
            <a:pPr lvl="1"/>
            <a:r>
              <a:rPr lang="en-US" sz="3300" dirty="0">
                <a:solidFill>
                  <a:schemeClr val="tx1"/>
                </a:solidFill>
              </a:rPr>
              <a:t>reliability of cognitive processes (SL and HL)</a:t>
            </a:r>
          </a:p>
          <a:p>
            <a:pPr lvl="1"/>
            <a:r>
              <a:rPr lang="en-US" sz="3300" dirty="0">
                <a:solidFill>
                  <a:schemeClr val="tx1"/>
                </a:solidFill>
              </a:rPr>
              <a:t>emotion and cognition (SL and HL)</a:t>
            </a:r>
          </a:p>
          <a:p>
            <a:pPr lvl="1"/>
            <a:r>
              <a:rPr lang="en-US" sz="3300" dirty="0">
                <a:solidFill>
                  <a:schemeClr val="tx1"/>
                </a:solidFill>
              </a:rPr>
              <a:t>cognitive processing in the digital world (HL only).</a:t>
            </a:r>
          </a:p>
          <a:p>
            <a:pPr lvl="1"/>
            <a:r>
              <a:rPr lang="en-US" sz="3300" dirty="0">
                <a:solidFill>
                  <a:schemeClr val="tx1"/>
                </a:solidFill>
              </a:rPr>
              <a:t>Relevant to all the topics are:</a:t>
            </a:r>
          </a:p>
          <a:p>
            <a:pPr lvl="1"/>
            <a:r>
              <a:rPr lang="en-US" sz="3300" dirty="0">
                <a:solidFill>
                  <a:schemeClr val="tx1"/>
                </a:solidFill>
              </a:rPr>
              <a:t>the contribution of research methods used in the cognitive approach to understanding human </a:t>
            </a:r>
            <a:r>
              <a:rPr lang="en-US" sz="3300" dirty="0" err="1">
                <a:solidFill>
                  <a:schemeClr val="tx1"/>
                </a:solidFill>
              </a:rPr>
              <a:t>behaviour</a:t>
            </a:r>
            <a:r>
              <a:rPr lang="en-US" sz="3300" dirty="0">
                <a:solidFill>
                  <a:schemeClr val="tx1"/>
                </a:solidFill>
              </a:rPr>
              <a:t> </a:t>
            </a:r>
          </a:p>
          <a:p>
            <a:pPr lvl="1"/>
            <a:r>
              <a:rPr lang="en-US" sz="3300" dirty="0">
                <a:solidFill>
                  <a:schemeClr val="tx1"/>
                </a:solidFill>
              </a:rPr>
              <a:t>ethical considerations in the investigation of the cognitive approach to understanding human </a:t>
            </a:r>
            <a:r>
              <a:rPr lang="en-US" sz="3300" dirty="0" err="1">
                <a:solidFill>
                  <a:schemeClr val="tx1"/>
                </a:solidFill>
              </a:rPr>
              <a:t>behaviour</a:t>
            </a:r>
            <a:r>
              <a:rPr lang="en-US" sz="33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3F75-DDE9-4DB4-851D-E827E80E812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463333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24A9DE-2629-47A4-AD3E-A7509FFA00F3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Palatino Linotype" pitchFamily="18" charset="0"/>
              </a:rPr>
              <a:t>Neuron 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28650" y="1571625"/>
            <a:ext cx="7848600" cy="10668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sz="2800">
                <a:latin typeface="Palatino Linotype" pitchFamily="18" charset="0"/>
              </a:rPr>
              <a:t>A nerve cell, or a neuron, consists of many different parts.</a:t>
            </a:r>
          </a:p>
        </p:txBody>
      </p:sp>
      <p:pic>
        <p:nvPicPr>
          <p:cNvPr id="11269" name="Picture 4" descr="figure 02-0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47725" y="2597150"/>
            <a:ext cx="7415213" cy="3941763"/>
          </a:xfrm>
          <a:noFill/>
        </p:spPr>
      </p:pic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Neurotransmission &amp; Action Potentials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Neurotransmission is the process by which messages are sent between neurons</a:t>
            </a:r>
          </a:p>
          <a:p>
            <a:r>
              <a:rPr lang="en-US" dirty="0"/>
              <a:t>When an individual neuron “fires” it is called an action potential – it’s an all or nothing response – it either fires or doesn’t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DE3728-DC3A-4CF1-A3DC-1A8A285977D7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Palatino Linotype" pitchFamily="18" charset="0"/>
              </a:rPr>
              <a:t>Refractory Period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1513" y="1447800"/>
            <a:ext cx="7772400" cy="45720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endParaRPr lang="en-US" altLang="en-US" sz="2800" dirty="0">
              <a:solidFill>
                <a:srgbClr val="0000FF"/>
              </a:solidFill>
              <a:latin typeface="Palatino Linotype" pitchFamily="18" charset="0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sz="2800" dirty="0">
                <a:latin typeface="Palatino Linotype" pitchFamily="18" charset="0"/>
              </a:rPr>
              <a:t>Refractory Period: After a neuron fires an action potential it pauses for a short period to recharge itself to fire again.</a:t>
            </a:r>
          </a:p>
          <a:p>
            <a:pPr marL="0" indent="0" algn="ctr" eaLnBrk="1" hangingPunct="1">
              <a:buFont typeface="Wingdings" pitchFamily="2" charset="2"/>
              <a:buNone/>
            </a:pPr>
            <a:endParaRPr lang="en-US" altLang="en-US" sz="2800" dirty="0">
              <a:latin typeface="Palatino Linotype" pitchFamily="18" charset="0"/>
            </a:endParaRPr>
          </a:p>
        </p:txBody>
      </p:sp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3B61AD-D7BB-45BB-B50F-9846EFCD93AE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17411" name="Picture 3" descr="Neuron Communication 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7481888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1E0CF9-5D32-4720-89DE-9305A30590CD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Palatino Linotype" pitchFamily="18" charset="0"/>
              </a:rPr>
              <a:t>Synapse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7700" y="1600200"/>
            <a:ext cx="7848600" cy="17526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2800" dirty="0">
                <a:latin typeface="Palatino Linotype" pitchFamily="18" charset="0"/>
              </a:rPr>
              <a:t>A junction between the axon tip of the sending neuron and the dendrite or cell body of the receiving neuron. This tiny gap is called the </a:t>
            </a:r>
            <a:r>
              <a:rPr lang="en-US" altLang="en-US" sz="2800" i="1" dirty="0">
                <a:latin typeface="Palatino Linotype" pitchFamily="18" charset="0"/>
              </a:rPr>
              <a:t>synaptic gap</a:t>
            </a:r>
            <a:r>
              <a:rPr lang="en-US" altLang="en-US" sz="2800" dirty="0">
                <a:latin typeface="Palatino Linotype" pitchFamily="18" charset="0"/>
              </a:rPr>
              <a:t> or </a:t>
            </a:r>
            <a:r>
              <a:rPr lang="en-US" altLang="en-US" sz="2800" i="1" dirty="0">
                <a:latin typeface="Palatino Linotype" pitchFamily="18" charset="0"/>
              </a:rPr>
              <a:t>cleft.</a:t>
            </a:r>
            <a:endParaRPr lang="en-US" altLang="en-US" sz="2800" dirty="0">
              <a:latin typeface="Palatino Linotype" pitchFamily="18" charset="0"/>
            </a:endParaRPr>
          </a:p>
        </p:txBody>
      </p:sp>
      <p:pic>
        <p:nvPicPr>
          <p:cNvPr id="19461" name="Picture 4" descr="figure-03-03-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 b="1675"/>
          <a:stretch>
            <a:fillRect/>
          </a:stretch>
        </p:blipFill>
        <p:spPr>
          <a:xfrm>
            <a:off x="381000" y="3581400"/>
            <a:ext cx="4572000" cy="2514600"/>
          </a:xfrm>
          <a:noFill/>
        </p:spPr>
      </p:pic>
      <p:pic>
        <p:nvPicPr>
          <p:cNvPr id="19462" name="Picture 5" descr="figure-03-05-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 b="25581"/>
          <a:stretch>
            <a:fillRect/>
          </a:stretch>
        </p:blipFill>
        <p:spPr>
          <a:xfrm>
            <a:off x="5105400" y="3581400"/>
            <a:ext cx="3429000" cy="2679700"/>
          </a:xfrm>
          <a:noFill/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E7A6C1-CC30-4BE8-A129-A4D6AB592F8B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Palatino Linotype" pitchFamily="18" charset="0"/>
              </a:rPr>
              <a:t>Neurotransmitters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525963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sz="2800">
                <a:latin typeface="Palatino Linotype" pitchFamily="18" charset="0"/>
              </a:rPr>
              <a:t>Neurotransmitters (chemicals) released from the sending neuron travel across the synapse and bind to receptor sites on the receiving neuron, thereby influencing it to generate an action potential. </a:t>
            </a:r>
          </a:p>
        </p:txBody>
      </p:sp>
      <p:pic>
        <p:nvPicPr>
          <p:cNvPr id="20485" name="Picture 4" descr="figure-03-03-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r="38000"/>
          <a:stretch>
            <a:fillRect/>
          </a:stretch>
        </p:blipFill>
        <p:spPr>
          <a:xfrm>
            <a:off x="4648200" y="1809750"/>
            <a:ext cx="4038600" cy="3573463"/>
          </a:xfrm>
          <a:noFill/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DA56B4-63B0-40E4-86DC-563F18315B83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Palatino Linotype" pitchFamily="18" charset="0"/>
              </a:rPr>
              <a:t>Lock &amp; Key Mechanism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595438"/>
            <a:ext cx="7772400" cy="9906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sz="2800">
                <a:latin typeface="Palatino Linotype" pitchFamily="18" charset="0"/>
              </a:rPr>
              <a:t>Neurotransmitters bind to the receptors of the receiving neuron in a key-lock mechanism.</a:t>
            </a:r>
          </a:p>
        </p:txBody>
      </p:sp>
      <p:pic>
        <p:nvPicPr>
          <p:cNvPr id="25605" name="Picture 5" descr="figure-03-05-4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0" y="2895600"/>
            <a:ext cx="4038600" cy="2998788"/>
          </a:xfrm>
          <a:ln w="25400">
            <a:solidFill>
              <a:schemeClr val="tx1"/>
            </a:solidFill>
          </a:ln>
        </p:spPr>
      </p:pic>
      <p:pic>
        <p:nvPicPr>
          <p:cNvPr id="25606" name="Picture 8" descr="Bouton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 b="11725"/>
          <a:stretch>
            <a:fillRect/>
          </a:stretch>
        </p:blipFill>
        <p:spPr>
          <a:xfrm>
            <a:off x="723900" y="2890838"/>
            <a:ext cx="3505200" cy="3048000"/>
          </a:xfrm>
          <a:noFill/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187A2E-62B7-4555-9BE8-970A58AB0C0F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latin typeface="Palatino Linotype" pitchFamily="18" charset="0"/>
              </a:rPr>
              <a:t>Agonists</a:t>
            </a:r>
          </a:p>
        </p:txBody>
      </p:sp>
      <p:pic>
        <p:nvPicPr>
          <p:cNvPr id="26628" name="Picture 3" descr="figure-03-05-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76375" y="1524000"/>
            <a:ext cx="6172200" cy="5105400"/>
          </a:xfrm>
          <a:noFill/>
        </p:spPr>
      </p:pic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49EEE4E-F623-4475-94FB-C44DA9C9F6AA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4000">
                <a:latin typeface="Palatino Linotype" pitchFamily="18" charset="0"/>
              </a:rPr>
              <a:t>Antagonists</a:t>
            </a:r>
            <a:endParaRPr lang="en-US" sz="4000" dirty="0">
              <a:latin typeface="Palatino Linotype" pitchFamily="18" charset="0"/>
            </a:endParaRPr>
          </a:p>
        </p:txBody>
      </p:sp>
      <p:pic>
        <p:nvPicPr>
          <p:cNvPr id="27652" name="Picture 3" descr="figure-03-05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00175" y="1562100"/>
            <a:ext cx="6324600" cy="4895850"/>
          </a:xfrm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059DE9-05EF-491A-B217-B763AE87E81F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latin typeface="Palatino Linotype" pitchFamily="18" charset="0"/>
              </a:rPr>
              <a:t>Reuptake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3810000" cy="39624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altLang="en-US" sz="2800">
                <a:latin typeface="Palatino Linotype" pitchFamily="18" charset="0"/>
              </a:rPr>
              <a:t>Neurotransmitters in the synapse are reabsorbed into the sending neurons through the process of reuptake. This process applies the brakes on neurotransmitter action.</a:t>
            </a: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029200" y="2971800"/>
            <a:ext cx="3048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1510" name="Picture 7" descr="12673_MyersPsy8e_fig"/>
          <p:cNvPicPr>
            <a:picLocks noChangeAspect="1" noChangeArrowheads="1"/>
          </p:cNvPicPr>
          <p:nvPr/>
        </p:nvPicPr>
        <p:blipFill>
          <a:blip r:embed="rId2" cstate="print"/>
          <a:srcRect t="11476"/>
          <a:stretch>
            <a:fillRect/>
          </a:stretch>
        </p:blipFill>
        <p:spPr bwMode="auto">
          <a:xfrm>
            <a:off x="5181600" y="1600200"/>
            <a:ext cx="3440113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Schemas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Schemas are a way to score knowledge</a:t>
            </a:r>
          </a:p>
          <a:p>
            <a:r>
              <a:rPr lang="en-US" dirty="0"/>
              <a:t>Schema Theory is a cognitive theory about information processing</a:t>
            </a:r>
          </a:p>
          <a:p>
            <a:r>
              <a:rPr lang="en-US" dirty="0"/>
              <a:t>People don’t passively accept info</a:t>
            </a:r>
          </a:p>
          <a:p>
            <a:r>
              <a:rPr lang="en-US" dirty="0"/>
              <a:t>They interpret and integrate info to make sense of their experiences</a:t>
            </a:r>
          </a:p>
          <a:p>
            <a:r>
              <a:rPr lang="en-US" dirty="0"/>
              <a:t>Can be an unconscious process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" y="2524736"/>
            <a:ext cx="9243061" cy="3015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485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04495A-0C4E-4966-AEAC-6A8AF385A4D0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latin typeface="Palatino Linotype" pitchFamily="18" charset="0"/>
              </a:rPr>
              <a:t>Neurotransmitters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5797526"/>
              </p:ext>
            </p:extLst>
          </p:nvPr>
        </p:nvGraphicFramePr>
        <p:xfrm>
          <a:off x="152400" y="682977"/>
          <a:ext cx="7924800" cy="6200374"/>
        </p:xfrm>
        <a:graphic>
          <a:graphicData uri="http://schemas.openxmlformats.org/drawingml/2006/table">
            <a:tbl>
              <a:tblPr/>
              <a:tblGrid>
                <a:gridCol w="396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6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28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Calibri"/>
                          <a:ea typeface="Calibri"/>
                          <a:cs typeface="Times New Roman"/>
                        </a:rPr>
                        <a:t>Neurotransmitter</a:t>
                      </a: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Calibri"/>
                          <a:ea typeface="Calibri"/>
                          <a:cs typeface="Times New Roman"/>
                        </a:rPr>
                        <a:t>Function(s)</a:t>
                      </a: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1695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Calibri"/>
                          <a:ea typeface="Calibri"/>
                          <a:cs typeface="Times New Roman"/>
                        </a:rPr>
                        <a:t>Acetylcholine</a:t>
                      </a: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Calibri"/>
                          <a:ea typeface="Calibri"/>
                          <a:cs typeface="Times New Roman"/>
                        </a:rPr>
                        <a:t>Enables muscle action, learning &amp; some memory (muscle memory - more specifically, habits)</a:t>
                      </a: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2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Calibri"/>
                          <a:ea typeface="Calibri"/>
                          <a:cs typeface="Times New Roman"/>
                        </a:rPr>
                        <a:t>Dopamine</a:t>
                      </a: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Calibri"/>
                          <a:ea typeface="Calibri"/>
                          <a:cs typeface="Times New Roman"/>
                        </a:rPr>
                        <a:t>Influences voluntary movement, learning, feelings of pleasure</a:t>
                      </a: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717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Calibri"/>
                          <a:ea typeface="Calibri"/>
                          <a:cs typeface="Times New Roman"/>
                        </a:rPr>
                        <a:t>Endorphins</a:t>
                      </a: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Calibri"/>
                          <a:ea typeface="Calibri"/>
                          <a:cs typeface="Times New Roman"/>
                        </a:rPr>
                        <a:t>Painkillers, lead to feelings of euphoria</a:t>
                      </a: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2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Calibri"/>
                          <a:ea typeface="Calibri"/>
                          <a:cs typeface="Times New Roman"/>
                        </a:rPr>
                        <a:t>Norepinephrine</a:t>
                      </a: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Calibri"/>
                          <a:ea typeface="Calibri"/>
                          <a:cs typeface="Times New Roman"/>
                        </a:rPr>
                        <a:t>Alertness &amp; arousal – stimulates sympathetic nervous system</a:t>
                      </a: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3206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3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>
                          <a:latin typeface="Calibri"/>
                          <a:ea typeface="Calibri"/>
                          <a:cs typeface="Times New Roman"/>
                        </a:rPr>
                        <a:t>Serotonin</a:t>
                      </a: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300" dirty="0">
                          <a:latin typeface="Calibri"/>
                          <a:ea typeface="Calibri"/>
                          <a:cs typeface="Times New Roman"/>
                        </a:rPr>
                        <a:t>Affects mood, hunger, sleep, and arousal (primary drives) – limbic system</a:t>
                      </a:r>
                    </a:p>
                  </a:txBody>
                  <a:tcPr marL="42520" marR="425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Martinez &amp; </a:t>
            </a:r>
            <a:r>
              <a:rPr lang="en-US" dirty="0" err="1"/>
              <a:t>Kesner</a:t>
            </a:r>
            <a:r>
              <a:rPr lang="en-US" dirty="0"/>
              <a:t>, 1991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Acetylcholine and Memory in rats</a:t>
            </a:r>
          </a:p>
          <a:p>
            <a:r>
              <a:rPr lang="en-US" dirty="0"/>
              <a:t>Aim: to determine how blocking the acetylcholine receptors or reuptake in the brain affects spatial memory</a:t>
            </a:r>
          </a:p>
          <a:p>
            <a:r>
              <a:rPr lang="en-US" dirty="0"/>
              <a:t>Procedure: Rats learned to navigate a maze</a:t>
            </a:r>
          </a:p>
          <a:p>
            <a:r>
              <a:rPr lang="en-US" dirty="0"/>
              <a:t>Block </a:t>
            </a:r>
            <a:r>
              <a:rPr lang="en-US" dirty="0" err="1"/>
              <a:t>ACh</a:t>
            </a:r>
            <a:r>
              <a:rPr lang="en-US" dirty="0"/>
              <a:t> in 1 group of rats with scopolamine, prevent its reuptake in group 2 with physostigmine, and control group 3</a:t>
            </a:r>
          </a:p>
          <a:p>
            <a:r>
              <a:rPr lang="en-US" dirty="0"/>
              <a:t>Results: Group 1 slowest at going through maze; Group 2 faster than both other groups 		and fewer mistakes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5648B-6BA7-4453-A34C-6BA0BBB92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2264"/>
            <a:ext cx="7239000" cy="816936"/>
          </a:xfrm>
        </p:spPr>
        <p:txBody>
          <a:bodyPr>
            <a:normAutofit/>
          </a:bodyPr>
          <a:lstStyle/>
          <a:p>
            <a:r>
              <a:rPr lang="en-US" dirty="0"/>
              <a:t>Antonova et al (2010)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82EEF2-EA5C-41EB-B219-B584EEEFD2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7239000" cy="484632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Acetylcholine and Memory in humans</a:t>
            </a:r>
          </a:p>
          <a:p>
            <a:r>
              <a:rPr lang="en-US" dirty="0"/>
              <a:t>Aim: to determine how blocking the acetylcholine receptors in the brain affects spatial memory</a:t>
            </a:r>
          </a:p>
          <a:p>
            <a:endParaRPr lang="en-US" dirty="0"/>
          </a:p>
          <a:p>
            <a:r>
              <a:rPr lang="en-US" dirty="0"/>
              <a:t>Procedure: 20 male students were injected with either scopolamine or a placebo and then placed in an fMRI scan while playing the "Arena task." Once the students found the pole, the screen went black, and the game started over.</a:t>
            </a:r>
          </a:p>
          <a:p>
            <a:endParaRPr lang="en-US" dirty="0"/>
          </a:p>
          <a:p>
            <a:r>
              <a:rPr lang="en-US" dirty="0"/>
              <a:t>Results: The scopolamine group took longer and made more mistakes the second time and had significant reduction in hippocampus use. Acetylcholine plays a key role in the encoding of spatial memories.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6998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ED6924-AC65-4558-9C89-AD24CBD7FDE1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5837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1950" y="1219200"/>
            <a:ext cx="7943850" cy="5045076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buFontTx/>
              <a:buChar char="-"/>
            </a:pPr>
            <a:r>
              <a:rPr lang="en-US" altLang="en-US" sz="2800" dirty="0">
                <a:latin typeface="Palatino Linotype" pitchFamily="18" charset="0"/>
              </a:rPr>
              <a:t>James Olds (1950’s) Rats cross an electrified grid for self-stimulation when electrodes are placed in the “reward center” called the Nucleus </a:t>
            </a:r>
            <a:r>
              <a:rPr lang="en-US" altLang="en-US" sz="2800" dirty="0" err="1">
                <a:latin typeface="Palatino Linotype" pitchFamily="18" charset="0"/>
              </a:rPr>
              <a:t>Accumbens</a:t>
            </a:r>
            <a:endParaRPr lang="en-US" altLang="en-US" sz="2800" dirty="0">
              <a:latin typeface="Palatino Linotype" pitchFamily="18" charset="0"/>
            </a:endParaRPr>
          </a:p>
          <a:p>
            <a:pPr marL="0" indent="0" eaLnBrk="1" hangingPunct="1">
              <a:buNone/>
            </a:pPr>
            <a:endParaRPr lang="en-US" altLang="en-US" sz="2800" dirty="0">
              <a:latin typeface="Palatino Linotype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800" dirty="0">
              <a:latin typeface="Palatino Linotype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800" dirty="0">
              <a:latin typeface="Palatino Linotype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endParaRPr lang="en-US" altLang="en-US" sz="2800" dirty="0">
              <a:latin typeface="Palatino Linotype" pitchFamily="18" charset="0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800" dirty="0">
                <a:latin typeface="Palatino Linotype" pitchFamily="18" charset="0"/>
              </a:rPr>
              <a:t>- Robert Heath (1950’s) – similar research on humans (no shock grid) , patients push button themselves – B-19 did it 1500 times in 3 hours to the point of euphoria. Disconnected despite his protests.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800" dirty="0">
                <a:latin typeface="Palatino Linotype" pitchFamily="18" charset="0"/>
              </a:rPr>
              <a:t>Pg. 44 Companion</a:t>
            </a:r>
          </a:p>
        </p:txBody>
      </p:sp>
      <p:sp>
        <p:nvSpPr>
          <p:cNvPr id="58372" name="Rectangle 3"/>
          <p:cNvSpPr>
            <a:spLocks noGrp="1" noChangeArrowheads="1"/>
          </p:cNvSpPr>
          <p:nvPr>
            <p:ph type="title"/>
          </p:nvPr>
        </p:nvSpPr>
        <p:spPr>
          <a:xfrm>
            <a:off x="468086" y="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dirty="0">
                <a:solidFill>
                  <a:schemeClr val="tx1"/>
                </a:solidFill>
                <a:latin typeface="Palatino Linotype" pitchFamily="18" charset="0"/>
              </a:rPr>
              <a:t>Localization of Brain Function </a:t>
            </a:r>
            <a:r>
              <a:rPr lang="en-US" altLang="en-US" sz="4000" dirty="0">
                <a:latin typeface="Palatino Linotype" pitchFamily="18" charset="0"/>
              </a:rPr>
              <a:t>&amp; </a:t>
            </a:r>
            <a:br>
              <a:rPr lang="en-US" altLang="en-US" sz="4000" dirty="0">
                <a:latin typeface="Palatino Linotype" pitchFamily="18" charset="0"/>
              </a:rPr>
            </a:br>
            <a:r>
              <a:rPr lang="en-US" altLang="en-US" sz="4000" dirty="0">
                <a:latin typeface="Palatino Linotype" pitchFamily="18" charset="0"/>
              </a:rPr>
              <a:t>the </a:t>
            </a:r>
            <a:r>
              <a:rPr lang="en-US" altLang="en-US" sz="4000" dirty="0">
                <a:solidFill>
                  <a:schemeClr val="tx1"/>
                </a:solidFill>
                <a:latin typeface="Palatino Linotype" pitchFamily="18" charset="0"/>
              </a:rPr>
              <a:t>Reward Center</a:t>
            </a:r>
            <a:endParaRPr lang="en-US" sz="4000" dirty="0">
              <a:solidFill>
                <a:schemeClr val="tx1"/>
              </a:solidFill>
              <a:latin typeface="Palatino Linotype" pitchFamily="18" charset="0"/>
            </a:endParaRPr>
          </a:p>
        </p:txBody>
      </p:sp>
      <p:pic>
        <p:nvPicPr>
          <p:cNvPr id="58373" name="Picture 4" descr="figure-04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193925"/>
            <a:ext cx="36576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5" name="Text Box 6"/>
          <p:cNvSpPr txBox="1">
            <a:spLocks noChangeArrowheads="1"/>
          </p:cNvSpPr>
          <p:nvPr/>
        </p:nvSpPr>
        <p:spPr bwMode="auto">
          <a:xfrm rot="5400000">
            <a:off x="7711281" y="5014119"/>
            <a:ext cx="22256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Times New Roman" pitchFamily="18" charset="0"/>
              </a:rPr>
              <a:t>Sanjiv Talwar, SUNY Downstate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reductionist to suggest that complex behavior is a product of the right mix of chemicals in our brains</a:t>
            </a:r>
          </a:p>
          <a:p>
            <a:r>
              <a:rPr lang="en-US" dirty="0"/>
              <a:t>Neurotransmission plays a role but cannot explain behavior alone</a:t>
            </a:r>
          </a:p>
          <a:p>
            <a:r>
              <a:rPr lang="en-US" dirty="0"/>
              <a:t>Read Purple Book 46-48 Effects of </a:t>
            </a:r>
            <a:r>
              <a:rPr lang="en-US" dirty="0" err="1"/>
              <a:t>Nt</a:t>
            </a:r>
            <a:r>
              <a:rPr lang="en-US" dirty="0"/>
              <a:t> on Behavior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is Malleable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/>
              <a:t>Think </a:t>
            </a:r>
            <a:r>
              <a:rPr lang="en-US" sz="3600" dirty="0"/>
              <a:t>about our sleep serial position effect, we fill it in with schema</a:t>
            </a:r>
          </a:p>
          <a:p>
            <a:r>
              <a:rPr lang="en-US" sz="3600" dirty="0"/>
              <a:t>Bartlett – reproductive vs. Reconstructive</a:t>
            </a:r>
          </a:p>
          <a:p>
            <a:r>
              <a:rPr lang="en-US" sz="3600" dirty="0"/>
              <a:t>Thanks for the Memories reading too</a:t>
            </a:r>
          </a:p>
          <a:p>
            <a:r>
              <a:rPr lang="en-US" sz="3600" dirty="0"/>
              <a:t>Let’s try another example</a:t>
            </a:r>
          </a:p>
          <a:p>
            <a:r>
              <a:rPr lang="en-US" sz="3600" dirty="0"/>
              <a:t>Watch the following video – </a:t>
            </a:r>
            <a:r>
              <a:rPr lang="en-US" sz="3600" dirty="0">
                <a:hlinkClick r:id="rId2"/>
              </a:rPr>
              <a:t>Brain Games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2074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Eyewitness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How many people were involved in the confrontation?</a:t>
            </a:r>
          </a:p>
          <a:p>
            <a:r>
              <a:rPr lang="en-US" dirty="0"/>
              <a:t>What color was the woman’s jacket?</a:t>
            </a:r>
          </a:p>
          <a:p>
            <a:r>
              <a:rPr lang="en-US" dirty="0"/>
              <a:t>What color was the thief’s hoodie?</a:t>
            </a:r>
          </a:p>
          <a:p>
            <a:r>
              <a:rPr lang="en-US" dirty="0"/>
              <a:t>What did the thief take from the old man?</a:t>
            </a:r>
          </a:p>
          <a:p>
            <a:r>
              <a:rPr lang="en-US" dirty="0"/>
              <a:t>Did you see the thief drop anything?</a:t>
            </a:r>
          </a:p>
          <a:p>
            <a:r>
              <a:rPr lang="en-US" dirty="0"/>
              <a:t>What was the victim saying?</a:t>
            </a:r>
          </a:p>
          <a:p>
            <a:r>
              <a:rPr lang="en-US" dirty="0"/>
              <a:t>Do you think you could pick the perpetrator(s) out of a lineup?</a:t>
            </a:r>
          </a:p>
          <a:p>
            <a:r>
              <a:rPr lang="en-US" dirty="0"/>
              <a:t>Describe the perpetrator(s) as much as you can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2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/>
              <a:t>Eyewitness Memroy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Eyewitness identification evidence is the </a:t>
            </a:r>
            <a:r>
              <a:rPr lang="en-US" b="1" dirty="0">
                <a:solidFill>
                  <a:srgbClr val="FF0000"/>
                </a:solidFill>
              </a:rPr>
              <a:t>leading cause </a:t>
            </a:r>
            <a:r>
              <a:rPr lang="en-US" dirty="0"/>
              <a:t>of </a:t>
            </a:r>
            <a:r>
              <a:rPr lang="en-US" dirty="0">
                <a:hlinkClick r:id="rId2" tooltip="Wrongful conviction"/>
              </a:rPr>
              <a:t>wrongful conviction</a:t>
            </a:r>
            <a:r>
              <a:rPr lang="en-US" dirty="0"/>
              <a:t> in the United States. 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192463"/>
            <a:ext cx="4618038" cy="366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59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Eyewitness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u"/>
              <a:defRPr/>
            </a:pPr>
            <a:r>
              <a:rPr lang="en-US" dirty="0"/>
              <a:t>Of the more than 200 people exonerated by way of DNA evidence in the US, </a:t>
            </a:r>
            <a:r>
              <a:rPr lang="en-US" b="1" i="1" dirty="0"/>
              <a:t>over 75% were wrongfully convicted on the basis of erroneous eyewitness identification</a:t>
            </a:r>
            <a:r>
              <a:rPr lang="en-US" dirty="0"/>
              <a:t> evidence. </a:t>
            </a:r>
          </a:p>
          <a:p>
            <a:pPr>
              <a:buFont typeface="Wingdings" pitchFamily="2" charset="2"/>
              <a:buChar char="u"/>
              <a:defRPr/>
            </a:pPr>
            <a:endParaRPr lang="en-US" dirty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83765"/>
            <a:ext cx="307181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827100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The Innocence Project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Facilitated the exoneration of </a:t>
            </a:r>
            <a:r>
              <a:rPr lang="en-US"/>
              <a:t>351 people </a:t>
            </a:r>
            <a:r>
              <a:rPr lang="en-US" dirty="0"/>
              <a:t>who were convicted of crimes they did not commit, as a result of faulty </a:t>
            </a:r>
            <a:r>
              <a:rPr lang="en-US"/>
              <a:t>eyewitness evidence (as of 2017).</a:t>
            </a:r>
            <a:endParaRPr lang="en-US" dirty="0"/>
          </a:p>
          <a:p>
            <a:pPr eaLnBrk="1" hangingPunct="1">
              <a:buFont typeface="Wingdings" pitchFamily="2" charset="2"/>
              <a:buChar char="u"/>
              <a:defRPr/>
            </a:pPr>
            <a:r>
              <a:rPr lang="en-US" dirty="0"/>
              <a:t> A number of these cases have received attention from the media.</a:t>
            </a:r>
          </a:p>
          <a:p>
            <a:pPr eaLnBrk="1" hangingPunct="1">
              <a:buFont typeface="Wingdings" pitchFamily="2" charset="2"/>
              <a:buChar char="u"/>
              <a:defRPr/>
            </a:pPr>
            <a:endParaRPr lang="en-US" dirty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56120"/>
            <a:ext cx="2895600" cy="229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7689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1" y="2133600"/>
            <a:ext cx="8001000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79818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u"/>
              <a:defRPr/>
            </a:pPr>
            <a:r>
              <a:rPr lang="en-US" dirty="0"/>
              <a:t>Loftus!</a:t>
            </a:r>
          </a:p>
        </p:txBody>
      </p:sp>
    </p:spTree>
    <p:extLst>
      <p:ext uri="{BB962C8B-B14F-4D97-AF65-F5344CB8AC3E}">
        <p14:creationId xmlns:p14="http://schemas.microsoft.com/office/powerpoint/2010/main" val="95773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671513" y="276225"/>
            <a:ext cx="7772400" cy="1143000"/>
          </a:xfrm>
        </p:spPr>
        <p:txBody>
          <a:bodyPr/>
          <a:lstStyle/>
          <a:p>
            <a:pPr eaLnBrk="1" hangingPunct="1"/>
            <a:r>
              <a:rPr lang="en-US" sz="4000" dirty="0">
                <a:latin typeface="Palatino Linotype" pitchFamily="18" charset="0"/>
              </a:rPr>
              <a:t>Schemas (</a:t>
            </a:r>
            <a:r>
              <a:rPr lang="en-US" sz="4000" dirty="0" err="1">
                <a:latin typeface="Palatino Linotype" pitchFamily="18" charset="0"/>
              </a:rPr>
              <a:t>bartlett</a:t>
            </a:r>
            <a:r>
              <a:rPr lang="en-US" sz="4000" dirty="0">
                <a:latin typeface="Palatino Linotype" pitchFamily="18" charset="0"/>
              </a:rPr>
              <a:t>)</a:t>
            </a:r>
          </a:p>
        </p:txBody>
      </p:sp>
      <p:pic>
        <p:nvPicPr>
          <p:cNvPr id="21509" name="Picture 6" descr="12673_Myers_Psy_8e_fi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3400" y="3124200"/>
            <a:ext cx="7239000" cy="2681111"/>
          </a:xfrm>
          <a:noFill/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5258F3-9323-46F1-86ED-EBE61C677FE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1508" name="Rectangle 3"/>
          <p:cNvSpPr>
            <a:spLocks noChangeArrowheads="1"/>
          </p:cNvSpPr>
          <p:nvPr/>
        </p:nvSpPr>
        <p:spPr bwMode="auto">
          <a:xfrm>
            <a:off x="671513" y="1600200"/>
            <a:ext cx="7772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3200" dirty="0"/>
              <a:t>Schemas are mental molds into which </a:t>
            </a:r>
          </a:p>
          <a:p>
            <a:pPr>
              <a:spcBef>
                <a:spcPct val="20000"/>
              </a:spcBef>
              <a:buFont typeface="Wingdings" pitchFamily="2" charset="2"/>
              <a:buNone/>
            </a:pPr>
            <a:r>
              <a:rPr lang="en-US" sz="3200" dirty="0"/>
              <a:t>we pour our experiences.</a:t>
            </a:r>
          </a:p>
        </p:txBody>
      </p:sp>
    </p:spTree>
    <p:extLst>
      <p:ext uri="{BB962C8B-B14F-4D97-AF65-F5344CB8AC3E}">
        <p14:creationId xmlns:p14="http://schemas.microsoft.com/office/powerpoint/2010/main" val="124221276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Schema Theory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In psych, many theories/studies support this</a:t>
            </a:r>
          </a:p>
          <a:p>
            <a:pPr eaLnBrk="1" hangingPunct="1">
              <a:defRPr/>
            </a:pPr>
            <a:r>
              <a:rPr lang="en-US" dirty="0"/>
              <a:t>Most theorize our human schemas develop very early in life, </a:t>
            </a:r>
            <a:r>
              <a:rPr lang="en-US" i="1" dirty="0">
                <a:solidFill>
                  <a:srgbClr val="002060"/>
                </a:solidFill>
              </a:rPr>
              <a:t>infant cognition begins immediately</a:t>
            </a:r>
          </a:p>
          <a:p>
            <a:pPr eaLnBrk="1" hangingPunct="1">
              <a:defRPr/>
            </a:pPr>
            <a:r>
              <a:rPr lang="en-US" dirty="0"/>
              <a:t>Often measured and understood through studying language and grounded in the cultural components language transmits</a:t>
            </a:r>
          </a:p>
          <a:p>
            <a:pPr eaLnBrk="1" hangingPunct="1">
              <a:defRPr/>
            </a:pPr>
            <a:r>
              <a:rPr lang="en-US" dirty="0"/>
              <a:t>We’re starting with schema &amp; memory though and will revisit language soon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F3F75-DDE9-4DB4-851D-E827E80E812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827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1382</TotalTime>
  <Words>1654</Words>
  <Application>Microsoft Office PowerPoint</Application>
  <PresentationFormat>On-screen Show (4:3)</PresentationFormat>
  <Paragraphs>279</Paragraphs>
  <Slides>70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8" baseType="lpstr">
      <vt:lpstr>Arial</vt:lpstr>
      <vt:lpstr>Calibri</vt:lpstr>
      <vt:lpstr>Palatino Linotype</vt:lpstr>
      <vt:lpstr>Times New Roman</vt:lpstr>
      <vt:lpstr>Trebuchet MS</vt:lpstr>
      <vt:lpstr>Wingdings</vt:lpstr>
      <vt:lpstr>Wingdings 2</vt:lpstr>
      <vt:lpstr>Opulent</vt:lpstr>
      <vt:lpstr>Intro to Cognition &amp; Memory</vt:lpstr>
      <vt:lpstr>More standards</vt:lpstr>
      <vt:lpstr>Reliability of Cog. Processes</vt:lpstr>
      <vt:lpstr>What is Cognition?</vt:lpstr>
      <vt:lpstr>Principles of Cognitive AtU:</vt:lpstr>
      <vt:lpstr>Schemas</vt:lpstr>
      <vt:lpstr>PowerPoint Presentation</vt:lpstr>
      <vt:lpstr>Schemas (bartlett)</vt:lpstr>
      <vt:lpstr>Schema Theory</vt:lpstr>
      <vt:lpstr>The Phenomenon of Memory</vt:lpstr>
      <vt:lpstr>Stages of Memory</vt:lpstr>
      <vt:lpstr>Information Processing</vt:lpstr>
      <vt:lpstr>Multi-Store Memory (MSM) Model</vt:lpstr>
      <vt:lpstr>Brain Part - Hippocampus</vt:lpstr>
      <vt:lpstr>An example of a Strength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Answers</vt:lpstr>
      <vt:lpstr>Problems with THAT Model</vt:lpstr>
      <vt:lpstr>Working Memory</vt:lpstr>
      <vt:lpstr>Examples</vt:lpstr>
      <vt:lpstr>PowerPoint Presentation</vt:lpstr>
      <vt:lpstr>Limitations with Working Memory Model</vt:lpstr>
      <vt:lpstr>The Nerves</vt:lpstr>
      <vt:lpstr>Neural Communication</vt:lpstr>
      <vt:lpstr>Neuron </vt:lpstr>
      <vt:lpstr>Neurotransmission &amp; Action Potentials</vt:lpstr>
      <vt:lpstr>Refractory Period</vt:lpstr>
      <vt:lpstr>PowerPoint Presentation</vt:lpstr>
      <vt:lpstr>Synapse </vt:lpstr>
      <vt:lpstr>Neurotransmitters</vt:lpstr>
      <vt:lpstr>Lock &amp; Key Mechanism</vt:lpstr>
      <vt:lpstr>Agonists</vt:lpstr>
      <vt:lpstr>Antagonists</vt:lpstr>
      <vt:lpstr>Reuptake</vt:lpstr>
      <vt:lpstr>Neurotransmitters</vt:lpstr>
      <vt:lpstr>Martinez &amp; Kesner, 1991</vt:lpstr>
      <vt:lpstr>Antonova et al (2010)</vt:lpstr>
      <vt:lpstr>Localization of Brain Function &amp;  the Reward Center</vt:lpstr>
      <vt:lpstr>Remember</vt:lpstr>
      <vt:lpstr>Memory is Malleable</vt:lpstr>
      <vt:lpstr>Eyewitness Questions</vt:lpstr>
      <vt:lpstr>Eyewitness Memroy</vt:lpstr>
      <vt:lpstr>Eyewitness memory</vt:lpstr>
      <vt:lpstr>The Innocence Project</vt:lpstr>
      <vt:lpstr>PowerPoint Presentation</vt:lpstr>
    </vt:vector>
  </TitlesOfParts>
  <Company>Utica Community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Cognition &amp; Memory</dc:title>
  <dc:creator>win7</dc:creator>
  <cp:lastModifiedBy>BURAK, BRIAN</cp:lastModifiedBy>
  <cp:revision>34</cp:revision>
  <dcterms:created xsi:type="dcterms:W3CDTF">2014-10-01T12:00:26Z</dcterms:created>
  <dcterms:modified xsi:type="dcterms:W3CDTF">2020-01-07T17:35:01Z</dcterms:modified>
</cp:coreProperties>
</file>