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56" r:id="rId2"/>
    <p:sldId id="272" r:id="rId3"/>
    <p:sldId id="274" r:id="rId4"/>
    <p:sldId id="273" r:id="rId5"/>
    <p:sldId id="257" r:id="rId6"/>
    <p:sldId id="261" r:id="rId7"/>
    <p:sldId id="262" r:id="rId8"/>
    <p:sldId id="275" r:id="rId9"/>
    <p:sldId id="265" r:id="rId10"/>
    <p:sldId id="276" r:id="rId11"/>
    <p:sldId id="277" r:id="rId12"/>
    <p:sldId id="278" r:id="rId13"/>
    <p:sldId id="264" r:id="rId14"/>
    <p:sldId id="279" r:id="rId15"/>
    <p:sldId id="280" r:id="rId16"/>
    <p:sldId id="281" r:id="rId17"/>
    <p:sldId id="259" r:id="rId18"/>
    <p:sldId id="258" r:id="rId19"/>
    <p:sldId id="260" r:id="rId20"/>
    <p:sldId id="282" r:id="rId21"/>
    <p:sldId id="283" r:id="rId22"/>
    <p:sldId id="284" r:id="rId23"/>
    <p:sldId id="285" r:id="rId24"/>
    <p:sldId id="286" r:id="rId25"/>
    <p:sldId id="287" r:id="rId26"/>
    <p:sldId id="288" r:id="rId27"/>
    <p:sldId id="267" r:id="rId28"/>
    <p:sldId id="266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05" autoAdjust="0"/>
    <p:restoredTop sz="94660"/>
  </p:normalViewPr>
  <p:slideViewPr>
    <p:cSldViewPr>
      <p:cViewPr varScale="1">
        <p:scale>
          <a:sx n="84" d="100"/>
          <a:sy n="84" d="100"/>
        </p:scale>
        <p:origin x="1230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5EF6B3-84AB-436F-A43D-17677A34EDEF}" type="datetimeFigureOut">
              <a:rPr lang="en-US" smtClean="0"/>
              <a:pPr/>
              <a:t>10/3/2018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BF9E88-F38A-4AC6-A6AF-06CB75CC4E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9565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33A8E0-0472-484E-BF3B-4F8090C0FDD9}" type="slidenum">
              <a:rPr lang="en-US" smtClean="0">
                <a:latin typeface="Times New Roman" pitchFamily="18" charset="0"/>
              </a:rPr>
              <a:pPr/>
              <a:t>5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b="1">
                <a:latin typeface="Times New Roman" pitchFamily="18" charset="0"/>
              </a:rPr>
              <a:t>OBJECTIVE 25</a:t>
            </a:r>
            <a:r>
              <a:rPr lang="en-US" b="1">
                <a:latin typeface="Times New Roman" pitchFamily="18" charset="0"/>
                <a:cs typeface="Arial" charset="0"/>
              </a:rPr>
              <a:t>| List one way males and females are similar, and other ways they differ.</a:t>
            </a:r>
          </a:p>
        </p:txBody>
      </p:sp>
    </p:spTree>
    <p:extLst>
      <p:ext uri="{BB962C8B-B14F-4D97-AF65-F5344CB8AC3E}">
        <p14:creationId xmlns:p14="http://schemas.microsoft.com/office/powerpoint/2010/main" val="11103336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B8D854-5858-431E-B7E2-6F60555CA465}" type="slidenum">
              <a:rPr lang="en-US" smtClean="0">
                <a:latin typeface="Times New Roman" pitchFamily="18" charset="0"/>
              </a:rPr>
              <a:pPr/>
              <a:t>28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b="1">
                <a:latin typeface="Times New Roman" pitchFamily="18" charset="0"/>
              </a:rPr>
              <a:t>OBJECTIVE 30</a:t>
            </a:r>
            <a:r>
              <a:rPr lang="en-US" b="1">
                <a:latin typeface="Times New Roman" pitchFamily="18" charset="0"/>
                <a:cs typeface="Arial" charset="0"/>
              </a:rPr>
              <a:t>| Describe the biopsychosocial perspective on development.</a:t>
            </a:r>
          </a:p>
        </p:txBody>
      </p:sp>
    </p:spTree>
    <p:extLst>
      <p:ext uri="{BB962C8B-B14F-4D97-AF65-F5344CB8AC3E}">
        <p14:creationId xmlns:p14="http://schemas.microsoft.com/office/powerpoint/2010/main" val="29500929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D69D7C-AC6D-4A61-B9C9-92109A625DCA}" type="slidenum">
              <a:rPr lang="en-US" smtClean="0">
                <a:latin typeface="Times New Roman" pitchFamily="18" charset="0"/>
              </a:rPr>
              <a:pPr/>
              <a:t>6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b="1">
                <a:latin typeface="Times New Roman" pitchFamily="18" charset="0"/>
              </a:rPr>
              <a:t>OBJECTIVE 29</a:t>
            </a:r>
            <a:r>
              <a:rPr lang="en-US" b="1">
                <a:latin typeface="Times New Roman" pitchFamily="18" charset="0"/>
                <a:cs typeface="Arial" charset="0"/>
              </a:rPr>
              <a:t>| Explain how biological sex is determined, and describe the role of sex hormones in biological development and gender differences.</a:t>
            </a:r>
          </a:p>
        </p:txBody>
      </p:sp>
    </p:spTree>
    <p:extLst>
      <p:ext uri="{BB962C8B-B14F-4D97-AF65-F5344CB8AC3E}">
        <p14:creationId xmlns:p14="http://schemas.microsoft.com/office/powerpoint/2010/main" val="7633496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7EC5F2-035A-4B72-96B7-C1C8B9D8E2B3}" type="slidenum">
              <a:rPr lang="en-US" smtClean="0">
                <a:latin typeface="Times New Roman" pitchFamily="18" charset="0"/>
              </a:rPr>
              <a:pPr/>
              <a:t>7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318"/>
            <a:ext cx="5486400" cy="4114634"/>
          </a:xfrm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98803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543AEC-D83C-4538-8E9C-74387A82F91C}" type="slidenum">
              <a:rPr lang="en-US" smtClean="0">
                <a:latin typeface="Times New Roman" pitchFamily="18" charset="0"/>
              </a:rPr>
              <a:pPr/>
              <a:t>9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b="1">
              <a:latin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27121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54241D-5EE2-422B-B51F-9326DD27B292}" type="slidenum">
              <a:rPr lang="en-US" smtClean="0">
                <a:latin typeface="Times New Roman" pitchFamily="18" charset="0"/>
              </a:rPr>
              <a:pPr/>
              <a:t>13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b="1">
                <a:latin typeface="Times New Roman" pitchFamily="18" charset="0"/>
              </a:rPr>
              <a:t>OBJECTIVE 29</a:t>
            </a:r>
            <a:r>
              <a:rPr lang="en-US" b="1">
                <a:latin typeface="Times New Roman" pitchFamily="18" charset="0"/>
                <a:cs typeface="Arial" charset="0"/>
              </a:rPr>
              <a:t>| Discuss the relative importance of heredity and environment on gender development, and describe two theories of gender-typing.</a:t>
            </a:r>
          </a:p>
        </p:txBody>
      </p:sp>
    </p:spTree>
    <p:extLst>
      <p:ext uri="{BB962C8B-B14F-4D97-AF65-F5344CB8AC3E}">
        <p14:creationId xmlns:p14="http://schemas.microsoft.com/office/powerpoint/2010/main" val="27786647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7E42FF-25C0-4BA2-808E-62E2B13AD8EA}" type="slidenum">
              <a:rPr lang="en-US" smtClean="0">
                <a:latin typeface="Times New Roman" pitchFamily="18" charset="0"/>
              </a:rPr>
              <a:pPr/>
              <a:t>17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b="1">
                <a:latin typeface="Times New Roman" pitchFamily="18" charset="0"/>
              </a:rPr>
              <a:t>OBJECTIVE 27</a:t>
            </a:r>
            <a:r>
              <a:rPr lang="en-US" b="1">
                <a:latin typeface="Times New Roman" pitchFamily="18" charset="0"/>
                <a:cs typeface="Arial" charset="0"/>
              </a:rPr>
              <a:t>| Describe some gender differences in social power.</a:t>
            </a:r>
          </a:p>
        </p:txBody>
      </p:sp>
    </p:spTree>
    <p:extLst>
      <p:ext uri="{BB962C8B-B14F-4D97-AF65-F5344CB8AC3E}">
        <p14:creationId xmlns:p14="http://schemas.microsoft.com/office/powerpoint/2010/main" val="40511643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C8B6BF9-A253-48CB-A595-86C8E02959EE}" type="slidenum">
              <a:rPr lang="en-US" smtClean="0">
                <a:latin typeface="Times New Roman" pitchFamily="18" charset="0"/>
              </a:rPr>
              <a:pPr/>
              <a:t>18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b="1">
                <a:latin typeface="Times New Roman" pitchFamily="18" charset="0"/>
              </a:rPr>
              <a:t>OBJECTIVE 26</a:t>
            </a:r>
            <a:r>
              <a:rPr lang="en-US" b="1">
                <a:latin typeface="Times New Roman" pitchFamily="18" charset="0"/>
                <a:cs typeface="Arial" charset="0"/>
              </a:rPr>
              <a:t>| Summarize gender gap in aggression.</a:t>
            </a:r>
          </a:p>
        </p:txBody>
      </p:sp>
    </p:spTree>
    <p:extLst>
      <p:ext uri="{BB962C8B-B14F-4D97-AF65-F5344CB8AC3E}">
        <p14:creationId xmlns:p14="http://schemas.microsoft.com/office/powerpoint/2010/main" val="30965934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33EA6C-6785-4053-B2C7-8648D9407FCC}" type="slidenum">
              <a:rPr lang="en-US" smtClean="0">
                <a:latin typeface="Times New Roman" pitchFamily="18" charset="0"/>
              </a:rPr>
              <a:pPr/>
              <a:t>19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b="1">
                <a:latin typeface="Times New Roman" pitchFamily="18" charset="0"/>
              </a:rPr>
              <a:t>OBJECTIVE 28</a:t>
            </a:r>
            <a:r>
              <a:rPr lang="en-US" b="1">
                <a:latin typeface="Times New Roman" pitchFamily="18" charset="0"/>
                <a:cs typeface="Arial" charset="0"/>
              </a:rPr>
              <a:t>| Discuss gender differences in connectedness, or the ability to “tend and befriend.”</a:t>
            </a:r>
          </a:p>
        </p:txBody>
      </p:sp>
    </p:spTree>
    <p:extLst>
      <p:ext uri="{BB962C8B-B14F-4D97-AF65-F5344CB8AC3E}">
        <p14:creationId xmlns:p14="http://schemas.microsoft.com/office/powerpoint/2010/main" val="25381278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866157-6E7F-4F10-B170-0693511772B2}" type="slidenum">
              <a:rPr lang="en-US" smtClean="0">
                <a:latin typeface="Times New Roman" pitchFamily="18" charset="0"/>
              </a:rPr>
              <a:pPr/>
              <a:t>27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b="1">
                <a:latin typeface="Times New Roman" pitchFamily="18" charset="0"/>
              </a:rPr>
              <a:t>OBJECTIVE 12</a:t>
            </a:r>
            <a:r>
              <a:rPr lang="en-US" b="1">
                <a:latin typeface="Times New Roman" pitchFamily="18" charset="0"/>
                <a:cs typeface="Arial" charset="0"/>
              </a:rPr>
              <a:t>| Identify gender differences in sexuality.</a:t>
            </a:r>
            <a:endParaRPr lang="en-US" b="1" i="1">
              <a:latin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56968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69227-81DE-4EBA-9E8B-D581E1BD2AC4}" type="datetimeFigureOut">
              <a:rPr lang="en-US" smtClean="0"/>
              <a:pPr/>
              <a:t>10/3/2018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6C3D4-728D-492C-8362-46B416BA9C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69227-81DE-4EBA-9E8B-D581E1BD2AC4}" type="datetimeFigureOut">
              <a:rPr lang="en-US" smtClean="0"/>
              <a:pPr/>
              <a:t>10/3/2018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6C3D4-728D-492C-8362-46B416BA9C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69227-81DE-4EBA-9E8B-D581E1BD2AC4}" type="datetimeFigureOut">
              <a:rPr lang="en-US" smtClean="0"/>
              <a:pPr/>
              <a:t>10/3/2018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6C3D4-728D-492C-8362-46B416BA9C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69227-81DE-4EBA-9E8B-D581E1BD2AC4}" type="datetimeFigureOut">
              <a:rPr lang="en-US" smtClean="0"/>
              <a:pPr/>
              <a:t>10/3/2018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6C3D4-728D-492C-8362-46B416BA9C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69227-81DE-4EBA-9E8B-D581E1BD2AC4}" type="datetimeFigureOut">
              <a:rPr lang="en-US" smtClean="0"/>
              <a:pPr/>
              <a:t>10/3/2018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6C3D4-728D-492C-8362-46B416BA9C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69227-81DE-4EBA-9E8B-D581E1BD2AC4}" type="datetimeFigureOut">
              <a:rPr lang="en-US" smtClean="0"/>
              <a:pPr/>
              <a:t>10/3/2018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6C3D4-728D-492C-8362-46B416BA9C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69227-81DE-4EBA-9E8B-D581E1BD2AC4}" type="datetimeFigureOut">
              <a:rPr lang="en-US" smtClean="0"/>
              <a:pPr/>
              <a:t>10/3/2018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6C3D4-728D-492C-8362-46B416BA9C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69227-81DE-4EBA-9E8B-D581E1BD2AC4}" type="datetimeFigureOut">
              <a:rPr lang="en-US" smtClean="0"/>
              <a:pPr/>
              <a:t>10/3/2018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6C3D4-728D-492C-8362-46B416BA9C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69227-81DE-4EBA-9E8B-D581E1BD2AC4}" type="datetimeFigureOut">
              <a:rPr lang="en-US" smtClean="0"/>
              <a:pPr/>
              <a:t>10/3/2018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6C3D4-728D-492C-8362-46B416BA9C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69227-81DE-4EBA-9E8B-D581E1BD2AC4}" type="datetimeFigureOut">
              <a:rPr lang="en-US" smtClean="0"/>
              <a:pPr/>
              <a:t>10/3/2018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6C3D4-728D-492C-8362-46B416BA9C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69227-81DE-4EBA-9E8B-D581E1BD2AC4}" type="datetimeFigureOut">
              <a:rPr lang="en-US" smtClean="0"/>
              <a:pPr/>
              <a:t>10/3/2018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EB6C3D4-728D-492C-8362-46B416BA9C1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0069227-81DE-4EBA-9E8B-D581E1BD2AC4}" type="datetimeFigureOut">
              <a:rPr lang="en-US" smtClean="0"/>
              <a:pPr/>
              <a:t>10/3/2018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EB6C3D4-728D-492C-8362-46B416BA9C16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-VqsbvG40Ww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Gender &amp; </a:t>
            </a:r>
            <a:r>
              <a:rPr lang="en-US"/>
              <a:t>Human Sexuality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 of Gender Schemas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Impacts what they pay attention to, learn, remember and choose to do</a:t>
            </a:r>
          </a:p>
          <a:p>
            <a:r>
              <a:rPr lang="en-US" dirty="0"/>
              <a:t>For example, why so many kids shows/books marketed to both boys and girls but with male rather than female  leads/title characters/protagonists?</a:t>
            </a:r>
          </a:p>
        </p:txBody>
      </p:sp>
      <p:pic>
        <p:nvPicPr>
          <p:cNvPr id="4098" name="Picture 2" descr="http://images2.wikia.nocookie.net/__cb20120714050958/disney/images/8/80/Walt-disney-donald-duck-mickey-mouse-walt-disne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793930"/>
            <a:ext cx="4038600" cy="2883096"/>
          </a:xfrm>
          <a:prstGeom prst="rect">
            <a:avLst/>
          </a:prstGeom>
          <a:noFill/>
        </p:spPr>
      </p:pic>
      <p:pic>
        <p:nvPicPr>
          <p:cNvPr id="4100" name="Picture 4" descr="https://encrypted-tbn3.gstatic.com/images?q=tbn:ANd9GcS50Lk3L3fyu8ff-LS1lB0XKYySrem86HmYJz0PCA5rlH9n_sVzG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1" y="3048218"/>
            <a:ext cx="3886200" cy="3476407"/>
          </a:xfrm>
          <a:prstGeom prst="rect">
            <a:avLst/>
          </a:prstGeom>
          <a:noFill/>
        </p:spPr>
      </p:pic>
      <p:pic>
        <p:nvPicPr>
          <p:cNvPr id="4104" name="Picture 8" descr="http://www.thefinestwriter.com/blog/wp-content/uploads/2009/06/sesame_stree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1524000"/>
            <a:ext cx="8153400" cy="3171826"/>
          </a:xfrm>
          <a:prstGeom prst="rect">
            <a:avLst/>
          </a:prstGeom>
          <a:noFill/>
        </p:spPr>
      </p:pic>
      <p:pic>
        <p:nvPicPr>
          <p:cNvPr id="4106" name="Picture 10" descr="http://interactive.wxxi.org/files/images/highlights/Barney_and_Freind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0" y="1295400"/>
            <a:ext cx="6057900" cy="4848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Impact of Gender Schemas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Schemas serve as internal, self-regulating standards</a:t>
            </a:r>
          </a:p>
          <a:p>
            <a:r>
              <a:rPr lang="en-US" dirty="0"/>
              <a:t>Schemas can lead to self-fulfilling prophecies</a:t>
            </a:r>
          </a:p>
          <a:p>
            <a:pPr>
              <a:buNone/>
            </a:pPr>
            <a:r>
              <a:rPr lang="en-US" dirty="0"/>
              <a:t>	or stereotype threat</a:t>
            </a:r>
          </a:p>
          <a:p>
            <a:r>
              <a:rPr lang="en-US" dirty="0"/>
              <a:t>Can distort perception and warp memory – M&amp;H in 1984 showed </a:t>
            </a:r>
            <a:r>
              <a:rPr lang="en-US" dirty="0" err="1"/>
              <a:t>pics</a:t>
            </a:r>
            <a:r>
              <a:rPr lang="en-US" dirty="0"/>
              <a:t> to kids that aligned with gender schema and those that didn’t (girl with gun, boy with doll). A week later kids misremembered non-schema supporting memories as fitting the schema (girl with doll)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Strengths &amp; Limitations of Gender Schema Theory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/>
          </a:bodyPr>
          <a:lstStyle/>
          <a:p>
            <a:r>
              <a:rPr lang="en-US" dirty="0"/>
              <a:t>Explains how  notions of gender continue throughout development</a:t>
            </a:r>
          </a:p>
          <a:p>
            <a:r>
              <a:rPr lang="en-US" dirty="0"/>
              <a:t>It depicts kids as actively trying to make sense of the world</a:t>
            </a:r>
          </a:p>
          <a:p>
            <a:r>
              <a:rPr lang="en-US" dirty="0"/>
              <a:t>Personally, I like it </a:t>
            </a:r>
            <a:r>
              <a:rPr lang="en-US" dirty="0" err="1"/>
              <a:t>cuz</a:t>
            </a:r>
            <a:r>
              <a:rPr lang="en-US" dirty="0"/>
              <a:t> it dovetails nicely with SCT</a:t>
            </a:r>
          </a:p>
          <a:p>
            <a:r>
              <a:rPr lang="en-US" dirty="0"/>
              <a:t>Limitation – focuses a lot on the individual kid-social and cultural factors not addressed</a:t>
            </a:r>
          </a:p>
          <a:p>
            <a:r>
              <a:rPr lang="en-US" dirty="0"/>
              <a:t>Hard to explain how/why schemas dev. and take the form they do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Rectangle 2"/>
          <p:cNvSpPr>
            <a:spLocks noGrp="1" noChangeArrowheads="1"/>
          </p:cNvSpPr>
          <p:nvPr>
            <p:ph type="title"/>
          </p:nvPr>
        </p:nvSpPr>
        <p:spPr>
          <a:xfrm>
            <a:off x="671513" y="276225"/>
            <a:ext cx="7772400" cy="1143000"/>
          </a:xfrm>
        </p:spPr>
        <p:txBody>
          <a:bodyPr/>
          <a:lstStyle/>
          <a:p>
            <a:pPr eaLnBrk="1" hangingPunct="1"/>
            <a:r>
              <a:rPr lang="en-US" sz="4000">
                <a:latin typeface="Palatino Linotype" pitchFamily="18" charset="0"/>
              </a:rPr>
              <a:t>Gender Roles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513855-76AA-4BB8-ABDF-DDCB93BD7ED2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74756" name="Rectangle 3"/>
          <p:cNvSpPr>
            <a:spLocks noChangeArrowheads="1"/>
          </p:cNvSpPr>
          <p:nvPr/>
        </p:nvSpPr>
        <p:spPr bwMode="auto">
          <a:xfrm>
            <a:off x="609600" y="1295400"/>
            <a:ext cx="7772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Wingdings" pitchFamily="2" charset="2"/>
              <a:buNone/>
            </a:pPr>
            <a:r>
              <a:rPr lang="en-US" sz="3200" dirty="0"/>
              <a:t>Our culture shapes our </a:t>
            </a:r>
            <a:r>
              <a:rPr lang="en-US" sz="3200" dirty="0">
                <a:solidFill>
                  <a:srgbClr val="0000FF"/>
                </a:solidFill>
              </a:rPr>
              <a:t>gender roles</a:t>
            </a:r>
            <a:r>
              <a:rPr lang="en-US" sz="3200" dirty="0"/>
              <a:t> — expectations of how men and women are supposed to behave.</a:t>
            </a:r>
          </a:p>
        </p:txBody>
      </p:sp>
      <p:sp>
        <p:nvSpPr>
          <p:cNvPr id="74757" name="Rectangle 6"/>
          <p:cNvSpPr>
            <a:spLocks noChangeArrowheads="1"/>
          </p:cNvSpPr>
          <p:nvPr/>
        </p:nvSpPr>
        <p:spPr bwMode="auto">
          <a:xfrm>
            <a:off x="685800" y="3124200"/>
            <a:ext cx="7772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Wingdings" pitchFamily="2" charset="2"/>
              <a:buNone/>
            </a:pPr>
            <a:r>
              <a:rPr lang="en-US" sz="3200" dirty="0">
                <a:solidFill>
                  <a:srgbClr val="0000FF"/>
                </a:solidFill>
              </a:rPr>
              <a:t>Gender Identity</a:t>
            </a:r>
            <a:r>
              <a:rPr lang="en-US" sz="3200" dirty="0"/>
              <a:t> — means how a person views himself or herself in terms of gender.</a:t>
            </a:r>
          </a:p>
          <a:p>
            <a:pPr>
              <a:spcBef>
                <a:spcPct val="20000"/>
              </a:spcBef>
              <a:buFont typeface="Wingdings" pitchFamily="2" charset="2"/>
              <a:buNone/>
            </a:pPr>
            <a:endParaRPr lang="en-US" sz="3200" dirty="0"/>
          </a:p>
          <a:p>
            <a:pPr>
              <a:spcBef>
                <a:spcPct val="20000"/>
              </a:spcBef>
              <a:buFont typeface="Wingdings" pitchFamily="2" charset="2"/>
              <a:buNone/>
            </a:pPr>
            <a:r>
              <a:rPr lang="en-US" sz="3200" dirty="0">
                <a:solidFill>
                  <a:schemeClr val="tx2"/>
                </a:solidFill>
              </a:rPr>
              <a:t>Gender Constancy </a:t>
            </a:r>
            <a:r>
              <a:rPr lang="en-US" sz="3200" dirty="0"/>
              <a:t>– you remain male or female despite changing clothes, appearance etc. </a:t>
            </a:r>
            <a:r>
              <a:rPr lang="en-US" sz="3200" dirty="0">
                <a:hlinkClick r:id="rId3"/>
              </a:rPr>
              <a:t>(video clip)</a:t>
            </a:r>
            <a:endParaRPr lang="en-US" sz="3200" dirty="0"/>
          </a:p>
          <a:p>
            <a:pPr>
              <a:spcBef>
                <a:spcPct val="20000"/>
              </a:spcBef>
              <a:buFont typeface="Wingdings" pitchFamily="2" charset="2"/>
              <a:buNone/>
            </a:pPr>
            <a:endParaRPr lang="en-US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dirty="0"/>
              <a:t>2. Social Role Theory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Tx/>
              <a:buChar char="-"/>
            </a:pPr>
            <a:r>
              <a:rPr lang="en-US" sz="3000" dirty="0" err="1"/>
              <a:t>Eagly</a:t>
            </a:r>
            <a:r>
              <a:rPr lang="en-US" sz="3000" dirty="0"/>
              <a:t> (1987) gender roles (and therefore stereotypes) come from the different roles men and women play in a society/culture</a:t>
            </a:r>
          </a:p>
          <a:p>
            <a:pPr>
              <a:buFontTx/>
              <a:buChar char="-"/>
            </a:pPr>
            <a:r>
              <a:rPr lang="en-US" sz="3000" dirty="0"/>
              <a:t>Roles they get are what best suit them</a:t>
            </a:r>
          </a:p>
          <a:p>
            <a:pPr>
              <a:buFontTx/>
              <a:buChar char="-"/>
            </a:pPr>
            <a:r>
              <a:rPr lang="en-US" sz="3000"/>
              <a:t>Cross </a:t>
            </a:r>
            <a:r>
              <a:rPr lang="en-US" sz="3000" dirty="0"/>
              <a:t>culturally, even kids stereotype early</a:t>
            </a:r>
          </a:p>
          <a:p>
            <a:pPr>
              <a:buFontTx/>
              <a:buChar char="-"/>
            </a:pPr>
            <a:r>
              <a:rPr lang="en-US" sz="3000" dirty="0"/>
              <a:t>Roles probably based on childbearing and nursing</a:t>
            </a:r>
          </a:p>
          <a:p>
            <a:pPr>
              <a:buFontTx/>
              <a:buChar char="-"/>
            </a:pPr>
            <a:r>
              <a:rPr lang="en-US" sz="3000" dirty="0"/>
              <a:t>Not </a:t>
            </a:r>
            <a:r>
              <a:rPr lang="en-US" sz="3000" dirty="0" err="1"/>
              <a:t>etic</a:t>
            </a:r>
            <a:r>
              <a:rPr lang="en-US" sz="3000" dirty="0"/>
              <a:t> though – Mead’s New Guinea studies and modern day observations of changing roles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7822" y="304800"/>
            <a:ext cx="8229600" cy="914400"/>
          </a:xfrm>
        </p:spPr>
        <p:txBody>
          <a:bodyPr>
            <a:normAutofit/>
          </a:bodyPr>
          <a:lstStyle/>
          <a:p>
            <a:r>
              <a:rPr lang="en-US" sz="3600" dirty="0"/>
              <a:t>Culture &amp; Gender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257800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Differing sex roles is a cultural etic</a:t>
            </a:r>
          </a:p>
          <a:p>
            <a:r>
              <a:rPr lang="en-US" sz="2800" dirty="0"/>
              <a:t>Nature of those differences is emic</a:t>
            </a:r>
          </a:p>
          <a:p>
            <a:r>
              <a:rPr lang="en-US" sz="2800" dirty="0"/>
              <a:t>Wood &amp; </a:t>
            </a:r>
            <a:r>
              <a:rPr lang="en-US" sz="2800" dirty="0" err="1"/>
              <a:t>Eagly</a:t>
            </a:r>
            <a:r>
              <a:rPr lang="en-US" sz="2800" dirty="0"/>
              <a:t> (2002) – surveyed 185 societies</a:t>
            </a:r>
          </a:p>
          <a:p>
            <a:r>
              <a:rPr lang="en-US" sz="2800" dirty="0"/>
              <a:t>See next slide table 6.2 pg. 165 in Culture &amp; Psych Book</a:t>
            </a:r>
          </a:p>
          <a:p>
            <a:r>
              <a:rPr lang="en-US" sz="2800" dirty="0"/>
              <a:t>Wood &amp; </a:t>
            </a:r>
            <a:r>
              <a:rPr lang="en-US" sz="2800" dirty="0" err="1"/>
              <a:t>Eagly</a:t>
            </a:r>
            <a:r>
              <a:rPr lang="en-US" sz="2800" dirty="0"/>
              <a:t> argued that “physical differences between the sexes interacted with the resources and characteristics of the environment so that different societies produced different solutions to the needs </a:t>
            </a:r>
            <a:r>
              <a:rPr lang="en-US" sz="2800"/>
              <a:t>of survival”</a:t>
            </a:r>
            <a:endParaRPr lang="en-US" sz="2800" dirty="0"/>
          </a:p>
          <a:p>
            <a:r>
              <a:rPr lang="en-US" sz="2800" dirty="0"/>
              <a:t>Called this model Biosocial Model of sex differences</a:t>
            </a:r>
          </a:p>
        </p:txBody>
      </p:sp>
    </p:spTree>
    <p:extLst>
      <p:ext uri="{BB962C8B-B14F-4D97-AF65-F5344CB8AC3E}">
        <p14:creationId xmlns:p14="http://schemas.microsoft.com/office/powerpoint/2010/main" val="3471863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33051"/>
            <a:ext cx="6434189" cy="6824949"/>
          </a:xfrm>
        </p:spPr>
      </p:pic>
    </p:spTree>
    <p:extLst>
      <p:ext uri="{BB962C8B-B14F-4D97-AF65-F5344CB8AC3E}">
        <p14:creationId xmlns:p14="http://schemas.microsoft.com/office/powerpoint/2010/main" val="7624816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Rectangle 2"/>
          <p:cNvSpPr>
            <a:spLocks noGrp="1" noChangeArrowheads="1"/>
          </p:cNvSpPr>
          <p:nvPr>
            <p:ph type="title"/>
          </p:nvPr>
        </p:nvSpPr>
        <p:spPr>
          <a:xfrm>
            <a:off x="671513" y="276225"/>
            <a:ext cx="77724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>
                <a:latin typeface="Palatino Linotype" pitchFamily="18" charset="0"/>
              </a:rPr>
              <a:t>Gender and Social Power/Interaction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2BE95A-DC39-415A-99D2-5308EAD7C4E6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69636" name="Rectangle 3"/>
          <p:cNvSpPr>
            <a:spLocks noChangeArrowheads="1"/>
          </p:cNvSpPr>
          <p:nvPr/>
        </p:nvSpPr>
        <p:spPr bwMode="auto">
          <a:xfrm>
            <a:off x="671513" y="1600200"/>
            <a:ext cx="77724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Wingdings" pitchFamily="2" charset="2"/>
              <a:buNone/>
            </a:pPr>
            <a:r>
              <a:rPr lang="en-US" sz="3200" dirty="0"/>
              <a:t>In most societies, men are socially dominant and are perceived as such. </a:t>
            </a:r>
          </a:p>
        </p:txBody>
      </p:sp>
      <p:sp>
        <p:nvSpPr>
          <p:cNvPr id="69637" name="Rectangle 4"/>
          <p:cNvSpPr>
            <a:spLocks noChangeArrowheads="1"/>
          </p:cNvSpPr>
          <p:nvPr/>
        </p:nvSpPr>
        <p:spPr bwMode="auto">
          <a:xfrm>
            <a:off x="685800" y="26670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Wingdings" pitchFamily="2" charset="2"/>
              <a:buNone/>
            </a:pPr>
            <a:r>
              <a:rPr lang="en-US" sz="3200" dirty="0"/>
              <a:t>In 2005, men accounted for 84% of the governing parliaments.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5800" y="4038600"/>
            <a:ext cx="8229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3200" dirty="0"/>
              <a:t>XX’s more supportive, XY’s more opinionated</a:t>
            </a:r>
          </a:p>
          <a:p>
            <a:pPr>
              <a:buFontTx/>
              <a:buChar char="-"/>
            </a:pPr>
            <a:r>
              <a:rPr lang="en-US" sz="3200" dirty="0"/>
              <a:t>XY’s initiate more assertive, touchy, interruptive</a:t>
            </a:r>
          </a:p>
          <a:p>
            <a:pPr>
              <a:buFontTx/>
              <a:buChar char="-"/>
            </a:pPr>
            <a:r>
              <a:rPr lang="en-US" sz="3200" dirty="0"/>
              <a:t>XX’s more empathetic</a:t>
            </a:r>
          </a:p>
          <a:p>
            <a:endParaRPr lang="en-US" sz="3200" dirty="0"/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sz="3600" dirty="0">
                <a:latin typeface="Palatino Linotype" pitchFamily="18" charset="0"/>
              </a:rPr>
              <a:t>Gender Differences in Aggression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A0D1DE-FD51-406A-8151-69BF152B9120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68612" name="Rectangle 3"/>
          <p:cNvSpPr>
            <a:spLocks noChangeArrowheads="1"/>
          </p:cNvSpPr>
          <p:nvPr/>
        </p:nvSpPr>
        <p:spPr bwMode="auto">
          <a:xfrm>
            <a:off x="685800" y="1066800"/>
            <a:ext cx="8229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Wingdings" pitchFamily="2" charset="2"/>
              <a:buNone/>
            </a:pPr>
            <a:r>
              <a:rPr lang="en-US" sz="3200" dirty="0"/>
              <a:t>- Men express themselves and behave in more aggressive ways than do women. This aggression gender gap appears in many cultures and at various ages. </a:t>
            </a:r>
          </a:p>
        </p:txBody>
      </p:sp>
      <p:sp>
        <p:nvSpPr>
          <p:cNvPr id="68613" name="Rectangle 5"/>
          <p:cNvSpPr>
            <a:spLocks noChangeArrowheads="1"/>
          </p:cNvSpPr>
          <p:nvPr/>
        </p:nvSpPr>
        <p:spPr bwMode="auto">
          <a:xfrm>
            <a:off x="685800" y="3200400"/>
            <a:ext cx="8077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Wingdings" pitchFamily="2" charset="2"/>
              <a:buNone/>
            </a:pPr>
            <a:r>
              <a:rPr lang="en-US" sz="3200" dirty="0"/>
              <a:t>- In males, the nature of this aggression is physical.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1000" y="4303455"/>
            <a:ext cx="8763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My $64,000 question – who is more “aggressive” </a:t>
            </a:r>
          </a:p>
          <a:p>
            <a:r>
              <a:rPr lang="en-US" sz="3200" dirty="0"/>
              <a:t>the male who punches out a rival who insults him or the female who spreads lies and rumors behind her rival’s back?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8612" grpId="0"/>
      <p:bldP spid="68613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Rectangle 2"/>
          <p:cNvSpPr>
            <a:spLocks noGrp="1" noChangeArrowheads="1"/>
          </p:cNvSpPr>
          <p:nvPr>
            <p:ph type="title"/>
          </p:nvPr>
        </p:nvSpPr>
        <p:spPr>
          <a:xfrm>
            <a:off x="671513" y="276225"/>
            <a:ext cx="77724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>
                <a:latin typeface="Palatino Linotype" pitchFamily="18" charset="0"/>
              </a:rPr>
              <a:t>Gender Differences and Connectedness</a:t>
            </a:r>
          </a:p>
        </p:txBody>
      </p:sp>
      <p:pic>
        <p:nvPicPr>
          <p:cNvPr id="70661" name="Picture 5" descr="12673_Myers_Psy_8e_3UN2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3602736"/>
            <a:ext cx="8229600" cy="3255264"/>
          </a:xfrm>
          <a:noFill/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DE9E79-1A3A-492C-AC5C-7752A94E68EF}" type="slidenum">
              <a:rPr lang="en-US"/>
              <a:pPr>
                <a:defRPr/>
              </a:pPr>
              <a:t>19</a:t>
            </a:fld>
            <a:endParaRPr lang="en-US"/>
          </a:p>
        </p:txBody>
      </p:sp>
      <p:sp>
        <p:nvSpPr>
          <p:cNvPr id="70660" name="Rectangle 3"/>
          <p:cNvSpPr>
            <a:spLocks noChangeArrowheads="1"/>
          </p:cNvSpPr>
          <p:nvPr/>
        </p:nvSpPr>
        <p:spPr bwMode="auto">
          <a:xfrm>
            <a:off x="671513" y="1600200"/>
            <a:ext cx="7772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Wingdings" pitchFamily="2" charset="2"/>
              <a:buNone/>
            </a:pPr>
            <a:r>
              <a:rPr lang="en-US" sz="3200" dirty="0"/>
              <a:t>Young and old, women form more connections (friendships) with people than do men. Men emphasize freedom and self-reliance.</a:t>
            </a:r>
          </a:p>
        </p:txBody>
      </p:sp>
      <p:sp>
        <p:nvSpPr>
          <p:cNvPr id="70662" name="Text Box 7"/>
          <p:cNvSpPr txBox="1">
            <a:spLocks noChangeArrowheads="1"/>
          </p:cNvSpPr>
          <p:nvPr/>
        </p:nvSpPr>
        <p:spPr bwMode="auto">
          <a:xfrm rot="5400000">
            <a:off x="3694113" y="5253038"/>
            <a:ext cx="1787525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Oliver Eltinger/ Zefa/ Corbis</a:t>
            </a:r>
          </a:p>
        </p:txBody>
      </p:sp>
      <p:sp>
        <p:nvSpPr>
          <p:cNvPr id="70663" name="Text Box 8"/>
          <p:cNvSpPr txBox="1">
            <a:spLocks noChangeArrowheads="1"/>
          </p:cNvSpPr>
          <p:nvPr/>
        </p:nvSpPr>
        <p:spPr bwMode="auto">
          <a:xfrm rot="5400000">
            <a:off x="7596188" y="5343525"/>
            <a:ext cx="160655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Dex Image/ Getty Images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Briefly Write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4400" dirty="0"/>
              <a:t>What does it mean to be male? What does it mean to be female?</a:t>
            </a:r>
          </a:p>
          <a:p>
            <a:r>
              <a:rPr lang="en-US" sz="4400" dirty="0"/>
              <a:t>What does it mean to be a woman? What does it mean to be a man?</a:t>
            </a:r>
          </a:p>
          <a:p>
            <a:r>
              <a:rPr lang="en-US" sz="4400" dirty="0"/>
              <a:t>Are there quantifiable </a:t>
            </a:r>
            <a:r>
              <a:rPr lang="en-US" sz="4400" dirty="0" err="1"/>
              <a:t>difs</a:t>
            </a:r>
            <a:r>
              <a:rPr lang="en-US" sz="4400" dirty="0"/>
              <a:t>. b/w men and women?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43712"/>
          </a:xfrm>
        </p:spPr>
        <p:txBody>
          <a:bodyPr>
            <a:normAutofit/>
          </a:bodyPr>
          <a:lstStyle/>
          <a:p>
            <a:r>
              <a:rPr lang="en-US" sz="3600" dirty="0"/>
              <a:t>Gender Stereotypes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/>
          </a:bodyPr>
          <a:lstStyle/>
          <a:p>
            <a:r>
              <a:rPr lang="en-US" sz="2800" dirty="0"/>
              <a:t>Williams &amp; Best (1982) surveyed 3,000 university students from 30 countries: 52-120 per country</a:t>
            </a:r>
          </a:p>
          <a:p>
            <a:r>
              <a:rPr lang="en-US" sz="2800" dirty="0"/>
              <a:t>Adjective Check List (ACL) – male or female?</a:t>
            </a:r>
          </a:p>
          <a:p>
            <a:r>
              <a:rPr lang="en-US" sz="2800" dirty="0"/>
              <a:t>More than 2/3 of country residents consensus on the adjective - that’s robust</a:t>
            </a:r>
          </a:p>
          <a:p>
            <a:r>
              <a:rPr lang="en-US" sz="2800" dirty="0"/>
              <a:t>More than 2/3 of the countries consensus – that’s etic</a:t>
            </a:r>
          </a:p>
          <a:p>
            <a:r>
              <a:rPr lang="en-US" sz="2800" dirty="0"/>
              <a:t>Results were so striking that it suggests there are universal gender stereotypes that transcend culture</a:t>
            </a:r>
          </a:p>
        </p:txBody>
      </p:sp>
    </p:spTree>
    <p:extLst>
      <p:ext uri="{BB962C8B-B14F-4D97-AF65-F5344CB8AC3E}">
        <p14:creationId xmlns:p14="http://schemas.microsoft.com/office/powerpoint/2010/main" val="34059876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-35480"/>
            <a:ext cx="5638800" cy="7005381"/>
          </a:xfrm>
        </p:spPr>
      </p:pic>
    </p:spTree>
    <p:extLst>
      <p:ext uri="{BB962C8B-B14F-4D97-AF65-F5344CB8AC3E}">
        <p14:creationId xmlns:p14="http://schemas.microsoft.com/office/powerpoint/2010/main" val="16732258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15112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William &amp; Best (1982) – Second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953000"/>
          </a:xfrm>
        </p:spPr>
        <p:txBody>
          <a:bodyPr>
            <a:normAutofit/>
          </a:bodyPr>
          <a:lstStyle/>
          <a:p>
            <a:r>
              <a:rPr lang="en-US" sz="2800" dirty="0"/>
              <a:t>2</a:t>
            </a:r>
            <a:r>
              <a:rPr lang="en-US" sz="2800" baseline="30000" dirty="0"/>
              <a:t>nd</a:t>
            </a:r>
            <a:r>
              <a:rPr lang="en-US" sz="2800" dirty="0"/>
              <a:t> </a:t>
            </a:r>
            <a:r>
              <a:rPr lang="en-US" sz="2800"/>
              <a:t>analysis of </a:t>
            </a:r>
            <a:r>
              <a:rPr lang="en-US" sz="2800" dirty="0"/>
              <a:t>results looked at favorability, strength and activity to see how the adj. were distributed according to affective and emotional meaning</a:t>
            </a:r>
          </a:p>
          <a:p>
            <a:r>
              <a:rPr lang="en-US" sz="2800" dirty="0"/>
              <a:t>Those for men were stronger/more active than women in all countries</a:t>
            </a:r>
          </a:p>
          <a:p>
            <a:r>
              <a:rPr lang="en-US" sz="2800" dirty="0"/>
              <a:t>Favorability had differences: Japan &amp; S. Africa e.g. rated the male characteristics more favorable whereas Italy &amp; Peru e.g. rated female more favorable</a:t>
            </a:r>
          </a:p>
        </p:txBody>
      </p:sp>
    </p:spTree>
    <p:extLst>
      <p:ext uri="{BB962C8B-B14F-4D97-AF65-F5344CB8AC3E}">
        <p14:creationId xmlns:p14="http://schemas.microsoft.com/office/powerpoint/2010/main" val="35092111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43712"/>
          </a:xfrm>
        </p:spPr>
        <p:txBody>
          <a:bodyPr>
            <a:normAutofit/>
          </a:bodyPr>
          <a:lstStyle/>
          <a:p>
            <a:r>
              <a:rPr lang="en-US" sz="3600" dirty="0"/>
              <a:t>Evaluation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/>
          </a:bodyPr>
          <a:lstStyle/>
          <a:p>
            <a:r>
              <a:rPr lang="en-US" dirty="0"/>
              <a:t>Division of labor based on reproductive differences = psychological differences?</a:t>
            </a:r>
          </a:p>
          <a:p>
            <a:r>
              <a:rPr lang="en-US" dirty="0"/>
              <a:t>Evolutionary/adaptive advantages?</a:t>
            </a:r>
          </a:p>
          <a:p>
            <a:r>
              <a:rPr lang="en-US" dirty="0"/>
              <a:t>Est. mindsets based on perceived social inequities, social forces, media influence etc.?</a:t>
            </a:r>
          </a:p>
          <a:p>
            <a:r>
              <a:rPr lang="en-US" dirty="0"/>
              <a:t>Too much homogeneity among college students?</a:t>
            </a:r>
          </a:p>
          <a:p>
            <a:r>
              <a:rPr lang="en-US" dirty="0"/>
              <a:t>Williams &amp; Best did a follow up study with children in 1990 and found considerable agreement between the college kids and the children</a:t>
            </a:r>
          </a:p>
        </p:txBody>
      </p:sp>
    </p:spTree>
    <p:extLst>
      <p:ext uri="{BB962C8B-B14F-4D97-AF65-F5344CB8AC3E}">
        <p14:creationId xmlns:p14="http://schemas.microsoft.com/office/powerpoint/2010/main" val="32849351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515112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Evaluation cont’d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791200"/>
          </a:xfrm>
        </p:spPr>
        <p:txBody>
          <a:bodyPr>
            <a:normAutofit fontScale="70000" lnSpcReduction="20000"/>
          </a:bodyPr>
          <a:lstStyle/>
          <a:p>
            <a:r>
              <a:rPr lang="en-US" sz="3400" dirty="0"/>
              <a:t>Williams, </a:t>
            </a:r>
            <a:r>
              <a:rPr lang="en-US" sz="3400" dirty="0" err="1"/>
              <a:t>Satterwhite</a:t>
            </a:r>
            <a:r>
              <a:rPr lang="en-US" sz="3400" dirty="0"/>
              <a:t> &amp; Best did a follow up study in 1999, by rescoring 25 countries’ data on the “Big 5” or Five Factor Model of Personality (etic traits) (description = a high score):</a:t>
            </a:r>
          </a:p>
          <a:p>
            <a:pPr marL="880110" lvl="1" indent="-514350">
              <a:buFont typeface="+mj-lt"/>
              <a:buAutoNum type="arabicPeriod"/>
            </a:pPr>
            <a:r>
              <a:rPr lang="en-US" u="sng" dirty="0"/>
              <a:t>Openness to Experience</a:t>
            </a:r>
            <a:r>
              <a:rPr lang="en-US" dirty="0"/>
              <a:t>: intellectually curious, open to emotion, interested in art, and willing to try new things</a:t>
            </a:r>
          </a:p>
          <a:p>
            <a:pPr marL="880110" lvl="1" indent="-514350">
              <a:buFont typeface="+mj-lt"/>
              <a:buAutoNum type="arabicPeriod"/>
            </a:pPr>
            <a:r>
              <a:rPr lang="en-US" u="sng" dirty="0"/>
              <a:t>Conscientiousness</a:t>
            </a:r>
            <a:r>
              <a:rPr lang="en-US" dirty="0"/>
              <a:t>: preference for planned rather than spontaneous behavior</a:t>
            </a:r>
          </a:p>
          <a:p>
            <a:pPr marL="880110" lvl="1" indent="-514350">
              <a:buFont typeface="+mj-lt"/>
              <a:buAutoNum type="arabicPeriod"/>
            </a:pPr>
            <a:r>
              <a:rPr lang="en-US" u="sng" dirty="0"/>
              <a:t>Extroversion</a:t>
            </a:r>
            <a:r>
              <a:rPr lang="en-US" dirty="0"/>
              <a:t>: pronounced engagement with the external world</a:t>
            </a:r>
          </a:p>
          <a:p>
            <a:pPr marL="880110" lvl="1" indent="-514350">
              <a:buFont typeface="+mj-lt"/>
              <a:buAutoNum type="arabicPeriod"/>
            </a:pPr>
            <a:r>
              <a:rPr lang="en-US" u="sng" dirty="0"/>
              <a:t>Agreeableness</a:t>
            </a:r>
            <a:r>
              <a:rPr lang="en-US" dirty="0"/>
              <a:t>: value getting along with others are generally considerate, kind, generous, trusting and trustworthy, helpful, and willing to compromise their interests with others and have an optimistic view of human nature</a:t>
            </a:r>
          </a:p>
          <a:p>
            <a:pPr marL="880110" lvl="1" indent="-514350">
              <a:buFont typeface="+mj-lt"/>
              <a:buAutoNum type="arabicPeriod"/>
            </a:pPr>
            <a:r>
              <a:rPr lang="en-US" u="sng" dirty="0"/>
              <a:t>Neuroticism</a:t>
            </a:r>
            <a:r>
              <a:rPr lang="en-US" dirty="0"/>
              <a:t>: emotionally reactive and vulnerable to stress</a:t>
            </a:r>
          </a:p>
          <a:p>
            <a:r>
              <a:rPr lang="en-US" sz="3400" dirty="0"/>
              <a:t>Males higher on all but agreeableness</a:t>
            </a:r>
          </a:p>
          <a:p>
            <a:r>
              <a:rPr lang="en-US" sz="3400" dirty="0"/>
              <a:t>Culturally – gender stereotype differentiation was higher in conservative, hierarchical, less Christian and lower socio-econ societies and with lowered proportion of women in college</a:t>
            </a:r>
          </a:p>
          <a:p>
            <a:r>
              <a:rPr lang="en-US" sz="3400" dirty="0"/>
              <a:t>Countries that value harmony, egalitarianism and less tradition sex-roles viewed male stereotypes less favorably and less differentiation on the 5 Factors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1696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38912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Gender Roles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054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Williams &amp; Best (1990) – 14 countries complete the ACL in relation to what they believe they are and what they want to be</a:t>
            </a:r>
          </a:p>
          <a:p>
            <a:r>
              <a:rPr lang="en-US" dirty="0"/>
              <a:t>Gender </a:t>
            </a:r>
            <a:r>
              <a:rPr lang="en-US" dirty="0" err="1"/>
              <a:t>difs</a:t>
            </a:r>
            <a:r>
              <a:rPr lang="en-US" dirty="0"/>
              <a:t>. w/in cultures were small but varied greatly cross culturally</a:t>
            </a:r>
          </a:p>
          <a:p>
            <a:r>
              <a:rPr lang="en-US" dirty="0"/>
              <a:t>Women &amp; countries like Netherlands, Germany &amp; Finland were more egalitarian whereas Men and countries like Nigeria, Pakistan and India were more traditional</a:t>
            </a:r>
          </a:p>
          <a:p>
            <a:r>
              <a:rPr lang="en-US" dirty="0"/>
              <a:t>Also, high socio-econ, high Protestants, low Muslims, high women employed outside the home, high women in college, and higher individualism correlate with egalitarianism</a:t>
            </a:r>
          </a:p>
        </p:txBody>
      </p:sp>
    </p:spTree>
    <p:extLst>
      <p:ext uri="{BB962C8B-B14F-4D97-AF65-F5344CB8AC3E}">
        <p14:creationId xmlns:p14="http://schemas.microsoft.com/office/powerpoint/2010/main" val="1080436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15112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Gender Roles – Judith Gibbons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76800"/>
          </a:xfrm>
        </p:spPr>
        <p:txBody>
          <a:bodyPr>
            <a:normAutofit/>
          </a:bodyPr>
          <a:lstStyle/>
          <a:p>
            <a:r>
              <a:rPr lang="en-US" sz="3600" dirty="0"/>
              <a:t>Lots of good studies on gender roles, adolescent views of gender roles, etc. pg. 171 in Culture &amp; Psych Book</a:t>
            </a:r>
          </a:p>
          <a:p>
            <a:r>
              <a:rPr lang="en-US" sz="3600" dirty="0"/>
              <a:t>Homework read 173-177 in Culture &amp; Psych Book</a:t>
            </a:r>
          </a:p>
        </p:txBody>
      </p:sp>
    </p:spTree>
    <p:extLst>
      <p:ext uri="{BB962C8B-B14F-4D97-AF65-F5344CB8AC3E}">
        <p14:creationId xmlns:p14="http://schemas.microsoft.com/office/powerpoint/2010/main" val="2191469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2"/>
          <p:cNvSpPr>
            <a:spLocks noGrp="1" noChangeArrowheads="1"/>
          </p:cNvSpPr>
          <p:nvPr>
            <p:ph type="title"/>
          </p:nvPr>
        </p:nvSpPr>
        <p:spPr>
          <a:xfrm>
            <a:off x="671513" y="271463"/>
            <a:ext cx="7772400" cy="1143000"/>
          </a:xfrm>
        </p:spPr>
        <p:txBody>
          <a:bodyPr/>
          <a:lstStyle/>
          <a:p>
            <a:pPr eaLnBrk="1" hangingPunct="1"/>
            <a:r>
              <a:rPr lang="en-US" sz="4000">
                <a:latin typeface="Palatino Linotype" pitchFamily="18" charset="0"/>
              </a:rPr>
              <a:t>Human Sexuality</a:t>
            </a:r>
          </a:p>
        </p:txBody>
      </p:sp>
      <p:graphicFrame>
        <p:nvGraphicFramePr>
          <p:cNvPr id="1512572" name="Group 124"/>
          <p:cNvGraphicFramePr>
            <a:graphicFrameLocks noGrp="1"/>
          </p:cNvGraphicFramePr>
          <p:nvPr>
            <p:ph idx="1"/>
          </p:nvPr>
        </p:nvGraphicFramePr>
        <p:xfrm>
          <a:off x="838200" y="3962400"/>
          <a:ext cx="7543800" cy="2667000"/>
        </p:xfrm>
        <a:graphic>
          <a:graphicData uri="http://schemas.openxmlformats.org/drawingml/2006/table">
            <a:tbl>
              <a:tblPr/>
              <a:tblGrid>
                <a:gridCol w="49672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7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Question (summarized)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Male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Female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Casual sex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60%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35%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Sex for affection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25%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48%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Think about sex everyday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54%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19%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AB8755-D22A-4550-9D6C-63F54C94B8E1}" type="slidenum">
              <a:rPr lang="en-US"/>
              <a:pPr>
                <a:defRPr/>
              </a:pPr>
              <a:t>27</a:t>
            </a:fld>
            <a:endParaRPr lang="en-US"/>
          </a:p>
        </p:txBody>
      </p:sp>
      <p:sp>
        <p:nvSpPr>
          <p:cNvPr id="62468" name="Rectangle 3"/>
          <p:cNvSpPr>
            <a:spLocks noChangeArrowheads="1"/>
          </p:cNvSpPr>
          <p:nvPr/>
        </p:nvSpPr>
        <p:spPr bwMode="auto">
          <a:xfrm>
            <a:off x="685800" y="1981200"/>
            <a:ext cx="77724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Wingdings" pitchFamily="2" charset="2"/>
              <a:buNone/>
            </a:pPr>
            <a:r>
              <a:rPr lang="en-US" sz="3200" dirty="0"/>
              <a:t>Males and females, to a large extent, behave and think similarly. Differences in sexes arise in regards to reproductive behaviors.</a:t>
            </a:r>
          </a:p>
        </p:txBody>
      </p:sp>
      <p:sp>
        <p:nvSpPr>
          <p:cNvPr id="62469" name="Text Box 4"/>
          <p:cNvSpPr txBox="1">
            <a:spLocks noChangeArrowheads="1"/>
          </p:cNvSpPr>
          <p:nvPr/>
        </p:nvSpPr>
        <p:spPr bwMode="auto">
          <a:xfrm>
            <a:off x="1981200" y="1371600"/>
            <a:ext cx="5385385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dirty="0"/>
              <a:t>Gender Differences in Sexuality</a:t>
            </a:r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Rectangle 2"/>
          <p:cNvSpPr>
            <a:spLocks noGrp="1" noChangeArrowheads="1"/>
          </p:cNvSpPr>
          <p:nvPr>
            <p:ph type="title"/>
          </p:nvPr>
        </p:nvSpPr>
        <p:spPr>
          <a:xfrm>
            <a:off x="671513" y="276225"/>
            <a:ext cx="7772400" cy="1143000"/>
          </a:xfrm>
        </p:spPr>
        <p:txBody>
          <a:bodyPr/>
          <a:lstStyle/>
          <a:p>
            <a:pPr eaLnBrk="1" hangingPunct="1"/>
            <a:r>
              <a:rPr lang="en-US" sz="3600">
                <a:latin typeface="Palatino Linotype" pitchFamily="18" charset="0"/>
              </a:rPr>
              <a:t>Reflections on Nature and Nurture</a:t>
            </a:r>
          </a:p>
        </p:txBody>
      </p:sp>
      <p:pic>
        <p:nvPicPr>
          <p:cNvPr id="76804" name="Picture 5" descr="12673_Myers_Psy_8e_fi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852488" y="1600200"/>
            <a:ext cx="7419975" cy="4337050"/>
          </a:xfrm>
          <a:noFill/>
        </p:spPr>
      </p:pic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847A0F-9754-4669-8047-06F592A02A6A}" type="slidenum">
              <a:rPr lang="en-US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334000"/>
          </a:xfrm>
        </p:spPr>
        <p:txBody>
          <a:bodyPr>
            <a:normAutofit/>
          </a:bodyPr>
          <a:lstStyle/>
          <a:p>
            <a:r>
              <a:rPr lang="en-US" dirty="0"/>
              <a:t>Which gender talks more? Which is more likely to touch the person they’re talking to? Are women better communicators?</a:t>
            </a:r>
          </a:p>
          <a:p>
            <a:pPr lvl="1"/>
            <a:r>
              <a:rPr lang="en-US" dirty="0"/>
              <a:t>Men, Men, No – they just communicate dif. than XX’s</a:t>
            </a:r>
          </a:p>
          <a:p>
            <a:r>
              <a:rPr lang="en-US" dirty="0"/>
              <a:t>What characteristics (rank 5-6) do XX’s look for in a mate?</a:t>
            </a:r>
          </a:p>
          <a:p>
            <a:pPr lvl="1"/>
            <a:r>
              <a:rPr lang="en-US" dirty="0" err="1"/>
              <a:t>Socioecon</a:t>
            </a:r>
            <a:r>
              <a:rPr lang="en-US" dirty="0"/>
              <a:t>, Ambition, Character, Intelligence, Personality/Humor, Phys. Attractiveness</a:t>
            </a:r>
          </a:p>
          <a:p>
            <a:r>
              <a:rPr lang="en-US" dirty="0"/>
              <a:t>What characteristics (rank 5-6) do XY’s look for in a mate?</a:t>
            </a:r>
          </a:p>
          <a:p>
            <a:pPr lvl="1"/>
            <a:r>
              <a:rPr lang="en-US" dirty="0"/>
              <a:t>Phys. Attraction, Character, Intelligence, Personality/Humor, </a:t>
            </a:r>
            <a:r>
              <a:rPr lang="en-US" dirty="0" err="1"/>
              <a:t>Socioecon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Gender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458200" cy="4191000"/>
          </a:xfrm>
        </p:spPr>
        <p:txBody>
          <a:bodyPr>
            <a:normAutofit lnSpcReduction="10000"/>
          </a:bodyPr>
          <a:lstStyle/>
          <a:p>
            <a:r>
              <a:rPr lang="en-US" sz="4000" dirty="0"/>
              <a:t>The biologically and socially influenced characteristics by which people define male and female</a:t>
            </a:r>
          </a:p>
          <a:p>
            <a:r>
              <a:rPr lang="en-US" sz="4000" dirty="0"/>
              <a:t>What are biological influences on gender?</a:t>
            </a:r>
          </a:p>
          <a:p>
            <a:r>
              <a:rPr lang="en-US" sz="4000" dirty="0"/>
              <a:t>What are social influences on gender?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2"/>
          <p:cNvSpPr>
            <a:spLocks noGrp="1" noChangeArrowheads="1"/>
          </p:cNvSpPr>
          <p:nvPr>
            <p:ph type="title"/>
          </p:nvPr>
        </p:nvSpPr>
        <p:spPr>
          <a:xfrm>
            <a:off x="671513" y="276225"/>
            <a:ext cx="7772400" cy="1143000"/>
          </a:xfrm>
        </p:spPr>
        <p:txBody>
          <a:bodyPr/>
          <a:lstStyle/>
          <a:p>
            <a:pPr eaLnBrk="1" hangingPunct="1"/>
            <a:r>
              <a:rPr lang="en-US" sz="4000">
                <a:latin typeface="Palatino Linotype" pitchFamily="18" charset="0"/>
              </a:rPr>
              <a:t>Gender Development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C8317C-8C8A-4F97-979B-8114BBF702F9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67588" name="Rectangle 32"/>
          <p:cNvSpPr>
            <a:spLocks noChangeArrowheads="1"/>
          </p:cNvSpPr>
          <p:nvPr/>
        </p:nvSpPr>
        <p:spPr bwMode="auto">
          <a:xfrm>
            <a:off x="671513" y="1600200"/>
            <a:ext cx="7772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Wingdings" pitchFamily="2" charset="2"/>
              <a:buNone/>
            </a:pPr>
            <a:r>
              <a:rPr lang="en-US" sz="3200" dirty="0"/>
              <a:t>- Based on genetic makeup, males and females are alike, since the majority of our inherited genes (45 chromosomes are unisex) are similar.</a:t>
            </a:r>
          </a:p>
        </p:txBody>
      </p:sp>
      <p:sp>
        <p:nvSpPr>
          <p:cNvPr id="67589" name="Rectangle 33"/>
          <p:cNvSpPr>
            <a:spLocks noChangeArrowheads="1"/>
          </p:cNvSpPr>
          <p:nvPr/>
        </p:nvSpPr>
        <p:spPr bwMode="auto">
          <a:xfrm>
            <a:off x="671513" y="3962400"/>
            <a:ext cx="7772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Wingdings" pitchFamily="2" charset="2"/>
              <a:buNone/>
            </a:pPr>
            <a:r>
              <a:rPr lang="en-US" sz="3200" dirty="0"/>
              <a:t>- Males and females differ biologically in body fat (XX’s 70% more), muscle (XY’s 40% more), height (XY’s 5 in. more), onset of puberty (XX’s 2 yrs. earlier), and life expectancy (XX’s 5 yrs. more).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8" grpId="0"/>
      <p:bldP spid="6758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Rectangle 2"/>
          <p:cNvSpPr>
            <a:spLocks noGrp="1" noChangeArrowheads="1"/>
          </p:cNvSpPr>
          <p:nvPr>
            <p:ph type="title"/>
          </p:nvPr>
        </p:nvSpPr>
        <p:spPr>
          <a:xfrm>
            <a:off x="671513" y="276225"/>
            <a:ext cx="77724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>
                <a:latin typeface="Palatino Linotype" pitchFamily="18" charset="0"/>
              </a:rPr>
              <a:t>Biology of Sex – The Nature of Gender</a:t>
            </a:r>
          </a:p>
        </p:txBody>
      </p:sp>
      <p:pic>
        <p:nvPicPr>
          <p:cNvPr id="71685" name="Picture 6" descr="I11-35-Y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652713" y="3276600"/>
            <a:ext cx="3810000" cy="3263900"/>
          </a:xfrm>
          <a:noFill/>
        </p:spPr>
      </p:pic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B05871-9203-48A4-84FE-D990AE2F148A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71684" name="Rectangle 3"/>
          <p:cNvSpPr>
            <a:spLocks noChangeArrowheads="1"/>
          </p:cNvSpPr>
          <p:nvPr/>
        </p:nvSpPr>
        <p:spPr bwMode="auto">
          <a:xfrm>
            <a:off x="228600" y="1447800"/>
            <a:ext cx="8610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Wingdings" pitchFamily="2" charset="2"/>
              <a:buNone/>
            </a:pPr>
            <a:r>
              <a:rPr lang="en-US" sz="3200" dirty="0"/>
              <a:t>Biological sex is determined by the twenty-third pair of chromosomes. If the pair is XX, a female is produced. If the pair is XY, a male child is produced.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29600" cy="6572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dirty="0">
                <a:latin typeface="Palatino Linotype" pitchFamily="18" charset="0"/>
              </a:rPr>
              <a:t>Theory of Psychosexual Differentiation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BA276C-47D7-4DE3-9D63-2931B799A60F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72708" name="Text Box 3"/>
          <p:cNvSpPr txBox="1">
            <a:spLocks noChangeArrowheads="1"/>
          </p:cNvSpPr>
          <p:nvPr/>
        </p:nvSpPr>
        <p:spPr bwMode="auto">
          <a:xfrm>
            <a:off x="485775" y="990600"/>
            <a:ext cx="81534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dirty="0"/>
              <a:t>- Inherently, we are predisposed to act &amp; feel  male or female. In the mother’s womb, the male fetus is exposed to testosterone (because of the Y chromosome), which leads to the development of male genitalia.</a:t>
            </a:r>
          </a:p>
        </p:txBody>
      </p:sp>
      <p:sp>
        <p:nvSpPr>
          <p:cNvPr id="72709" name="Text Box 5"/>
          <p:cNvSpPr txBox="1">
            <a:spLocks noChangeArrowheads="1"/>
          </p:cNvSpPr>
          <p:nvPr/>
        </p:nvSpPr>
        <p:spPr bwMode="auto">
          <a:xfrm>
            <a:off x="485775" y="3657601"/>
            <a:ext cx="81534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dirty="0"/>
              <a:t>- If low levels of testosterone are released in the uterus, the result is a female.</a:t>
            </a:r>
          </a:p>
          <a:p>
            <a:pPr>
              <a:buFontTx/>
              <a:buChar char="-"/>
            </a:pPr>
            <a:r>
              <a:rPr lang="en-US" sz="3200" dirty="0"/>
              <a:t>Affects brains as well</a:t>
            </a:r>
          </a:p>
          <a:p>
            <a:pPr>
              <a:buFontTx/>
              <a:buChar char="-"/>
            </a:pPr>
            <a:r>
              <a:rPr lang="en-US" sz="3200" dirty="0"/>
              <a:t> Most evidence comes from animal studies</a:t>
            </a:r>
          </a:p>
          <a:p>
            <a:r>
              <a:rPr lang="en-US" sz="3200" dirty="0"/>
              <a:t>See Gender Dev. Examples based on Bio pg. 130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043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Biosocial Theory of Gender Development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r>
              <a:rPr lang="en-US" dirty="0"/>
              <a:t>(Money &amp; </a:t>
            </a:r>
            <a:r>
              <a:rPr lang="en-US" dirty="0" err="1"/>
              <a:t>Ehrhardt</a:t>
            </a:r>
            <a:r>
              <a:rPr lang="en-US" dirty="0"/>
              <a:t>, 1972) Interaction b/w bio and social factors</a:t>
            </a:r>
          </a:p>
          <a:p>
            <a:r>
              <a:rPr lang="en-US" dirty="0"/>
              <a:t>Hormones and labels affect how kids get socialized</a:t>
            </a:r>
          </a:p>
          <a:p>
            <a:r>
              <a:rPr lang="en-US" dirty="0"/>
              <a:t>Dev. of gender identity &amp; adherence to gender roles is a consequence of socialization</a:t>
            </a:r>
          </a:p>
          <a:p>
            <a:r>
              <a:rPr lang="en-US" dirty="0"/>
              <a:t>Accordingly, kids are gender neutral at birth</a:t>
            </a:r>
          </a:p>
          <a:p>
            <a:r>
              <a:rPr lang="en-US" dirty="0"/>
              <a:t>Basis of theory was research on intersex kids (born with both parts) – surgery, socialization equals acceptance and happiness</a:t>
            </a:r>
          </a:p>
          <a:p>
            <a:r>
              <a:rPr lang="en-US" dirty="0"/>
              <a:t>Or does it?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Rectangle 2"/>
          <p:cNvSpPr>
            <a:spLocks noGrp="1" noChangeArrowheads="1"/>
          </p:cNvSpPr>
          <p:nvPr>
            <p:ph type="title"/>
          </p:nvPr>
        </p:nvSpPr>
        <p:spPr>
          <a:xfrm>
            <a:off x="671513" y="276225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dirty="0">
                <a:latin typeface="Palatino Linotype" pitchFamily="18" charset="0"/>
              </a:rPr>
              <a:t>Gender Roles: Theories</a:t>
            </a:r>
            <a:br>
              <a:rPr lang="en-US" sz="4000" dirty="0">
                <a:latin typeface="Palatino Linotype" pitchFamily="18" charset="0"/>
              </a:rPr>
            </a:br>
            <a:endParaRPr lang="en-US" sz="4000" dirty="0">
              <a:latin typeface="Palatino Linotype" pitchFamily="18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2BEA72-D14F-4124-98C8-BF0DBA96AD0D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75780" name="Rectangle 3"/>
          <p:cNvSpPr>
            <a:spLocks noChangeArrowheads="1"/>
          </p:cNvSpPr>
          <p:nvPr/>
        </p:nvSpPr>
        <p:spPr bwMode="auto">
          <a:xfrm>
            <a:off x="685800" y="1219200"/>
            <a:ext cx="77724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>
              <a:spcBef>
                <a:spcPct val="20000"/>
              </a:spcBef>
              <a:buFont typeface="Wingdings" pitchFamily="2" charset="2"/>
              <a:buAutoNum type="arabicPeriod"/>
            </a:pPr>
            <a:r>
              <a:rPr lang="en-US" sz="3200" dirty="0">
                <a:solidFill>
                  <a:srgbClr val="0000FF"/>
                </a:solidFill>
              </a:rPr>
              <a:t>Gender Schema Theory</a:t>
            </a:r>
            <a:r>
              <a:rPr lang="en-US" sz="3200" dirty="0"/>
              <a:t> suggests that we learn a cultural “recipe” of how to be a male or a female, which influences our gender- based perceptions and behaviors (Martin &amp; Halvorson, 1978).</a:t>
            </a:r>
          </a:p>
          <a:p>
            <a:pPr marL="609600" indent="-609600">
              <a:spcBef>
                <a:spcPct val="20000"/>
              </a:spcBef>
              <a:buFontTx/>
              <a:buChar char="-"/>
            </a:pPr>
            <a:r>
              <a:rPr lang="en-US" sz="3200" dirty="0"/>
              <a:t>Key is labeling oneself as boy or girl – one then can form a gendered schema</a:t>
            </a:r>
          </a:p>
          <a:p>
            <a:pPr marL="609600" indent="-609600">
              <a:spcBef>
                <a:spcPct val="20000"/>
              </a:spcBef>
              <a:buFontTx/>
              <a:buChar char="-"/>
            </a:pPr>
            <a:r>
              <a:rPr lang="en-US" sz="3200" dirty="0"/>
              <a:t>They try to be like others in their group</a:t>
            </a:r>
          </a:p>
          <a:p>
            <a:pPr marL="609600" indent="-609600">
              <a:spcBef>
                <a:spcPct val="20000"/>
              </a:spcBef>
              <a:buFontTx/>
              <a:buChar char="-"/>
            </a:pPr>
            <a:r>
              <a:rPr lang="en-US" sz="3200" dirty="0"/>
              <a:t>Observe same-sex models</a:t>
            </a:r>
          </a:p>
          <a:p>
            <a:pPr marL="609600" indent="-609600">
              <a:spcBef>
                <a:spcPct val="20000"/>
              </a:spcBef>
              <a:buFontTx/>
              <a:buChar char="-"/>
            </a:pPr>
            <a:r>
              <a:rPr lang="en-US" sz="3200" dirty="0"/>
              <a:t>Also form schemas of opposite sex</a:t>
            </a:r>
          </a:p>
        </p:txBody>
      </p:sp>
    </p:spTree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1239</TotalTime>
  <Words>1757</Words>
  <Application>Microsoft Office PowerPoint</Application>
  <PresentationFormat>On-screen Show (4:3)</PresentationFormat>
  <Paragraphs>165</Paragraphs>
  <Slides>28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Arial</vt:lpstr>
      <vt:lpstr>Calibri</vt:lpstr>
      <vt:lpstr>Constantia</vt:lpstr>
      <vt:lpstr>Palatino Linotype</vt:lpstr>
      <vt:lpstr>Times New Roman</vt:lpstr>
      <vt:lpstr>Wingdings</vt:lpstr>
      <vt:lpstr>Wingdings 2</vt:lpstr>
      <vt:lpstr>Flow</vt:lpstr>
      <vt:lpstr>Gender &amp; Human Sexuality</vt:lpstr>
      <vt:lpstr>Briefly Write</vt:lpstr>
      <vt:lpstr>Questions</vt:lpstr>
      <vt:lpstr>Gender</vt:lpstr>
      <vt:lpstr>Gender Development</vt:lpstr>
      <vt:lpstr>Biology of Sex – The Nature of Gender</vt:lpstr>
      <vt:lpstr>Theory of Psychosexual Differentiation</vt:lpstr>
      <vt:lpstr>Biosocial Theory of Gender Development</vt:lpstr>
      <vt:lpstr>Gender Roles: Theories </vt:lpstr>
      <vt:lpstr>Impact of Gender Schemas</vt:lpstr>
      <vt:lpstr>Impact of Gender Schemas </vt:lpstr>
      <vt:lpstr>Strengths &amp; Limitations of Gender Schema Theory</vt:lpstr>
      <vt:lpstr>Gender Roles</vt:lpstr>
      <vt:lpstr>2. Social Role Theory</vt:lpstr>
      <vt:lpstr>Culture &amp; Gender</vt:lpstr>
      <vt:lpstr>PowerPoint Presentation</vt:lpstr>
      <vt:lpstr>Gender and Social Power/Interaction</vt:lpstr>
      <vt:lpstr>Gender Differences in Aggression</vt:lpstr>
      <vt:lpstr>Gender Differences and Connectedness</vt:lpstr>
      <vt:lpstr>Gender Stereotypes</vt:lpstr>
      <vt:lpstr>PowerPoint Presentation</vt:lpstr>
      <vt:lpstr>William &amp; Best (1982) – Second Analysis</vt:lpstr>
      <vt:lpstr>Evaluation</vt:lpstr>
      <vt:lpstr>Evaluation cont’d</vt:lpstr>
      <vt:lpstr>Gender Roles</vt:lpstr>
      <vt:lpstr>Gender Roles – Judith Gibbons</vt:lpstr>
      <vt:lpstr>Human Sexuality</vt:lpstr>
      <vt:lpstr>Reflections on Nature and Nurture</vt:lpstr>
    </vt:vector>
  </TitlesOfParts>
  <Company>Utica Community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Gender &amp; Human Sexuality</dc:title>
  <dc:creator>UCS</dc:creator>
  <cp:lastModifiedBy>BURAK, BRIAN</cp:lastModifiedBy>
  <cp:revision>45</cp:revision>
  <dcterms:created xsi:type="dcterms:W3CDTF">2011-11-16T18:45:27Z</dcterms:created>
  <dcterms:modified xsi:type="dcterms:W3CDTF">2018-10-03T12:25:14Z</dcterms:modified>
</cp:coreProperties>
</file>