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0" r:id="rId8"/>
    <p:sldId id="261" r:id="rId9"/>
    <p:sldId id="262" r:id="rId10"/>
    <p:sldId id="263" r:id="rId11"/>
    <p:sldId id="270" r:id="rId12"/>
    <p:sldId id="264" r:id="rId13"/>
    <p:sldId id="258" r:id="rId14"/>
    <p:sldId id="25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8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6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7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5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lumMod val="85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8CD4-A469-44AB-8C18-2AEC0C037412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2054-06BF-433D-9780-9BBB7505A2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3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laves-anonymous.wikidot.com/matri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80000hours.org/2017/03/what-skills-are-effective-altruist-organisations-missin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t_Takes_a_Nation_of_Millions_to_Hold_Us_Back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vacha-matematica.blogspot.com/2010_09_01_archiv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Descriptive and Inferential Statistics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 How I Learned to Stop Worrying </a:t>
            </a:r>
            <a:r>
              <a:rPr lang="en-US"/>
              <a:t>and Love </a:t>
            </a:r>
            <a:r>
              <a:rPr lang="en-US" dirty="0"/>
              <a:t>My IA</a:t>
            </a:r>
          </a:p>
        </p:txBody>
      </p:sp>
    </p:spTree>
    <p:extLst>
      <p:ext uri="{BB962C8B-B14F-4D97-AF65-F5344CB8AC3E}">
        <p14:creationId xmlns:p14="http://schemas.microsoft.com/office/powerpoint/2010/main" val="584586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8/8c/Standard_deviation_diagram.svg/400px-Standard_deviation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17" y="325358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Standard Deviation – best for a normal distribution, is the average deviation between the mean and the observed score (square root of the variance: how dispersed scores are from the mean)</a:t>
            </a:r>
          </a:p>
          <a:p>
            <a:r>
              <a:rPr lang="en-US" dirty="0"/>
              <a:t>Mean and Standard Deviation require a normal distribution, means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1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1030-BBAA-40BA-B7BE-AC13DD09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23D1B-2939-4DFF-9D4E-E3DB53C4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219200"/>
            <a:ext cx="84201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7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/>
              <a:t>Inferential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 there a significant difference between the groups/conditions? </a:t>
            </a:r>
          </a:p>
          <a:p>
            <a:r>
              <a:rPr lang="en-US" dirty="0"/>
              <a:t>Just because there is a noticeable difference in means/medians doesn’t mean it’s significant</a:t>
            </a:r>
          </a:p>
          <a:p>
            <a:r>
              <a:rPr lang="en-US" dirty="0"/>
              <a:t>Gets you a Level of Significance (</a:t>
            </a:r>
            <a:r>
              <a:rPr lang="en-US" i="1" dirty="0"/>
              <a:t>p</a:t>
            </a:r>
            <a:r>
              <a:rPr lang="en-US" dirty="0"/>
              <a:t>)</a:t>
            </a:r>
          </a:p>
          <a:p>
            <a:r>
              <a:rPr lang="en-US" dirty="0"/>
              <a:t>Level of Significance is the probability that it was the independent variable, not chance that caused the change in the dependent variable</a:t>
            </a:r>
          </a:p>
          <a:p>
            <a:r>
              <a:rPr lang="en-US" dirty="0"/>
              <a:t>Social science allows a max of 5% error or </a:t>
            </a:r>
            <a:r>
              <a:rPr lang="en-US" i="1" dirty="0"/>
              <a:t>p</a:t>
            </a:r>
            <a:r>
              <a:rPr lang="en-US" dirty="0"/>
              <a:t> &lt; .05</a:t>
            </a:r>
          </a:p>
          <a:p>
            <a:r>
              <a:rPr lang="en-US" dirty="0"/>
              <a:t>Used to reject (or fail to reject) the null hypothesis</a:t>
            </a:r>
          </a:p>
        </p:txBody>
      </p:sp>
    </p:spTree>
    <p:extLst>
      <p:ext uri="{BB962C8B-B14F-4D97-AF65-F5344CB8AC3E}">
        <p14:creationId xmlns:p14="http://schemas.microsoft.com/office/powerpoint/2010/main" val="3507765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Descriptive Stats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293313"/>
              </p:ext>
            </p:extLst>
          </p:nvPr>
        </p:nvGraphicFramePr>
        <p:xfrm>
          <a:off x="457200" y="1600200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</a:t>
                      </a:r>
                      <a:r>
                        <a:rPr lang="en-US" baseline="0" dirty="0"/>
                        <a:t> of 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 of Central Tendency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 of Dispersion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Interquartile range &amp; semi-interquartile range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Variance &amp; standard deviation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Variance &amp; </a:t>
                      </a:r>
                      <a:r>
                        <a:rPr lang="en-US"/>
                        <a:t>standard deviation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438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Stats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457308"/>
              </p:ext>
            </p:extLst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 of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Independent 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Repeated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 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Mann-Whitney </a:t>
                      </a:r>
                      <a:r>
                        <a:rPr lang="en-US" i="1" dirty="0"/>
                        <a:t>U</a:t>
                      </a:r>
                    </a:p>
                    <a:p>
                      <a:endParaRPr lang="en-US" i="1" dirty="0"/>
                    </a:p>
                    <a:p>
                      <a:r>
                        <a:rPr lang="en-US" i="0" dirty="0"/>
                        <a:t>Best</a:t>
                      </a:r>
                      <a:r>
                        <a:rPr lang="en-US" i="0" baseline="0" dirty="0"/>
                        <a:t> for small subject groups and no normal distribution</a:t>
                      </a:r>
                    </a:p>
                    <a:p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Wilcoxon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Interval/Ratio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</a:t>
                      </a:r>
                      <a:r>
                        <a:rPr lang="en-US" dirty="0"/>
                        <a:t> test for independent groups (unrelated </a:t>
                      </a:r>
                      <a:r>
                        <a:rPr lang="en-US" i="1" dirty="0"/>
                        <a:t>t</a:t>
                      </a:r>
                      <a:r>
                        <a:rPr lang="en-US" dirty="0"/>
                        <a:t> test)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If you use a </a:t>
                      </a:r>
                      <a:r>
                        <a:rPr lang="en-US" i="1" dirty="0"/>
                        <a:t>t</a:t>
                      </a:r>
                      <a:r>
                        <a:rPr lang="en-US" dirty="0"/>
                        <a:t> test you</a:t>
                      </a:r>
                      <a:r>
                        <a:rPr lang="en-US" baseline="0" dirty="0"/>
                        <a:t> must do more to justify its use (see next slide)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</a:t>
                      </a:r>
                      <a:r>
                        <a:rPr lang="en-US" baseline="0" dirty="0"/>
                        <a:t> test for dependent groups (related </a:t>
                      </a:r>
                      <a:r>
                        <a:rPr lang="en-US" i="1" baseline="0" dirty="0"/>
                        <a:t>t</a:t>
                      </a:r>
                      <a:r>
                        <a:rPr lang="en-US" baseline="0" dirty="0"/>
                        <a:t> test)</a:t>
                      </a:r>
                    </a:p>
                    <a:p>
                      <a:endParaRPr lang="en-US" baseline="0" dirty="0"/>
                    </a:p>
                    <a:p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61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Requirements to use a </a:t>
            </a:r>
            <a:r>
              <a:rPr lang="en-US" i="1" dirty="0"/>
              <a:t>t</a:t>
            </a:r>
            <a:r>
              <a:rPr lang="en-US" dirty="0"/>
              <a:t>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any of these 3 conditions are not present – move to an ordinal level test</a:t>
            </a:r>
          </a:p>
          <a:p>
            <a:pPr marL="514350" indent="-514350">
              <a:buAutoNum type="arabicPeriod"/>
            </a:pPr>
            <a:r>
              <a:rPr lang="en-US" dirty="0"/>
              <a:t>Interval/Ratio is the correct level of measurement</a:t>
            </a:r>
          </a:p>
          <a:p>
            <a:pPr marL="514350" indent="-514350">
              <a:buAutoNum type="arabicPeriod"/>
            </a:pPr>
            <a:r>
              <a:rPr lang="en-US" dirty="0"/>
              <a:t>Data is normally distributed (no extremes)</a:t>
            </a:r>
          </a:p>
          <a:p>
            <a:pPr marL="514350" indent="-514350">
              <a:buAutoNum type="arabicPeriod"/>
            </a:pPr>
            <a:r>
              <a:rPr lang="en-US" dirty="0"/>
              <a:t>In independent sample designs only, are the experimental and control groups homogenous in variance i.e. the same size</a:t>
            </a:r>
          </a:p>
          <a:p>
            <a:pPr marL="400050" lvl="1" indent="0">
              <a:buNone/>
            </a:pPr>
            <a:r>
              <a:rPr lang="en-US" dirty="0"/>
              <a:t>- More than 4:1 if a group is &lt; 10. </a:t>
            </a:r>
          </a:p>
        </p:txBody>
      </p:sp>
    </p:spTree>
    <p:extLst>
      <p:ext uri="{BB962C8B-B14F-4D97-AF65-F5344CB8AC3E}">
        <p14:creationId xmlns:p14="http://schemas.microsoft.com/office/powerpoint/2010/main" val="244032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Called Levels of Measurement</a:t>
            </a:r>
          </a:p>
          <a:p>
            <a:pPr lvl="1"/>
            <a:r>
              <a:rPr lang="en-US" dirty="0"/>
              <a:t>Nominal</a:t>
            </a:r>
          </a:p>
          <a:p>
            <a:pPr lvl="1"/>
            <a:r>
              <a:rPr lang="en-US" dirty="0"/>
              <a:t>Ordinal</a:t>
            </a:r>
          </a:p>
          <a:p>
            <a:pPr lvl="1"/>
            <a:r>
              <a:rPr lang="en-US" dirty="0"/>
              <a:t>Interval</a:t>
            </a:r>
          </a:p>
          <a:p>
            <a:pPr lvl="1"/>
            <a:r>
              <a:rPr lang="en-US" dirty="0"/>
              <a:t>Ratio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8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Not normally distributed</a:t>
            </a:r>
          </a:p>
          <a:p>
            <a:r>
              <a:rPr lang="en-US" sz="4000" dirty="0"/>
              <a:t>Collected in mutually exclusive categories</a:t>
            </a:r>
          </a:p>
          <a:p>
            <a:r>
              <a:rPr lang="en-US" sz="4000" dirty="0"/>
              <a:t>Categories cannot be ranked &amp; don’t overlap</a:t>
            </a:r>
          </a:p>
          <a:p>
            <a:r>
              <a:rPr lang="en-US" sz="4000" dirty="0"/>
              <a:t>Yes or No type answers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5" name="Picture 4" descr="A person sitting posing for the camera&#10;&#10;Description automatically generated">
            <a:extLst>
              <a:ext uri="{FF2B5EF4-FFF2-40B4-BE49-F238E27FC236}">
                <a16:creationId xmlns:a16="http://schemas.microsoft.com/office/drawing/2014/main" id="{03A8A9AE-924C-4DBA-9DBB-28A9B7889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4419600"/>
            <a:ext cx="2069270" cy="23530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AF2D2A-1E64-430D-BB84-B313287BC336}"/>
              </a:ext>
            </a:extLst>
          </p:cNvPr>
          <p:cNvSpPr txBox="1"/>
          <p:nvPr/>
        </p:nvSpPr>
        <p:spPr>
          <a:xfrm>
            <a:off x="6946070" y="6854240"/>
            <a:ext cx="129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laves-anonymous.wikidot.com/matrix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9049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Ordinal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" y="228600"/>
            <a:ext cx="8229600" cy="5334000"/>
          </a:xfrm>
        </p:spPr>
        <p:txBody>
          <a:bodyPr/>
          <a:lstStyle/>
          <a:p>
            <a:r>
              <a:rPr lang="en-US"/>
              <a:t>Most experiments </a:t>
            </a:r>
            <a:r>
              <a:rPr lang="en-US" dirty="0"/>
              <a:t>are Ordinal</a:t>
            </a:r>
          </a:p>
          <a:p>
            <a:r>
              <a:rPr lang="en-US" dirty="0"/>
              <a:t>Not normally distributed</a:t>
            </a:r>
          </a:p>
          <a:p>
            <a:r>
              <a:rPr lang="en-US" dirty="0"/>
              <a:t>Ranked data that may overlap and are not mutually exclusive</a:t>
            </a:r>
          </a:p>
          <a:p>
            <a:r>
              <a:rPr lang="en-US" dirty="0"/>
              <a:t>Most human characteristics are ordinal guilty - innocent, happy - sad etc.</a:t>
            </a:r>
          </a:p>
          <a:p>
            <a:r>
              <a:rPr lang="en-US" dirty="0"/>
              <a:t>No inherent meaning to numbers assigned here</a:t>
            </a:r>
          </a:p>
          <a:p>
            <a:r>
              <a:rPr lang="en-US" dirty="0"/>
              <a:t>Works well with small subject size</a:t>
            </a:r>
          </a:p>
          <a:p>
            <a:endParaRPr lang="en-US" dirty="0"/>
          </a:p>
        </p:txBody>
      </p:sp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37A4B21-3693-4595-8B5B-6A9F0DE1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1116383"/>
            <a:ext cx="7039429" cy="3695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66B0FA-EC3E-4948-BB19-8C8350908B39}"/>
              </a:ext>
            </a:extLst>
          </p:cNvPr>
          <p:cNvSpPr txBox="1"/>
          <p:nvPr/>
        </p:nvSpPr>
        <p:spPr>
          <a:xfrm>
            <a:off x="4911084" y="4510828"/>
            <a:ext cx="62431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80000hours.org/2017/03/what-skills-are-effective-altruist-organisations-miss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9027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152400"/>
            <a:ext cx="8229600" cy="1143000"/>
          </a:xfrm>
        </p:spPr>
        <p:txBody>
          <a:bodyPr/>
          <a:lstStyle/>
          <a:p>
            <a:r>
              <a:rPr lang="en-US" dirty="0"/>
              <a:t>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 distribution</a:t>
            </a:r>
          </a:p>
          <a:p>
            <a:r>
              <a:rPr lang="en-US" dirty="0"/>
              <a:t>Rank data and exact difference between the rankings are known</a:t>
            </a:r>
          </a:p>
          <a:p>
            <a:r>
              <a:rPr lang="en-US" dirty="0"/>
              <a:t>For ex. time to complete tasks</a:t>
            </a:r>
          </a:p>
          <a:p>
            <a:r>
              <a:rPr lang="en-US" dirty="0"/>
              <a:t>Human characteristics must be converted to a number that falls into percentile ranks on a normal curve</a:t>
            </a:r>
          </a:p>
          <a:p>
            <a:r>
              <a:rPr lang="en-US" dirty="0"/>
              <a:t>When in doubt treat data as ordinal e.g. words recalled – are some easier to recall, differences b/w men and women?</a:t>
            </a:r>
          </a:p>
          <a:p>
            <a:endParaRPr lang="en-US" dirty="0"/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B61726F-ED2E-4EA3-BAFB-AD6761BA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2700" y="1181100"/>
            <a:ext cx="2095500" cy="1371600"/>
          </a:xfrm>
          <a:prstGeom prst="diamond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F6778-2DA6-425F-9CAA-24B6322CCFC4}"/>
              </a:ext>
            </a:extLst>
          </p:cNvPr>
          <p:cNvSpPr txBox="1"/>
          <p:nvPr/>
        </p:nvSpPr>
        <p:spPr>
          <a:xfrm>
            <a:off x="7772400" y="1524000"/>
            <a:ext cx="2095500" cy="1283910"/>
          </a:xfrm>
          <a:prstGeom prst="diamond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It_Takes_a_Nation_of_Millions_to_Hold_Us_Back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135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457200"/>
            <a:ext cx="739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Normal distribution</a:t>
            </a:r>
          </a:p>
          <a:p>
            <a:r>
              <a:rPr lang="en-US" sz="3600" dirty="0"/>
              <a:t>True zero point meaning an absence of something</a:t>
            </a:r>
          </a:p>
          <a:p>
            <a:r>
              <a:rPr lang="en-US" sz="3600" dirty="0"/>
              <a:t>Data can be measured as a ratio to other data i.e. one can be twice as high as another</a:t>
            </a:r>
          </a:p>
          <a:p>
            <a:r>
              <a:rPr lang="en-US" sz="3600" dirty="0"/>
              <a:t>Informally it can be a how much or how many measurement</a:t>
            </a:r>
          </a:p>
          <a:p>
            <a:r>
              <a:rPr lang="en-US" sz="3600" dirty="0"/>
              <a:t>More often used in natural sciences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39B92E-8D4C-4F7C-8D1D-CE5CD0CD3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9400" y="3886200"/>
            <a:ext cx="2386896" cy="1509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B9ADD3-8F02-4A13-8522-64BD07D1C5C3}"/>
              </a:ext>
            </a:extLst>
          </p:cNvPr>
          <p:cNvSpPr txBox="1"/>
          <p:nvPr/>
        </p:nvSpPr>
        <p:spPr>
          <a:xfrm>
            <a:off x="6629400" y="5482132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covacha-matematica.blogspot.com/2010_09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0334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General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648200"/>
          </a:xfrm>
        </p:spPr>
        <p:txBody>
          <a:bodyPr>
            <a:normAutofit/>
          </a:bodyPr>
          <a:lstStyle/>
          <a:p>
            <a:r>
              <a:rPr lang="en-US" sz="2600" dirty="0"/>
              <a:t>Everyone should select one measure of central tendency and one measure of dispersion </a:t>
            </a:r>
          </a:p>
          <a:p>
            <a:pPr lvl="1"/>
            <a:r>
              <a:rPr lang="en-US" sz="2600" dirty="0"/>
              <a:t>Mean, median and mode are all averages – so avoid using the word “average”</a:t>
            </a:r>
          </a:p>
          <a:p>
            <a:r>
              <a:rPr lang="en-US" sz="2600" dirty="0"/>
              <a:t>Justification of level of measurement, descriptive stats </a:t>
            </a:r>
            <a:r>
              <a:rPr lang="en-US" sz="2600" i="1" dirty="0"/>
              <a:t>&amp; inferential stats </a:t>
            </a:r>
            <a:r>
              <a:rPr lang="en-US" sz="2600" dirty="0"/>
              <a:t>– use the design!</a:t>
            </a:r>
          </a:p>
          <a:p>
            <a:r>
              <a:rPr lang="en-US" sz="2600" dirty="0"/>
              <a:t>Need to use a completely labeled graph for descriptive stats only</a:t>
            </a:r>
          </a:p>
          <a:p>
            <a:r>
              <a:rPr lang="en-US" sz="2600" dirty="0"/>
              <a:t>Written summary of graphed data </a:t>
            </a:r>
          </a:p>
          <a:p>
            <a:r>
              <a:rPr lang="en-US" sz="2600" dirty="0"/>
              <a:t>Raw data and calculations go in Appendices</a:t>
            </a:r>
          </a:p>
        </p:txBody>
      </p:sp>
    </p:spTree>
    <p:extLst>
      <p:ext uri="{BB962C8B-B14F-4D97-AF65-F5344CB8AC3E}">
        <p14:creationId xmlns:p14="http://schemas.microsoft.com/office/powerpoint/2010/main" val="29498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/>
              <a:t>Mean is the sum of all scores in the data set divided by the number of scores</a:t>
            </a:r>
          </a:p>
          <a:p>
            <a:pPr lvl="1"/>
            <a:r>
              <a:rPr lang="en-US" dirty="0"/>
              <a:t>Downside: Outliers can really skew it</a:t>
            </a:r>
          </a:p>
          <a:p>
            <a:r>
              <a:rPr lang="en-US" dirty="0"/>
              <a:t>Median is the midpoint score of the data set</a:t>
            </a:r>
          </a:p>
          <a:p>
            <a:pPr lvl="1"/>
            <a:r>
              <a:rPr lang="en-US" dirty="0"/>
              <a:t>Not affected by extremes, and helps with skewed data</a:t>
            </a:r>
          </a:p>
          <a:p>
            <a:r>
              <a:rPr lang="en-US" dirty="0"/>
              <a:t>Mode is the most frequently occurring score</a:t>
            </a:r>
          </a:p>
          <a:p>
            <a:pPr lvl="1"/>
            <a:r>
              <a:rPr lang="en-US" dirty="0"/>
              <a:t>Mostly categorical usage</a:t>
            </a:r>
          </a:p>
        </p:txBody>
      </p:sp>
    </p:spTree>
    <p:extLst>
      <p:ext uri="{BB962C8B-B14F-4D97-AF65-F5344CB8AC3E}">
        <p14:creationId xmlns:p14="http://schemas.microsoft.com/office/powerpoint/2010/main" val="140761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Dispersion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degree to which scores differ from one another</a:t>
            </a:r>
          </a:p>
          <a:p>
            <a:r>
              <a:rPr lang="en-US" dirty="0"/>
              <a:t>Nominal data cannot have dispersion as it collects data by category</a:t>
            </a:r>
          </a:p>
          <a:p>
            <a:r>
              <a:rPr lang="en-US" dirty="0"/>
              <a:t>Range – distance between lowest and highest</a:t>
            </a:r>
          </a:p>
          <a:p>
            <a:pPr lvl="1"/>
            <a:r>
              <a:rPr lang="en-US" dirty="0"/>
              <a:t>Easily effected by outliers</a:t>
            </a:r>
          </a:p>
          <a:p>
            <a:r>
              <a:rPr lang="en-US" dirty="0"/>
              <a:t>Inter (and semi-inter) quartile range – range of the middle 50% of scores (or half of that)</a:t>
            </a:r>
          </a:p>
          <a:p>
            <a:pPr lvl="1"/>
            <a:r>
              <a:rPr lang="en-US" dirty="0"/>
              <a:t>Less effected by extremes</a:t>
            </a:r>
          </a:p>
        </p:txBody>
      </p:sp>
    </p:spTree>
    <p:extLst>
      <p:ext uri="{BB962C8B-B14F-4D97-AF65-F5344CB8AC3E}">
        <p14:creationId xmlns:p14="http://schemas.microsoft.com/office/powerpoint/2010/main" val="335093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310</TotalTime>
  <Words>748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Descriptive and Inferential Statistics</vt:lpstr>
      <vt:lpstr>Data Types </vt:lpstr>
      <vt:lpstr>Nominal</vt:lpstr>
      <vt:lpstr>Ordinal</vt:lpstr>
      <vt:lpstr>Interval</vt:lpstr>
      <vt:lpstr>Ratio</vt:lpstr>
      <vt:lpstr>General Info</vt:lpstr>
      <vt:lpstr>Descriptive Stats</vt:lpstr>
      <vt:lpstr>Measures of Dispersion</vt:lpstr>
      <vt:lpstr>Measures of Dispersion</vt:lpstr>
      <vt:lpstr>In summary…</vt:lpstr>
      <vt:lpstr>Inferential Stats</vt:lpstr>
      <vt:lpstr>Descriptive Stats</vt:lpstr>
      <vt:lpstr>Inferential Stats</vt:lpstr>
      <vt:lpstr>3 Requirements to use a t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Inferential Statistics</dc:title>
  <dc:creator>support</dc:creator>
  <cp:lastModifiedBy>BURAK, BRIAN</cp:lastModifiedBy>
  <cp:revision>25</cp:revision>
  <dcterms:created xsi:type="dcterms:W3CDTF">2013-10-03T16:55:53Z</dcterms:created>
  <dcterms:modified xsi:type="dcterms:W3CDTF">2021-09-09T11:52:57Z</dcterms:modified>
</cp:coreProperties>
</file>