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2" r:id="rId6"/>
    <p:sldId id="259" r:id="rId7"/>
    <p:sldId id="267" r:id="rId8"/>
    <p:sldId id="260" r:id="rId9"/>
    <p:sldId id="261" r:id="rId10"/>
    <p:sldId id="262" r:id="rId11"/>
    <p:sldId id="280" r:id="rId12"/>
    <p:sldId id="273"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44"/>
    <p:restoredTop sz="94599"/>
  </p:normalViewPr>
  <p:slideViewPr>
    <p:cSldViewPr>
      <p:cViewPr varScale="1">
        <p:scale>
          <a:sx n="85" d="100"/>
          <a:sy n="85" d="100"/>
        </p:scale>
        <p:origin x="64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6E383B-B846-48FC-AC4C-05C822617FE2}"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C645-B457-430F-85C3-770663BC8BD4}" type="slidenum">
              <a:rPr lang="en-US" smtClean="0"/>
              <a:t>‹#›</a:t>
            </a:fld>
            <a:endParaRPr lang="en-US"/>
          </a:p>
        </p:txBody>
      </p:sp>
    </p:spTree>
    <p:extLst>
      <p:ext uri="{BB962C8B-B14F-4D97-AF65-F5344CB8AC3E}">
        <p14:creationId xmlns:p14="http://schemas.microsoft.com/office/powerpoint/2010/main" val="11183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6E383B-B846-48FC-AC4C-05C822617FE2}"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C645-B457-430F-85C3-770663BC8BD4}" type="slidenum">
              <a:rPr lang="en-US" smtClean="0"/>
              <a:t>‹#›</a:t>
            </a:fld>
            <a:endParaRPr lang="en-US"/>
          </a:p>
        </p:txBody>
      </p:sp>
    </p:spTree>
    <p:extLst>
      <p:ext uri="{BB962C8B-B14F-4D97-AF65-F5344CB8AC3E}">
        <p14:creationId xmlns:p14="http://schemas.microsoft.com/office/powerpoint/2010/main" val="314169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6E383B-B846-48FC-AC4C-05C822617FE2}"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C645-B457-430F-85C3-770663BC8BD4}" type="slidenum">
              <a:rPr lang="en-US" smtClean="0"/>
              <a:t>‹#›</a:t>
            </a:fld>
            <a:endParaRPr lang="en-US"/>
          </a:p>
        </p:txBody>
      </p:sp>
    </p:spTree>
    <p:extLst>
      <p:ext uri="{BB962C8B-B14F-4D97-AF65-F5344CB8AC3E}">
        <p14:creationId xmlns:p14="http://schemas.microsoft.com/office/powerpoint/2010/main" val="81782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6E383B-B846-48FC-AC4C-05C822617FE2}"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C645-B457-430F-85C3-770663BC8BD4}" type="slidenum">
              <a:rPr lang="en-US" smtClean="0"/>
              <a:t>‹#›</a:t>
            </a:fld>
            <a:endParaRPr lang="en-US"/>
          </a:p>
        </p:txBody>
      </p:sp>
    </p:spTree>
    <p:extLst>
      <p:ext uri="{BB962C8B-B14F-4D97-AF65-F5344CB8AC3E}">
        <p14:creationId xmlns:p14="http://schemas.microsoft.com/office/powerpoint/2010/main" val="252791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6E383B-B846-48FC-AC4C-05C822617FE2}"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C645-B457-430F-85C3-770663BC8BD4}" type="slidenum">
              <a:rPr lang="en-US" smtClean="0"/>
              <a:t>‹#›</a:t>
            </a:fld>
            <a:endParaRPr lang="en-US"/>
          </a:p>
        </p:txBody>
      </p:sp>
    </p:spTree>
    <p:extLst>
      <p:ext uri="{BB962C8B-B14F-4D97-AF65-F5344CB8AC3E}">
        <p14:creationId xmlns:p14="http://schemas.microsoft.com/office/powerpoint/2010/main" val="207966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6E383B-B846-48FC-AC4C-05C822617FE2}"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DC645-B457-430F-85C3-770663BC8BD4}" type="slidenum">
              <a:rPr lang="en-US" smtClean="0"/>
              <a:t>‹#›</a:t>
            </a:fld>
            <a:endParaRPr lang="en-US"/>
          </a:p>
        </p:txBody>
      </p:sp>
    </p:spTree>
    <p:extLst>
      <p:ext uri="{BB962C8B-B14F-4D97-AF65-F5344CB8AC3E}">
        <p14:creationId xmlns:p14="http://schemas.microsoft.com/office/powerpoint/2010/main" val="3483188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6E383B-B846-48FC-AC4C-05C822617FE2}" type="datetimeFigureOut">
              <a:rPr lang="en-US" smtClean="0"/>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DC645-B457-430F-85C3-770663BC8BD4}" type="slidenum">
              <a:rPr lang="en-US" smtClean="0"/>
              <a:t>‹#›</a:t>
            </a:fld>
            <a:endParaRPr lang="en-US"/>
          </a:p>
        </p:txBody>
      </p:sp>
    </p:spTree>
    <p:extLst>
      <p:ext uri="{BB962C8B-B14F-4D97-AF65-F5344CB8AC3E}">
        <p14:creationId xmlns:p14="http://schemas.microsoft.com/office/powerpoint/2010/main" val="104711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6E383B-B846-48FC-AC4C-05C822617FE2}" type="datetimeFigureOut">
              <a:rPr lang="en-US" smtClean="0"/>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5DC645-B457-430F-85C3-770663BC8BD4}" type="slidenum">
              <a:rPr lang="en-US" smtClean="0"/>
              <a:t>‹#›</a:t>
            </a:fld>
            <a:endParaRPr lang="en-US"/>
          </a:p>
        </p:txBody>
      </p:sp>
    </p:spTree>
    <p:extLst>
      <p:ext uri="{BB962C8B-B14F-4D97-AF65-F5344CB8AC3E}">
        <p14:creationId xmlns:p14="http://schemas.microsoft.com/office/powerpoint/2010/main" val="117736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E383B-B846-48FC-AC4C-05C822617FE2}" type="datetimeFigureOut">
              <a:rPr lang="en-US" smtClean="0"/>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5DC645-B457-430F-85C3-770663BC8BD4}" type="slidenum">
              <a:rPr lang="en-US" smtClean="0"/>
              <a:t>‹#›</a:t>
            </a:fld>
            <a:endParaRPr lang="en-US"/>
          </a:p>
        </p:txBody>
      </p:sp>
    </p:spTree>
    <p:extLst>
      <p:ext uri="{BB962C8B-B14F-4D97-AF65-F5344CB8AC3E}">
        <p14:creationId xmlns:p14="http://schemas.microsoft.com/office/powerpoint/2010/main" val="429265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6E383B-B846-48FC-AC4C-05C822617FE2}"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DC645-B457-430F-85C3-770663BC8BD4}" type="slidenum">
              <a:rPr lang="en-US" smtClean="0"/>
              <a:t>‹#›</a:t>
            </a:fld>
            <a:endParaRPr lang="en-US"/>
          </a:p>
        </p:txBody>
      </p:sp>
    </p:spTree>
    <p:extLst>
      <p:ext uri="{BB962C8B-B14F-4D97-AF65-F5344CB8AC3E}">
        <p14:creationId xmlns:p14="http://schemas.microsoft.com/office/powerpoint/2010/main" val="168599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6E383B-B846-48FC-AC4C-05C822617FE2}"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DC645-B457-430F-85C3-770663BC8BD4}" type="slidenum">
              <a:rPr lang="en-US" smtClean="0"/>
              <a:t>‹#›</a:t>
            </a:fld>
            <a:endParaRPr lang="en-US"/>
          </a:p>
        </p:txBody>
      </p:sp>
    </p:spTree>
    <p:extLst>
      <p:ext uri="{BB962C8B-B14F-4D97-AF65-F5344CB8AC3E}">
        <p14:creationId xmlns:p14="http://schemas.microsoft.com/office/powerpoint/2010/main" val="79502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E383B-B846-48FC-AC4C-05C822617FE2}" type="datetimeFigureOut">
              <a:rPr lang="en-US" smtClean="0"/>
              <a:t>9/26/2018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DC645-B457-430F-85C3-770663BC8BD4}" type="slidenum">
              <a:rPr lang="en-US" smtClean="0"/>
              <a:t>‹#›</a:t>
            </a:fld>
            <a:endParaRPr lang="en-US"/>
          </a:p>
        </p:txBody>
      </p:sp>
    </p:spTree>
    <p:extLst>
      <p:ext uri="{BB962C8B-B14F-4D97-AF65-F5344CB8AC3E}">
        <p14:creationId xmlns:p14="http://schemas.microsoft.com/office/powerpoint/2010/main" val="193048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frQdjs9UaY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rxJ12d1K7-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59456"/>
            <a:ext cx="7772400" cy="1470025"/>
          </a:xfrm>
        </p:spPr>
        <p:txBody>
          <a:bodyPr/>
          <a:lstStyle/>
          <a:p>
            <a:r>
              <a:rPr lang="en-US" dirty="0"/>
              <a:t>Culture</a:t>
            </a:r>
          </a:p>
        </p:txBody>
      </p:sp>
      <p:sp>
        <p:nvSpPr>
          <p:cNvPr id="3" name="Subtitle 2"/>
          <p:cNvSpPr>
            <a:spLocks noGrp="1"/>
          </p:cNvSpPr>
          <p:nvPr>
            <p:ph type="subTitle" idx="1"/>
          </p:nvPr>
        </p:nvSpPr>
        <p:spPr>
          <a:xfrm>
            <a:off x="1371600" y="5814860"/>
            <a:ext cx="6400800" cy="1752600"/>
          </a:xfrm>
        </p:spPr>
        <p:txBody>
          <a:bodyPr/>
          <a:lstStyle/>
          <a:p>
            <a:r>
              <a:rPr lang="en-US" dirty="0">
                <a:solidFill>
                  <a:schemeClr val="tx1"/>
                </a:solidFill>
              </a:rPr>
              <a:t>The Umbrella over IB Psychology</a:t>
            </a:r>
          </a:p>
          <a:p>
            <a:endParaRPr lang="en-US" dirty="0"/>
          </a:p>
        </p:txBody>
      </p:sp>
      <p:pic>
        <p:nvPicPr>
          <p:cNvPr id="4" name="Picture 3"/>
          <p:cNvPicPr>
            <a:picLocks noChangeAspect="1"/>
          </p:cNvPicPr>
          <p:nvPr/>
        </p:nvPicPr>
        <p:blipFill>
          <a:blip r:embed="rId2"/>
          <a:stretch>
            <a:fillRect/>
          </a:stretch>
        </p:blipFill>
        <p:spPr>
          <a:xfrm rot="823536">
            <a:off x="5417112" y="543426"/>
            <a:ext cx="3145851" cy="5174832"/>
          </a:xfrm>
          <a:prstGeom prst="rect">
            <a:avLst/>
          </a:prstGeom>
        </p:spPr>
      </p:pic>
    </p:spTree>
    <p:extLst>
      <p:ext uri="{BB962C8B-B14F-4D97-AF65-F5344CB8AC3E}">
        <p14:creationId xmlns:p14="http://schemas.microsoft.com/office/powerpoint/2010/main" val="38465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ln/>
        </p:spPr>
        <p:txBody>
          <a:bodyPr/>
          <a:lstStyle/>
          <a:p>
            <a:r>
              <a:rPr lang="en-US" sz="3400"/>
              <a:t>Assessing Time Orientation and Health Beliefs related to Hypertension Management</a:t>
            </a:r>
          </a:p>
        </p:txBody>
      </p:sp>
      <p:sp>
        <p:nvSpPr>
          <p:cNvPr id="44034" name="Rectangle 2"/>
          <p:cNvSpPr>
            <a:spLocks noGrp="1" noChangeArrowheads="1"/>
          </p:cNvSpPr>
          <p:nvPr>
            <p:ph type="body" idx="1"/>
          </p:nvPr>
        </p:nvSpPr>
        <p:spPr>
          <a:xfrm>
            <a:off x="457200" y="1420392"/>
            <a:ext cx="8229600" cy="4525963"/>
          </a:xfrm>
          <a:ln/>
        </p:spPr>
        <p:txBody>
          <a:bodyPr>
            <a:noAutofit/>
          </a:bodyPr>
          <a:lstStyle/>
          <a:p>
            <a:pPr>
              <a:buFont typeface="Hoefler Text" charset="0"/>
              <a:buBlip>
                <a:blip r:embed="rId2"/>
              </a:buBlip>
            </a:pPr>
            <a:r>
              <a:rPr lang="en-US" sz="2400" dirty="0"/>
              <a:t>The Hypertension Temporal Orientation Scale asked questions such as “I treat my blood pressure now so that I can avoid future problems” (Brown &amp; Segal, 1996).</a:t>
            </a:r>
          </a:p>
          <a:p>
            <a:pPr>
              <a:buFont typeface="Hoefler Text" charset="0"/>
              <a:buBlip>
                <a:blip r:embed="rId2"/>
              </a:buBlip>
            </a:pPr>
            <a:r>
              <a:rPr lang="en-US" sz="2400" dirty="0"/>
              <a:t>The dependent variables were components of the Health Belief Model, such as beliefs about the severity of the problem, susceptibility to consequences of hypertension, benefits of taking medications, and barriers and costs related to medication and home remedies.</a:t>
            </a:r>
          </a:p>
          <a:p>
            <a:pPr>
              <a:buFont typeface="Hoefler Text" charset="0"/>
              <a:buBlip>
                <a:blip r:embed="rId2"/>
              </a:buBlip>
            </a:pPr>
            <a:r>
              <a:rPr lang="en-US" sz="2400" dirty="0"/>
              <a:t>African Americans tested more present oriented than White Americans, particularly about day-to-day hypertension management. </a:t>
            </a:r>
          </a:p>
          <a:p>
            <a:pPr>
              <a:buFont typeface="Hoefler Text" charset="0"/>
              <a:buBlip>
                <a:blip r:embed="rId2"/>
              </a:buBlip>
            </a:pPr>
            <a:r>
              <a:rPr lang="en-US" sz="2400" dirty="0"/>
              <a:t>It does little good for health care providers to give someone directions about managing chronic health problems unless the information is culturally relevant. </a:t>
            </a:r>
          </a:p>
        </p:txBody>
      </p:sp>
    </p:spTree>
    <p:extLst>
      <p:ext uri="{BB962C8B-B14F-4D97-AF65-F5344CB8AC3E}">
        <p14:creationId xmlns:p14="http://schemas.microsoft.com/office/powerpoint/2010/main" val="2499625382"/>
      </p:ext>
    </p:extLst>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800" dirty="0"/>
              <a:t>An Englishman Tastes the Sweat of an African</a:t>
            </a:r>
          </a:p>
        </p:txBody>
      </p:sp>
      <p:pic>
        <p:nvPicPr>
          <p:cNvPr id="4" name="Picture 3"/>
          <p:cNvPicPr>
            <a:picLocks noChangeAspect="1"/>
          </p:cNvPicPr>
          <p:nvPr/>
        </p:nvPicPr>
        <p:blipFill>
          <a:blip r:embed="rId2"/>
          <a:stretch>
            <a:fillRect/>
          </a:stretch>
        </p:blipFill>
        <p:spPr>
          <a:xfrm>
            <a:off x="2391739" y="990600"/>
            <a:ext cx="4360522" cy="4965719"/>
          </a:xfrm>
          <a:prstGeom prst="rect">
            <a:avLst/>
          </a:prstGeom>
        </p:spPr>
      </p:pic>
      <p:sp>
        <p:nvSpPr>
          <p:cNvPr id="3" name="TextBox 2"/>
          <p:cNvSpPr txBox="1"/>
          <p:nvPr/>
        </p:nvSpPr>
        <p:spPr>
          <a:xfrm>
            <a:off x="1973884" y="6019800"/>
            <a:ext cx="5196231" cy="646331"/>
          </a:xfrm>
          <a:prstGeom prst="rect">
            <a:avLst/>
          </a:prstGeom>
          <a:noFill/>
        </p:spPr>
        <p:txBody>
          <a:bodyPr wrap="none" rtlCol="0">
            <a:spAutoFit/>
          </a:bodyPr>
          <a:lstStyle/>
          <a:p>
            <a:r>
              <a:rPr lang="en-US" dirty="0"/>
              <a:t>Saltier slaves retain more water, survive dehydration, </a:t>
            </a:r>
          </a:p>
          <a:p>
            <a:r>
              <a:rPr lang="en-US" dirty="0"/>
              <a:t>but get hypertension and salt sensitivity is heritable</a:t>
            </a:r>
          </a:p>
        </p:txBody>
      </p:sp>
    </p:spTree>
    <p:extLst>
      <p:ext uri="{BB962C8B-B14F-4D97-AF65-F5344CB8AC3E}">
        <p14:creationId xmlns:p14="http://schemas.microsoft.com/office/powerpoint/2010/main" val="130159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1143000"/>
          </a:xfrm>
          <a:solidFill>
            <a:schemeClr val="accent1"/>
          </a:solidFill>
        </p:spPr>
        <p:txBody>
          <a:bodyPr>
            <a:normAutofit/>
          </a:bodyPr>
          <a:lstStyle/>
          <a:p>
            <a:pPr eaLnBrk="1" hangingPunct="1"/>
            <a:r>
              <a:rPr lang="en-US" altLang="en-US" sz="4000" dirty="0"/>
              <a:t>Edward Hall’s </a:t>
            </a:r>
            <a:r>
              <a:rPr lang="en-US" altLang="en-US" sz="4000" dirty="0" err="1"/>
              <a:t>Proxemic</a:t>
            </a:r>
            <a:r>
              <a:rPr lang="en-US" altLang="en-US" sz="4000" dirty="0"/>
              <a:t> theory (1966)</a:t>
            </a:r>
          </a:p>
        </p:txBody>
      </p:sp>
      <p:sp>
        <p:nvSpPr>
          <p:cNvPr id="25603" name="Rectangle 3"/>
          <p:cNvSpPr>
            <a:spLocks noGrp="1" noChangeArrowheads="1"/>
          </p:cNvSpPr>
          <p:nvPr>
            <p:ph type="body" idx="1"/>
          </p:nvPr>
        </p:nvSpPr>
        <p:spPr>
          <a:xfrm>
            <a:off x="0" y="1143000"/>
            <a:ext cx="9144000" cy="5715000"/>
          </a:xfrm>
        </p:spPr>
        <p:txBody>
          <a:bodyPr/>
          <a:lstStyle/>
          <a:p>
            <a:pPr eaLnBrk="1" hangingPunct="1"/>
            <a:r>
              <a:rPr lang="en-US" altLang="ko-KR">
                <a:ea typeface="굴림" panose="020B0600000101010101" pitchFamily="34" charset="-127"/>
              </a:rPr>
              <a:t>Hall’s </a:t>
            </a:r>
            <a:r>
              <a:rPr lang="en-US" altLang="ko-KR" b="1">
                <a:ea typeface="굴림" panose="020B0600000101010101" pitchFamily="34" charset="-127"/>
              </a:rPr>
              <a:t>proxemic theory </a:t>
            </a:r>
            <a:r>
              <a:rPr lang="en-US" altLang="ko-KR">
                <a:ea typeface="굴림" panose="020B0600000101010101" pitchFamily="34" charset="-127"/>
              </a:rPr>
              <a:t>(1966) is based on a culture’s need for personal space”. </a:t>
            </a:r>
          </a:p>
          <a:p>
            <a:pPr eaLnBrk="1" hangingPunct="1"/>
            <a:endParaRPr lang="en-US" altLang="ko-KR">
              <a:ea typeface="굴림" panose="020B0600000101010101" pitchFamily="34" charset="-127"/>
            </a:endParaRPr>
          </a:p>
          <a:p>
            <a:pPr eaLnBrk="1" hangingPunct="1"/>
            <a:r>
              <a:rPr lang="en-US" altLang="ko-KR">
                <a:ea typeface="굴림" panose="020B0600000101010101" pitchFamily="34" charset="-127"/>
              </a:rPr>
              <a:t>In his book, </a:t>
            </a:r>
            <a:r>
              <a:rPr lang="en-US" altLang="ko-KR" i="1">
                <a:ea typeface="굴림" panose="020B0600000101010101" pitchFamily="34" charset="-127"/>
              </a:rPr>
              <a:t>The Hidden Dimension, </a:t>
            </a:r>
            <a:r>
              <a:rPr lang="en-US" altLang="ko-KR">
                <a:ea typeface="굴림" panose="020B0600000101010101" pitchFamily="34" charset="-127"/>
              </a:rPr>
              <a:t>he shows that different cultures have different perceptions of the amount of personal space that is required to be comfortable. </a:t>
            </a:r>
          </a:p>
          <a:p>
            <a:pPr eaLnBrk="1" hangingPunct="1"/>
            <a:endParaRPr lang="en-US" altLang="ko-KR">
              <a:ea typeface="굴림" panose="020B0600000101010101" pitchFamily="34" charset="-127"/>
            </a:endParaRPr>
          </a:p>
          <a:p>
            <a:pPr eaLnBrk="1" hangingPunct="1"/>
            <a:r>
              <a:rPr lang="en-US" altLang="ko-KR">
                <a:ea typeface="굴림" panose="020B0600000101010101" pitchFamily="34" charset="-127"/>
              </a:rPr>
              <a:t>People only allow their closest, most intimate friends into this bubble of space. </a:t>
            </a:r>
            <a:endParaRPr lang="en-US" altLang="en-US"/>
          </a:p>
        </p:txBody>
      </p:sp>
    </p:spTree>
    <p:extLst>
      <p:ext uri="{BB962C8B-B14F-4D97-AF65-F5344CB8AC3E}">
        <p14:creationId xmlns:p14="http://schemas.microsoft.com/office/powerpoint/2010/main" val="2678393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44562"/>
          </a:xfrm>
          <a:solidFill>
            <a:schemeClr val="accent1"/>
          </a:solidFill>
        </p:spPr>
        <p:txBody>
          <a:bodyPr/>
          <a:lstStyle/>
          <a:p>
            <a:pPr eaLnBrk="1" hangingPunct="1"/>
            <a:r>
              <a:rPr lang="en-US" altLang="en-US"/>
              <a:t>Personal space….</a:t>
            </a:r>
          </a:p>
        </p:txBody>
      </p:sp>
      <p:sp>
        <p:nvSpPr>
          <p:cNvPr id="26627" name="Rectangle 3"/>
          <p:cNvSpPr>
            <a:spLocks noGrp="1" noChangeArrowheads="1"/>
          </p:cNvSpPr>
          <p:nvPr>
            <p:ph type="body" idx="1"/>
          </p:nvPr>
        </p:nvSpPr>
        <p:spPr>
          <a:xfrm>
            <a:off x="0" y="1371600"/>
            <a:ext cx="9144000" cy="5486400"/>
          </a:xfrm>
        </p:spPr>
        <p:txBody>
          <a:bodyPr/>
          <a:lstStyle/>
          <a:p>
            <a:pPr eaLnBrk="1" hangingPunct="1"/>
            <a:r>
              <a:rPr lang="en-US" altLang="ko-KR" dirty="0">
                <a:ea typeface="굴림" panose="020B0600000101010101" pitchFamily="34" charset="-127"/>
              </a:rPr>
              <a:t>In the US, for instance, people engaged in conversation will assume a social distance of roughly 10—15 cm/ 4—7 inches </a:t>
            </a:r>
          </a:p>
          <a:p>
            <a:pPr eaLnBrk="1" hangingPunct="1"/>
            <a:endParaRPr lang="en-US" altLang="ko-KR" dirty="0">
              <a:ea typeface="굴림" panose="020B0600000101010101" pitchFamily="34" charset="-127"/>
            </a:endParaRPr>
          </a:p>
          <a:p>
            <a:pPr eaLnBrk="1" hangingPunct="1"/>
            <a:r>
              <a:rPr lang="en-US" altLang="ko-KR" dirty="0">
                <a:ea typeface="굴림" panose="020B0600000101010101" pitchFamily="34" charset="-127"/>
              </a:rPr>
              <a:t>But in many parts of Europe the expected social distance is roughly half that, with the result that Americans travelling overseas often experience the urgent need to back away from a conversation partner who seems to be getting too close.</a:t>
            </a:r>
            <a:endParaRPr lang="en-US" altLang="en-US" dirty="0"/>
          </a:p>
          <a:p>
            <a:r>
              <a:rPr lang="en-US" altLang="en-US" dirty="0">
                <a:hlinkClick r:id="rId2"/>
              </a:rPr>
              <a:t>How Close is too Close - CBS</a:t>
            </a:r>
            <a:endParaRPr lang="en-US" altLang="en-US" dirty="0"/>
          </a:p>
          <a:p>
            <a:pPr marL="0" indent="0">
              <a:buNone/>
            </a:pPr>
            <a:endParaRPr lang="en-US" altLang="en-US" dirty="0"/>
          </a:p>
        </p:txBody>
      </p:sp>
      <p:sp>
        <p:nvSpPr>
          <p:cNvPr id="2" name="Rectangle 1"/>
          <p:cNvSpPr/>
          <p:nvPr/>
        </p:nvSpPr>
        <p:spPr>
          <a:xfrm>
            <a:off x="1828800" y="2362200"/>
            <a:ext cx="3962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81454" y="3997234"/>
            <a:ext cx="8732537" cy="2286000"/>
          </a:xfrm>
          <a:custGeom>
            <a:avLst/>
            <a:gdLst>
              <a:gd name="connsiteX0" fmla="*/ 3232455 w 8732537"/>
              <a:gd name="connsiteY0" fmla="*/ 78377 h 2286000"/>
              <a:gd name="connsiteX1" fmla="*/ 3232455 w 8732537"/>
              <a:gd name="connsiteY1" fmla="*/ 78377 h 2286000"/>
              <a:gd name="connsiteX2" fmla="*/ 3206329 w 8732537"/>
              <a:gd name="connsiteY2" fmla="*/ 600892 h 2286000"/>
              <a:gd name="connsiteX3" fmla="*/ 3088763 w 8732537"/>
              <a:gd name="connsiteY3" fmla="*/ 574766 h 2286000"/>
              <a:gd name="connsiteX4" fmla="*/ 2540123 w 8732537"/>
              <a:gd name="connsiteY4" fmla="*/ 561703 h 2286000"/>
              <a:gd name="connsiteX5" fmla="*/ 2383369 w 8732537"/>
              <a:gd name="connsiteY5" fmla="*/ 574766 h 2286000"/>
              <a:gd name="connsiteX6" fmla="*/ 2252740 w 8732537"/>
              <a:gd name="connsiteY6" fmla="*/ 587829 h 2286000"/>
              <a:gd name="connsiteX7" fmla="*/ 672135 w 8732537"/>
              <a:gd name="connsiteY7" fmla="*/ 574766 h 2286000"/>
              <a:gd name="connsiteX8" fmla="*/ 567632 w 8732537"/>
              <a:gd name="connsiteY8" fmla="*/ 587829 h 2286000"/>
              <a:gd name="connsiteX9" fmla="*/ 528443 w 8732537"/>
              <a:gd name="connsiteY9" fmla="*/ 600892 h 2286000"/>
              <a:gd name="connsiteX10" fmla="*/ 280249 w 8732537"/>
              <a:gd name="connsiteY10" fmla="*/ 613955 h 2286000"/>
              <a:gd name="connsiteX11" fmla="*/ 241060 w 8732537"/>
              <a:gd name="connsiteY11" fmla="*/ 640080 h 2286000"/>
              <a:gd name="connsiteX12" fmla="*/ 175746 w 8732537"/>
              <a:gd name="connsiteY12" fmla="*/ 653143 h 2286000"/>
              <a:gd name="connsiteX13" fmla="*/ 123495 w 8732537"/>
              <a:gd name="connsiteY13" fmla="*/ 666206 h 2286000"/>
              <a:gd name="connsiteX14" fmla="*/ 97369 w 8732537"/>
              <a:gd name="connsiteY14" fmla="*/ 1463040 h 2286000"/>
              <a:gd name="connsiteX15" fmla="*/ 110432 w 8732537"/>
              <a:gd name="connsiteY15" fmla="*/ 2011680 h 2286000"/>
              <a:gd name="connsiteX16" fmla="*/ 123495 w 8732537"/>
              <a:gd name="connsiteY16" fmla="*/ 2050869 h 2286000"/>
              <a:gd name="connsiteX17" fmla="*/ 214935 w 8732537"/>
              <a:gd name="connsiteY17" fmla="*/ 2076995 h 2286000"/>
              <a:gd name="connsiteX18" fmla="*/ 306375 w 8732537"/>
              <a:gd name="connsiteY18" fmla="*/ 2090057 h 2286000"/>
              <a:gd name="connsiteX19" fmla="*/ 384752 w 8732537"/>
              <a:gd name="connsiteY19" fmla="*/ 2103120 h 2286000"/>
              <a:gd name="connsiteX20" fmla="*/ 502317 w 8732537"/>
              <a:gd name="connsiteY20" fmla="*/ 2155372 h 2286000"/>
              <a:gd name="connsiteX21" fmla="*/ 554569 w 8732537"/>
              <a:gd name="connsiteY21" fmla="*/ 2168435 h 2286000"/>
              <a:gd name="connsiteX22" fmla="*/ 802763 w 8732537"/>
              <a:gd name="connsiteY22" fmla="*/ 2194560 h 2286000"/>
              <a:gd name="connsiteX23" fmla="*/ 855015 w 8732537"/>
              <a:gd name="connsiteY23" fmla="*/ 2220686 h 2286000"/>
              <a:gd name="connsiteX24" fmla="*/ 1194649 w 8732537"/>
              <a:gd name="connsiteY24" fmla="*/ 2246812 h 2286000"/>
              <a:gd name="connsiteX25" fmla="*/ 2109049 w 8732537"/>
              <a:gd name="connsiteY25" fmla="*/ 2286000 h 2286000"/>
              <a:gd name="connsiteX26" fmla="*/ 2278866 w 8732537"/>
              <a:gd name="connsiteY26" fmla="*/ 2233749 h 2286000"/>
              <a:gd name="connsiteX27" fmla="*/ 2357243 w 8732537"/>
              <a:gd name="connsiteY27" fmla="*/ 2194560 h 2286000"/>
              <a:gd name="connsiteX28" fmla="*/ 2618500 w 8732537"/>
              <a:gd name="connsiteY28" fmla="*/ 2207623 h 2286000"/>
              <a:gd name="connsiteX29" fmla="*/ 2723003 w 8732537"/>
              <a:gd name="connsiteY29" fmla="*/ 2220686 h 2286000"/>
              <a:gd name="connsiteX30" fmla="*/ 2814443 w 8732537"/>
              <a:gd name="connsiteY30" fmla="*/ 2233749 h 2286000"/>
              <a:gd name="connsiteX31" fmla="*/ 2971197 w 8732537"/>
              <a:gd name="connsiteY31" fmla="*/ 2246812 h 2286000"/>
              <a:gd name="connsiteX32" fmla="*/ 3180203 w 8732537"/>
              <a:gd name="connsiteY32" fmla="*/ 2220686 h 2286000"/>
              <a:gd name="connsiteX33" fmla="*/ 3206329 w 8732537"/>
              <a:gd name="connsiteY33" fmla="*/ 2181497 h 2286000"/>
              <a:gd name="connsiteX34" fmla="*/ 3663529 w 8732537"/>
              <a:gd name="connsiteY34" fmla="*/ 2194560 h 2286000"/>
              <a:gd name="connsiteX35" fmla="*/ 4538740 w 8732537"/>
              <a:gd name="connsiteY35" fmla="*/ 2194560 h 2286000"/>
              <a:gd name="connsiteX36" fmla="*/ 4826123 w 8732537"/>
              <a:gd name="connsiteY36" fmla="*/ 2181497 h 2286000"/>
              <a:gd name="connsiteX37" fmla="*/ 4943689 w 8732537"/>
              <a:gd name="connsiteY37" fmla="*/ 2142309 h 2286000"/>
              <a:gd name="connsiteX38" fmla="*/ 4995940 w 8732537"/>
              <a:gd name="connsiteY38" fmla="*/ 2063932 h 2286000"/>
              <a:gd name="connsiteX39" fmla="*/ 5074317 w 8732537"/>
              <a:gd name="connsiteY39" fmla="*/ 2076995 h 2286000"/>
              <a:gd name="connsiteX40" fmla="*/ 5113506 w 8732537"/>
              <a:gd name="connsiteY40" fmla="*/ 2090057 h 2286000"/>
              <a:gd name="connsiteX41" fmla="*/ 5218009 w 8732537"/>
              <a:gd name="connsiteY41" fmla="*/ 2103120 h 2286000"/>
              <a:gd name="connsiteX42" fmla="*/ 5753586 w 8732537"/>
              <a:gd name="connsiteY42" fmla="*/ 2050869 h 2286000"/>
              <a:gd name="connsiteX43" fmla="*/ 5766649 w 8732537"/>
              <a:gd name="connsiteY43" fmla="*/ 2011680 h 2286000"/>
              <a:gd name="connsiteX44" fmla="*/ 5831963 w 8732537"/>
              <a:gd name="connsiteY44" fmla="*/ 2024743 h 2286000"/>
              <a:gd name="connsiteX45" fmla="*/ 6001780 w 8732537"/>
              <a:gd name="connsiteY45" fmla="*/ 2076995 h 2286000"/>
              <a:gd name="connsiteX46" fmla="*/ 6119346 w 8732537"/>
              <a:gd name="connsiteY46" fmla="*/ 2090057 h 2286000"/>
              <a:gd name="connsiteX47" fmla="*/ 6432855 w 8732537"/>
              <a:gd name="connsiteY47" fmla="*/ 2116183 h 2286000"/>
              <a:gd name="connsiteX48" fmla="*/ 6472043 w 8732537"/>
              <a:gd name="connsiteY48" fmla="*/ 2063932 h 2286000"/>
              <a:gd name="connsiteX49" fmla="*/ 6550420 w 8732537"/>
              <a:gd name="connsiteY49" fmla="*/ 1828800 h 2286000"/>
              <a:gd name="connsiteX50" fmla="*/ 6602672 w 8732537"/>
              <a:gd name="connsiteY50" fmla="*/ 1907177 h 2286000"/>
              <a:gd name="connsiteX51" fmla="*/ 6615735 w 8732537"/>
              <a:gd name="connsiteY51" fmla="*/ 1946366 h 2286000"/>
              <a:gd name="connsiteX52" fmla="*/ 6628797 w 8732537"/>
              <a:gd name="connsiteY52" fmla="*/ 1998617 h 2286000"/>
              <a:gd name="connsiteX53" fmla="*/ 6667986 w 8732537"/>
              <a:gd name="connsiteY53" fmla="*/ 2037806 h 2286000"/>
              <a:gd name="connsiteX54" fmla="*/ 6707175 w 8732537"/>
              <a:gd name="connsiteY54" fmla="*/ 2050869 h 2286000"/>
              <a:gd name="connsiteX55" fmla="*/ 6824740 w 8732537"/>
              <a:gd name="connsiteY55" fmla="*/ 2063932 h 2286000"/>
              <a:gd name="connsiteX56" fmla="*/ 6955369 w 8732537"/>
              <a:gd name="connsiteY56" fmla="*/ 2050869 h 2286000"/>
              <a:gd name="connsiteX57" fmla="*/ 7268877 w 8732537"/>
              <a:gd name="connsiteY57" fmla="*/ 2037806 h 2286000"/>
              <a:gd name="connsiteX58" fmla="*/ 7334192 w 8732537"/>
              <a:gd name="connsiteY58" fmla="*/ 2024743 h 2286000"/>
              <a:gd name="connsiteX59" fmla="*/ 7425632 w 8732537"/>
              <a:gd name="connsiteY59" fmla="*/ 1998617 h 2286000"/>
              <a:gd name="connsiteX60" fmla="*/ 7490946 w 8732537"/>
              <a:gd name="connsiteY60" fmla="*/ 1920240 h 2286000"/>
              <a:gd name="connsiteX61" fmla="*/ 7530135 w 8732537"/>
              <a:gd name="connsiteY61" fmla="*/ 1802675 h 2286000"/>
              <a:gd name="connsiteX62" fmla="*/ 7582386 w 8732537"/>
              <a:gd name="connsiteY62" fmla="*/ 1750423 h 2286000"/>
              <a:gd name="connsiteX63" fmla="*/ 7739140 w 8732537"/>
              <a:gd name="connsiteY63" fmla="*/ 1645920 h 2286000"/>
              <a:gd name="connsiteX64" fmla="*/ 7778329 w 8732537"/>
              <a:gd name="connsiteY64" fmla="*/ 1619795 h 2286000"/>
              <a:gd name="connsiteX65" fmla="*/ 7935083 w 8732537"/>
              <a:gd name="connsiteY65" fmla="*/ 1593669 h 2286000"/>
              <a:gd name="connsiteX66" fmla="*/ 8039586 w 8732537"/>
              <a:gd name="connsiteY66" fmla="*/ 1541417 h 2286000"/>
              <a:gd name="connsiteX67" fmla="*/ 8117963 w 8732537"/>
              <a:gd name="connsiteY67" fmla="*/ 1502229 h 2286000"/>
              <a:gd name="connsiteX68" fmla="*/ 8196340 w 8732537"/>
              <a:gd name="connsiteY68" fmla="*/ 1449977 h 2286000"/>
              <a:gd name="connsiteX69" fmla="*/ 8248592 w 8732537"/>
              <a:gd name="connsiteY69" fmla="*/ 1423852 h 2286000"/>
              <a:gd name="connsiteX70" fmla="*/ 8405346 w 8732537"/>
              <a:gd name="connsiteY70" fmla="*/ 1332412 h 2286000"/>
              <a:gd name="connsiteX71" fmla="*/ 8457597 w 8732537"/>
              <a:gd name="connsiteY71" fmla="*/ 1280160 h 2286000"/>
              <a:gd name="connsiteX72" fmla="*/ 8562100 w 8732537"/>
              <a:gd name="connsiteY72" fmla="*/ 1136469 h 2286000"/>
              <a:gd name="connsiteX73" fmla="*/ 8692729 w 8732537"/>
              <a:gd name="connsiteY73" fmla="*/ 992777 h 2286000"/>
              <a:gd name="connsiteX74" fmla="*/ 8705792 w 8732537"/>
              <a:gd name="connsiteY74" fmla="*/ 940526 h 2286000"/>
              <a:gd name="connsiteX75" fmla="*/ 8731917 w 8732537"/>
              <a:gd name="connsiteY75" fmla="*/ 862149 h 2286000"/>
              <a:gd name="connsiteX76" fmla="*/ 8718855 w 8732537"/>
              <a:gd name="connsiteY76" fmla="*/ 731520 h 2286000"/>
              <a:gd name="connsiteX77" fmla="*/ 8653540 w 8732537"/>
              <a:gd name="connsiteY77" fmla="*/ 613955 h 2286000"/>
              <a:gd name="connsiteX78" fmla="*/ 8601289 w 8732537"/>
              <a:gd name="connsiteY78" fmla="*/ 509452 h 2286000"/>
              <a:gd name="connsiteX79" fmla="*/ 8562100 w 8732537"/>
              <a:gd name="connsiteY79" fmla="*/ 418012 h 2286000"/>
              <a:gd name="connsiteX80" fmla="*/ 8535975 w 8732537"/>
              <a:gd name="connsiteY80" fmla="*/ 378823 h 2286000"/>
              <a:gd name="connsiteX81" fmla="*/ 8522912 w 8732537"/>
              <a:gd name="connsiteY81" fmla="*/ 339635 h 2286000"/>
              <a:gd name="connsiteX82" fmla="*/ 8483723 w 8732537"/>
              <a:gd name="connsiteY82" fmla="*/ 326572 h 2286000"/>
              <a:gd name="connsiteX83" fmla="*/ 8470660 w 8732537"/>
              <a:gd name="connsiteY83" fmla="*/ 235132 h 2286000"/>
              <a:gd name="connsiteX84" fmla="*/ 8353095 w 8732537"/>
              <a:gd name="connsiteY84" fmla="*/ 182880 h 2286000"/>
              <a:gd name="connsiteX85" fmla="*/ 8274717 w 8732537"/>
              <a:gd name="connsiteY85" fmla="*/ 143692 h 2286000"/>
              <a:gd name="connsiteX86" fmla="*/ 8222466 w 8732537"/>
              <a:gd name="connsiteY86" fmla="*/ 117566 h 2286000"/>
              <a:gd name="connsiteX87" fmla="*/ 8144089 w 8732537"/>
              <a:gd name="connsiteY87" fmla="*/ 104503 h 2286000"/>
              <a:gd name="connsiteX88" fmla="*/ 8091837 w 8732537"/>
              <a:gd name="connsiteY88" fmla="*/ 78377 h 2286000"/>
              <a:gd name="connsiteX89" fmla="*/ 7869769 w 8732537"/>
              <a:gd name="connsiteY89" fmla="*/ 78377 h 2286000"/>
              <a:gd name="connsiteX90" fmla="*/ 7817517 w 8732537"/>
              <a:gd name="connsiteY90" fmla="*/ 91440 h 2286000"/>
              <a:gd name="connsiteX91" fmla="*/ 7778329 w 8732537"/>
              <a:gd name="connsiteY91" fmla="*/ 104503 h 2286000"/>
              <a:gd name="connsiteX92" fmla="*/ 7621575 w 8732537"/>
              <a:gd name="connsiteY92" fmla="*/ 91440 h 2286000"/>
              <a:gd name="connsiteX93" fmla="*/ 7242752 w 8732537"/>
              <a:gd name="connsiteY93" fmla="*/ 117566 h 2286000"/>
              <a:gd name="connsiteX94" fmla="*/ 7190500 w 8732537"/>
              <a:gd name="connsiteY94" fmla="*/ 143692 h 2286000"/>
              <a:gd name="connsiteX95" fmla="*/ 7085997 w 8732537"/>
              <a:gd name="connsiteY95" fmla="*/ 169817 h 2286000"/>
              <a:gd name="connsiteX96" fmla="*/ 6968432 w 8732537"/>
              <a:gd name="connsiteY96" fmla="*/ 222069 h 2286000"/>
              <a:gd name="connsiteX97" fmla="*/ 6811677 w 8732537"/>
              <a:gd name="connsiteY97" fmla="*/ 235132 h 2286000"/>
              <a:gd name="connsiteX98" fmla="*/ 6681049 w 8732537"/>
              <a:gd name="connsiteY98" fmla="*/ 248195 h 2286000"/>
              <a:gd name="connsiteX99" fmla="*/ 6367540 w 8732537"/>
              <a:gd name="connsiteY99" fmla="*/ 235132 h 2286000"/>
              <a:gd name="connsiteX100" fmla="*/ 6302226 w 8732537"/>
              <a:gd name="connsiteY100" fmla="*/ 222069 h 2286000"/>
              <a:gd name="connsiteX101" fmla="*/ 6184660 w 8732537"/>
              <a:gd name="connsiteY101" fmla="*/ 156755 h 2286000"/>
              <a:gd name="connsiteX102" fmla="*/ 5988717 w 8732537"/>
              <a:gd name="connsiteY102" fmla="*/ 143692 h 2286000"/>
              <a:gd name="connsiteX103" fmla="*/ 5845026 w 8732537"/>
              <a:gd name="connsiteY103" fmla="*/ 130629 h 2286000"/>
              <a:gd name="connsiteX104" fmla="*/ 5792775 w 8732537"/>
              <a:gd name="connsiteY104" fmla="*/ 91440 h 2286000"/>
              <a:gd name="connsiteX105" fmla="*/ 5701335 w 8732537"/>
              <a:gd name="connsiteY105" fmla="*/ 65315 h 2286000"/>
              <a:gd name="connsiteX106" fmla="*/ 5400889 w 8732537"/>
              <a:gd name="connsiteY106" fmla="*/ 39189 h 2286000"/>
              <a:gd name="connsiteX107" fmla="*/ 3950912 w 8732537"/>
              <a:gd name="connsiteY107" fmla="*/ 26126 h 2286000"/>
              <a:gd name="connsiteX108" fmla="*/ 3911723 w 8732537"/>
              <a:gd name="connsiteY108" fmla="*/ 0 h 2286000"/>
              <a:gd name="connsiteX109" fmla="*/ 3859472 w 8732537"/>
              <a:gd name="connsiteY109" fmla="*/ 26126 h 2286000"/>
              <a:gd name="connsiteX110" fmla="*/ 3728843 w 8732537"/>
              <a:gd name="connsiteY110" fmla="*/ 65315 h 2286000"/>
              <a:gd name="connsiteX111" fmla="*/ 3363083 w 8732537"/>
              <a:gd name="connsiteY111" fmla="*/ 65315 h 2286000"/>
              <a:gd name="connsiteX112" fmla="*/ 3323895 w 8732537"/>
              <a:gd name="connsiteY112" fmla="*/ 91440 h 2286000"/>
              <a:gd name="connsiteX113" fmla="*/ 3232455 w 8732537"/>
              <a:gd name="connsiteY113" fmla="*/ 78377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732537" h="2286000">
                <a:moveTo>
                  <a:pt x="3232455" y="78377"/>
                </a:moveTo>
                <a:lnTo>
                  <a:pt x="3232455" y="78377"/>
                </a:lnTo>
                <a:cubicBezTo>
                  <a:pt x="3223746" y="252549"/>
                  <a:pt x="3241372" y="430060"/>
                  <a:pt x="3206329" y="600892"/>
                </a:cubicBezTo>
                <a:cubicBezTo>
                  <a:pt x="3201349" y="625170"/>
                  <a:pt x="3107860" y="575615"/>
                  <a:pt x="3088763" y="574766"/>
                </a:cubicBezTo>
                <a:cubicBezTo>
                  <a:pt x="2906012" y="566644"/>
                  <a:pt x="2723003" y="566057"/>
                  <a:pt x="2540123" y="561703"/>
                </a:cubicBezTo>
                <a:lnTo>
                  <a:pt x="2383369" y="574766"/>
                </a:lnTo>
                <a:cubicBezTo>
                  <a:pt x="2339789" y="578728"/>
                  <a:pt x="2296500" y="587829"/>
                  <a:pt x="2252740" y="587829"/>
                </a:cubicBezTo>
                <a:lnTo>
                  <a:pt x="672135" y="574766"/>
                </a:lnTo>
                <a:cubicBezTo>
                  <a:pt x="637301" y="579120"/>
                  <a:pt x="602171" y="581549"/>
                  <a:pt x="567632" y="587829"/>
                </a:cubicBezTo>
                <a:cubicBezTo>
                  <a:pt x="554084" y="590292"/>
                  <a:pt x="542156" y="599645"/>
                  <a:pt x="528443" y="600892"/>
                </a:cubicBezTo>
                <a:cubicBezTo>
                  <a:pt x="445937" y="608393"/>
                  <a:pt x="362980" y="609601"/>
                  <a:pt x="280249" y="613955"/>
                </a:cubicBezTo>
                <a:cubicBezTo>
                  <a:pt x="267186" y="622663"/>
                  <a:pt x="255760" y="634568"/>
                  <a:pt x="241060" y="640080"/>
                </a:cubicBezTo>
                <a:cubicBezTo>
                  <a:pt x="220271" y="647876"/>
                  <a:pt x="197420" y="648327"/>
                  <a:pt x="175746" y="653143"/>
                </a:cubicBezTo>
                <a:cubicBezTo>
                  <a:pt x="158220" y="657038"/>
                  <a:pt x="140912" y="661852"/>
                  <a:pt x="123495" y="666206"/>
                </a:cubicBezTo>
                <a:cubicBezTo>
                  <a:pt x="-129345" y="834766"/>
                  <a:pt x="81826" y="678111"/>
                  <a:pt x="97369" y="1463040"/>
                </a:cubicBezTo>
                <a:cubicBezTo>
                  <a:pt x="100991" y="1645936"/>
                  <a:pt x="102310" y="1828929"/>
                  <a:pt x="110432" y="2011680"/>
                </a:cubicBezTo>
                <a:cubicBezTo>
                  <a:pt x="111043" y="2025436"/>
                  <a:pt x="113759" y="2041132"/>
                  <a:pt x="123495" y="2050869"/>
                </a:cubicBezTo>
                <a:cubicBezTo>
                  <a:pt x="129713" y="2057087"/>
                  <a:pt x="214521" y="2076920"/>
                  <a:pt x="214935" y="2076995"/>
                </a:cubicBezTo>
                <a:cubicBezTo>
                  <a:pt x="245228" y="2082503"/>
                  <a:pt x="275944" y="2085375"/>
                  <a:pt x="306375" y="2090057"/>
                </a:cubicBezTo>
                <a:cubicBezTo>
                  <a:pt x="332553" y="2094084"/>
                  <a:pt x="358626" y="2098766"/>
                  <a:pt x="384752" y="2103120"/>
                </a:cubicBezTo>
                <a:cubicBezTo>
                  <a:pt x="430274" y="2125881"/>
                  <a:pt x="452281" y="2138693"/>
                  <a:pt x="502317" y="2155372"/>
                </a:cubicBezTo>
                <a:cubicBezTo>
                  <a:pt x="519349" y="2161049"/>
                  <a:pt x="536766" y="2166113"/>
                  <a:pt x="554569" y="2168435"/>
                </a:cubicBezTo>
                <a:cubicBezTo>
                  <a:pt x="637059" y="2179194"/>
                  <a:pt x="720032" y="2185852"/>
                  <a:pt x="802763" y="2194560"/>
                </a:cubicBezTo>
                <a:cubicBezTo>
                  <a:pt x="820180" y="2203269"/>
                  <a:pt x="836123" y="2215963"/>
                  <a:pt x="855015" y="2220686"/>
                </a:cubicBezTo>
                <a:cubicBezTo>
                  <a:pt x="919980" y="2236927"/>
                  <a:pt x="1187048" y="2246466"/>
                  <a:pt x="1194649" y="2246812"/>
                </a:cubicBezTo>
                <a:lnTo>
                  <a:pt x="2109049" y="2286000"/>
                </a:lnTo>
                <a:cubicBezTo>
                  <a:pt x="2165655" y="2268583"/>
                  <a:pt x="2223293" y="2254223"/>
                  <a:pt x="2278866" y="2233749"/>
                </a:cubicBezTo>
                <a:cubicBezTo>
                  <a:pt x="2306274" y="2223651"/>
                  <a:pt x="2328120" y="2196800"/>
                  <a:pt x="2357243" y="2194560"/>
                </a:cubicBezTo>
                <a:cubicBezTo>
                  <a:pt x="2444181" y="2187872"/>
                  <a:pt x="2531414" y="2203269"/>
                  <a:pt x="2618500" y="2207623"/>
                </a:cubicBezTo>
                <a:lnTo>
                  <a:pt x="2723003" y="2220686"/>
                </a:lnTo>
                <a:cubicBezTo>
                  <a:pt x="2753522" y="2224755"/>
                  <a:pt x="2783823" y="2230526"/>
                  <a:pt x="2814443" y="2233749"/>
                </a:cubicBezTo>
                <a:cubicBezTo>
                  <a:pt x="2866587" y="2239238"/>
                  <a:pt x="2918946" y="2242458"/>
                  <a:pt x="2971197" y="2246812"/>
                </a:cubicBezTo>
                <a:cubicBezTo>
                  <a:pt x="3040866" y="2238103"/>
                  <a:pt x="3112554" y="2239478"/>
                  <a:pt x="3180203" y="2220686"/>
                </a:cubicBezTo>
                <a:cubicBezTo>
                  <a:pt x="3195330" y="2216484"/>
                  <a:pt x="3190652" y="2182344"/>
                  <a:pt x="3206329" y="2181497"/>
                </a:cubicBezTo>
                <a:cubicBezTo>
                  <a:pt x="3358569" y="2173268"/>
                  <a:pt x="3511129" y="2190206"/>
                  <a:pt x="3663529" y="2194560"/>
                </a:cubicBezTo>
                <a:cubicBezTo>
                  <a:pt x="4000624" y="2250743"/>
                  <a:pt x="3748669" y="2213598"/>
                  <a:pt x="4538740" y="2194560"/>
                </a:cubicBezTo>
                <a:cubicBezTo>
                  <a:pt x="4634605" y="2192250"/>
                  <a:pt x="4730329" y="2185851"/>
                  <a:pt x="4826123" y="2181497"/>
                </a:cubicBezTo>
                <a:cubicBezTo>
                  <a:pt x="4852981" y="2176126"/>
                  <a:pt x="4922055" y="2168270"/>
                  <a:pt x="4943689" y="2142309"/>
                </a:cubicBezTo>
                <a:cubicBezTo>
                  <a:pt x="5049129" y="2015781"/>
                  <a:pt x="4864364" y="2151648"/>
                  <a:pt x="4995940" y="2063932"/>
                </a:cubicBezTo>
                <a:cubicBezTo>
                  <a:pt x="5022066" y="2068286"/>
                  <a:pt x="5048462" y="2071250"/>
                  <a:pt x="5074317" y="2076995"/>
                </a:cubicBezTo>
                <a:cubicBezTo>
                  <a:pt x="5087759" y="2079982"/>
                  <a:pt x="5099959" y="2087594"/>
                  <a:pt x="5113506" y="2090057"/>
                </a:cubicBezTo>
                <a:cubicBezTo>
                  <a:pt x="5148045" y="2096337"/>
                  <a:pt x="5183175" y="2098766"/>
                  <a:pt x="5218009" y="2103120"/>
                </a:cubicBezTo>
                <a:cubicBezTo>
                  <a:pt x="5396535" y="2085703"/>
                  <a:pt x="5576653" y="2080358"/>
                  <a:pt x="5753586" y="2050869"/>
                </a:cubicBezTo>
                <a:cubicBezTo>
                  <a:pt x="5767168" y="2048605"/>
                  <a:pt x="5753586" y="2016034"/>
                  <a:pt x="5766649" y="2011680"/>
                </a:cubicBezTo>
                <a:cubicBezTo>
                  <a:pt x="5787712" y="2004659"/>
                  <a:pt x="5810615" y="2018643"/>
                  <a:pt x="5831963" y="2024743"/>
                </a:cubicBezTo>
                <a:cubicBezTo>
                  <a:pt x="5860256" y="2032827"/>
                  <a:pt x="5955655" y="2069899"/>
                  <a:pt x="6001780" y="2076995"/>
                </a:cubicBezTo>
                <a:cubicBezTo>
                  <a:pt x="6040751" y="2082990"/>
                  <a:pt x="6080157" y="2085703"/>
                  <a:pt x="6119346" y="2090057"/>
                </a:cubicBezTo>
                <a:cubicBezTo>
                  <a:pt x="6326967" y="2141963"/>
                  <a:pt x="6222427" y="2133719"/>
                  <a:pt x="6432855" y="2116183"/>
                </a:cubicBezTo>
                <a:cubicBezTo>
                  <a:pt x="6445918" y="2098766"/>
                  <a:pt x="6463800" y="2084082"/>
                  <a:pt x="6472043" y="2063932"/>
                </a:cubicBezTo>
                <a:cubicBezTo>
                  <a:pt x="6503324" y="1987466"/>
                  <a:pt x="6497530" y="1892268"/>
                  <a:pt x="6550420" y="1828800"/>
                </a:cubicBezTo>
                <a:cubicBezTo>
                  <a:pt x="6570521" y="1804678"/>
                  <a:pt x="6602672" y="1907177"/>
                  <a:pt x="6602672" y="1907177"/>
                </a:cubicBezTo>
                <a:cubicBezTo>
                  <a:pt x="6607026" y="1920240"/>
                  <a:pt x="6611952" y="1933126"/>
                  <a:pt x="6615735" y="1946366"/>
                </a:cubicBezTo>
                <a:cubicBezTo>
                  <a:pt x="6620667" y="1963628"/>
                  <a:pt x="6619890" y="1983029"/>
                  <a:pt x="6628797" y="1998617"/>
                </a:cubicBezTo>
                <a:cubicBezTo>
                  <a:pt x="6637963" y="2014657"/>
                  <a:pt x="6652615" y="2027559"/>
                  <a:pt x="6667986" y="2037806"/>
                </a:cubicBezTo>
                <a:cubicBezTo>
                  <a:pt x="6679443" y="2045444"/>
                  <a:pt x="6693593" y="2048605"/>
                  <a:pt x="6707175" y="2050869"/>
                </a:cubicBezTo>
                <a:cubicBezTo>
                  <a:pt x="6746068" y="2057351"/>
                  <a:pt x="6785552" y="2059578"/>
                  <a:pt x="6824740" y="2063932"/>
                </a:cubicBezTo>
                <a:cubicBezTo>
                  <a:pt x="6868283" y="2059578"/>
                  <a:pt x="6911684" y="2053439"/>
                  <a:pt x="6955369" y="2050869"/>
                </a:cubicBezTo>
                <a:cubicBezTo>
                  <a:pt x="7059782" y="2044727"/>
                  <a:pt x="7164532" y="2045002"/>
                  <a:pt x="7268877" y="2037806"/>
                </a:cubicBezTo>
                <a:cubicBezTo>
                  <a:pt x="7291027" y="2036278"/>
                  <a:pt x="7312518" y="2029560"/>
                  <a:pt x="7334192" y="2024743"/>
                </a:cubicBezTo>
                <a:cubicBezTo>
                  <a:pt x="7383397" y="2013808"/>
                  <a:pt x="7381993" y="2013163"/>
                  <a:pt x="7425632" y="1998617"/>
                </a:cubicBezTo>
                <a:cubicBezTo>
                  <a:pt x="7449172" y="1975077"/>
                  <a:pt x="7477306" y="1952067"/>
                  <a:pt x="7490946" y="1920240"/>
                </a:cubicBezTo>
                <a:cubicBezTo>
                  <a:pt x="7517067" y="1859291"/>
                  <a:pt x="7487714" y="1866307"/>
                  <a:pt x="7530135" y="1802675"/>
                </a:cubicBezTo>
                <a:cubicBezTo>
                  <a:pt x="7543798" y="1782180"/>
                  <a:pt x="7563464" y="1766192"/>
                  <a:pt x="7582386" y="1750423"/>
                </a:cubicBezTo>
                <a:cubicBezTo>
                  <a:pt x="7719860" y="1635861"/>
                  <a:pt x="7640165" y="1702477"/>
                  <a:pt x="7739140" y="1645920"/>
                </a:cubicBezTo>
                <a:cubicBezTo>
                  <a:pt x="7752771" y="1638131"/>
                  <a:pt x="7763629" y="1625307"/>
                  <a:pt x="7778329" y="1619795"/>
                </a:cubicBezTo>
                <a:cubicBezTo>
                  <a:pt x="7801839" y="1610979"/>
                  <a:pt x="7921503" y="1595609"/>
                  <a:pt x="7935083" y="1593669"/>
                </a:cubicBezTo>
                <a:lnTo>
                  <a:pt x="8039586" y="1541417"/>
                </a:lnTo>
                <a:cubicBezTo>
                  <a:pt x="8065712" y="1528354"/>
                  <a:pt x="8093659" y="1518432"/>
                  <a:pt x="8117963" y="1502229"/>
                </a:cubicBezTo>
                <a:cubicBezTo>
                  <a:pt x="8144089" y="1484812"/>
                  <a:pt x="8168255" y="1464019"/>
                  <a:pt x="8196340" y="1449977"/>
                </a:cubicBezTo>
                <a:cubicBezTo>
                  <a:pt x="8213757" y="1441269"/>
                  <a:pt x="8230693" y="1431523"/>
                  <a:pt x="8248592" y="1423852"/>
                </a:cubicBezTo>
                <a:cubicBezTo>
                  <a:pt x="8324434" y="1391349"/>
                  <a:pt x="8303784" y="1433976"/>
                  <a:pt x="8405346" y="1332412"/>
                </a:cubicBezTo>
                <a:cubicBezTo>
                  <a:pt x="8422763" y="1314995"/>
                  <a:pt x="8442475" y="1299603"/>
                  <a:pt x="8457597" y="1280160"/>
                </a:cubicBezTo>
                <a:cubicBezTo>
                  <a:pt x="8585872" y="1115235"/>
                  <a:pt x="8384643" y="1328714"/>
                  <a:pt x="8562100" y="1136469"/>
                </a:cubicBezTo>
                <a:cubicBezTo>
                  <a:pt x="8704547" y="982151"/>
                  <a:pt x="8609690" y="1103496"/>
                  <a:pt x="8692729" y="992777"/>
                </a:cubicBezTo>
                <a:cubicBezTo>
                  <a:pt x="8697083" y="975360"/>
                  <a:pt x="8700633" y="957722"/>
                  <a:pt x="8705792" y="940526"/>
                </a:cubicBezTo>
                <a:cubicBezTo>
                  <a:pt x="8713705" y="914149"/>
                  <a:pt x="8730199" y="889634"/>
                  <a:pt x="8731917" y="862149"/>
                </a:cubicBezTo>
                <a:cubicBezTo>
                  <a:pt x="8734647" y="818474"/>
                  <a:pt x="8728024" y="774309"/>
                  <a:pt x="8718855" y="731520"/>
                </a:cubicBezTo>
                <a:cubicBezTo>
                  <a:pt x="8714138" y="709506"/>
                  <a:pt x="8660029" y="626934"/>
                  <a:pt x="8653540" y="613955"/>
                </a:cubicBezTo>
                <a:cubicBezTo>
                  <a:pt x="8589627" y="486129"/>
                  <a:pt x="8661818" y="600244"/>
                  <a:pt x="8601289" y="509452"/>
                </a:cubicBezTo>
                <a:cubicBezTo>
                  <a:pt x="8586633" y="465484"/>
                  <a:pt x="8587929" y="463212"/>
                  <a:pt x="8562100" y="418012"/>
                </a:cubicBezTo>
                <a:cubicBezTo>
                  <a:pt x="8554311" y="404381"/>
                  <a:pt x="8542996" y="392865"/>
                  <a:pt x="8535975" y="378823"/>
                </a:cubicBezTo>
                <a:cubicBezTo>
                  <a:pt x="8529817" y="366507"/>
                  <a:pt x="8532648" y="349371"/>
                  <a:pt x="8522912" y="339635"/>
                </a:cubicBezTo>
                <a:cubicBezTo>
                  <a:pt x="8513175" y="329899"/>
                  <a:pt x="8496786" y="330926"/>
                  <a:pt x="8483723" y="326572"/>
                </a:cubicBezTo>
                <a:cubicBezTo>
                  <a:pt x="8479369" y="296092"/>
                  <a:pt x="8483165" y="263268"/>
                  <a:pt x="8470660" y="235132"/>
                </a:cubicBezTo>
                <a:cubicBezTo>
                  <a:pt x="8459466" y="209944"/>
                  <a:pt x="8357068" y="185529"/>
                  <a:pt x="8353095" y="182880"/>
                </a:cubicBezTo>
                <a:cubicBezTo>
                  <a:pt x="8277779" y="132671"/>
                  <a:pt x="8350437" y="176144"/>
                  <a:pt x="8274717" y="143692"/>
                </a:cubicBezTo>
                <a:cubicBezTo>
                  <a:pt x="8256819" y="136021"/>
                  <a:pt x="8241118" y="123162"/>
                  <a:pt x="8222466" y="117566"/>
                </a:cubicBezTo>
                <a:cubicBezTo>
                  <a:pt x="8197097" y="109955"/>
                  <a:pt x="8170215" y="108857"/>
                  <a:pt x="8144089" y="104503"/>
                </a:cubicBezTo>
                <a:cubicBezTo>
                  <a:pt x="8126672" y="95794"/>
                  <a:pt x="8110311" y="84535"/>
                  <a:pt x="8091837" y="78377"/>
                </a:cubicBezTo>
                <a:cubicBezTo>
                  <a:pt x="8012465" y="51920"/>
                  <a:pt x="7960431" y="70822"/>
                  <a:pt x="7869769" y="78377"/>
                </a:cubicBezTo>
                <a:cubicBezTo>
                  <a:pt x="7852352" y="82731"/>
                  <a:pt x="7834780" y="86508"/>
                  <a:pt x="7817517" y="91440"/>
                </a:cubicBezTo>
                <a:cubicBezTo>
                  <a:pt x="7804278" y="95223"/>
                  <a:pt x="7792098" y="104503"/>
                  <a:pt x="7778329" y="104503"/>
                </a:cubicBezTo>
                <a:cubicBezTo>
                  <a:pt x="7725897" y="104503"/>
                  <a:pt x="7673826" y="95794"/>
                  <a:pt x="7621575" y="91440"/>
                </a:cubicBezTo>
                <a:cubicBezTo>
                  <a:pt x="7495301" y="100149"/>
                  <a:pt x="7368407" y="102335"/>
                  <a:pt x="7242752" y="117566"/>
                </a:cubicBezTo>
                <a:cubicBezTo>
                  <a:pt x="7223420" y="119909"/>
                  <a:pt x="7208974" y="137534"/>
                  <a:pt x="7190500" y="143692"/>
                </a:cubicBezTo>
                <a:cubicBezTo>
                  <a:pt x="7082759" y="179606"/>
                  <a:pt x="7164188" y="137237"/>
                  <a:pt x="7085997" y="169817"/>
                </a:cubicBezTo>
                <a:cubicBezTo>
                  <a:pt x="7046411" y="186311"/>
                  <a:pt x="7010150" y="212136"/>
                  <a:pt x="6968432" y="222069"/>
                </a:cubicBezTo>
                <a:cubicBezTo>
                  <a:pt x="6917425" y="234214"/>
                  <a:pt x="6863894" y="230385"/>
                  <a:pt x="6811677" y="235132"/>
                </a:cubicBezTo>
                <a:lnTo>
                  <a:pt x="6681049" y="248195"/>
                </a:lnTo>
                <a:cubicBezTo>
                  <a:pt x="6576546" y="243841"/>
                  <a:pt x="6471886" y="242328"/>
                  <a:pt x="6367540" y="235132"/>
                </a:cubicBezTo>
                <a:cubicBezTo>
                  <a:pt x="6345390" y="233604"/>
                  <a:pt x="6322438" y="231257"/>
                  <a:pt x="6302226" y="222069"/>
                </a:cubicBezTo>
                <a:cubicBezTo>
                  <a:pt x="6258672" y="202271"/>
                  <a:pt x="6233342" y="162164"/>
                  <a:pt x="6184660" y="156755"/>
                </a:cubicBezTo>
                <a:cubicBezTo>
                  <a:pt x="6119601" y="149526"/>
                  <a:pt x="6053984" y="148713"/>
                  <a:pt x="5988717" y="143692"/>
                </a:cubicBezTo>
                <a:cubicBezTo>
                  <a:pt x="5940764" y="140003"/>
                  <a:pt x="5892923" y="134983"/>
                  <a:pt x="5845026" y="130629"/>
                </a:cubicBezTo>
                <a:cubicBezTo>
                  <a:pt x="5827609" y="117566"/>
                  <a:pt x="5812595" y="100449"/>
                  <a:pt x="5792775" y="91440"/>
                </a:cubicBezTo>
                <a:cubicBezTo>
                  <a:pt x="5763917" y="78323"/>
                  <a:pt x="5731918" y="73656"/>
                  <a:pt x="5701335" y="65315"/>
                </a:cubicBezTo>
                <a:cubicBezTo>
                  <a:pt x="5582403" y="32880"/>
                  <a:pt x="5603829" y="49870"/>
                  <a:pt x="5400889" y="39189"/>
                </a:cubicBezTo>
                <a:cubicBezTo>
                  <a:pt x="4940681" y="192592"/>
                  <a:pt x="4424440" y="120833"/>
                  <a:pt x="3950912" y="26126"/>
                </a:cubicBezTo>
                <a:cubicBezTo>
                  <a:pt x="3937849" y="17417"/>
                  <a:pt x="3927423" y="0"/>
                  <a:pt x="3911723" y="0"/>
                </a:cubicBezTo>
                <a:cubicBezTo>
                  <a:pt x="3892250" y="0"/>
                  <a:pt x="3877267" y="18217"/>
                  <a:pt x="3859472" y="26126"/>
                </a:cubicBezTo>
                <a:cubicBezTo>
                  <a:pt x="3789167" y="57373"/>
                  <a:pt x="3802356" y="50612"/>
                  <a:pt x="3728843" y="65315"/>
                </a:cubicBezTo>
                <a:cubicBezTo>
                  <a:pt x="3577602" y="51566"/>
                  <a:pt x="3530949" y="40135"/>
                  <a:pt x="3363083" y="65315"/>
                </a:cubicBezTo>
                <a:cubicBezTo>
                  <a:pt x="3347557" y="67644"/>
                  <a:pt x="3337937" y="84419"/>
                  <a:pt x="3323895" y="91440"/>
                </a:cubicBezTo>
                <a:cubicBezTo>
                  <a:pt x="3283999" y="111388"/>
                  <a:pt x="3247695" y="80554"/>
                  <a:pt x="3232455" y="783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1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solidFill>
            <a:schemeClr val="accent1"/>
          </a:solidFill>
        </p:spPr>
        <p:txBody>
          <a:bodyPr/>
          <a:lstStyle/>
          <a:p>
            <a:pPr eaLnBrk="1" hangingPunct="1"/>
            <a:r>
              <a:rPr lang="en-US" altLang="en-US" dirty="0"/>
              <a:t>Why culture?</a:t>
            </a:r>
          </a:p>
        </p:txBody>
      </p:sp>
      <p:sp>
        <p:nvSpPr>
          <p:cNvPr id="6147" name="Rectangle 3"/>
          <p:cNvSpPr>
            <a:spLocks noGrp="1"/>
          </p:cNvSpPr>
          <p:nvPr>
            <p:ph idx="1"/>
          </p:nvPr>
        </p:nvSpPr>
        <p:spPr/>
        <p:txBody>
          <a:bodyPr>
            <a:normAutofit/>
          </a:bodyPr>
          <a:lstStyle/>
          <a:p>
            <a:pPr eaLnBrk="1" hangingPunct="1">
              <a:defRPr/>
            </a:pPr>
            <a:r>
              <a:rPr lang="en-GB" sz="3300" dirty="0" err="1"/>
              <a:t>Moghaddam</a:t>
            </a:r>
            <a:r>
              <a:rPr lang="en-GB" sz="3300" dirty="0"/>
              <a:t> (1993) </a:t>
            </a:r>
            <a:r>
              <a:rPr lang="en-GB" sz="3300" b="1" dirty="0"/>
              <a:t>Humans have an ‘interactive’ relationship with culture – we shape culture and we are also shaped by it</a:t>
            </a:r>
          </a:p>
          <a:p>
            <a:pPr eaLnBrk="1" hangingPunct="1">
              <a:defRPr/>
            </a:pPr>
            <a:endParaRPr lang="en-GB" sz="3300" dirty="0"/>
          </a:p>
          <a:p>
            <a:pPr eaLnBrk="1" hangingPunct="1">
              <a:defRPr/>
            </a:pPr>
            <a:r>
              <a:rPr lang="en-GB" sz="3300" dirty="0" err="1"/>
              <a:t>Jahoda</a:t>
            </a:r>
            <a:r>
              <a:rPr lang="en-GB" sz="3300" dirty="0"/>
              <a:t> (1978) </a:t>
            </a:r>
            <a:r>
              <a:rPr lang="en-GB" sz="3300" b="1" dirty="0"/>
              <a:t>believes that ‘Cultural Evolution’ rather than ‘Biological Evolution’ the reason for our progress and civilization today</a:t>
            </a:r>
          </a:p>
          <a:p>
            <a:pPr eaLnBrk="1" hangingPunct="1">
              <a:defRPr/>
            </a:pPr>
            <a:endParaRPr lang="en-US" dirty="0"/>
          </a:p>
        </p:txBody>
      </p:sp>
    </p:spTree>
    <p:extLst>
      <p:ext uri="{BB962C8B-B14F-4D97-AF65-F5344CB8AC3E}">
        <p14:creationId xmlns:p14="http://schemas.microsoft.com/office/powerpoint/2010/main" val="135861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accent2"/>
          </a:solidFill>
        </p:spPr>
        <p:txBody>
          <a:bodyPr>
            <a:normAutofit fontScale="90000"/>
          </a:bodyPr>
          <a:lstStyle/>
          <a:p>
            <a:pPr eaLnBrk="1" fontAlgn="auto" hangingPunct="1">
              <a:spcAft>
                <a:spcPts val="0"/>
              </a:spcAft>
              <a:defRPr/>
            </a:pPr>
            <a:r>
              <a:rPr lang="en-US" dirty="0">
                <a:solidFill>
                  <a:schemeClr val="bg1"/>
                </a:solidFill>
              </a:rPr>
              <a:t>A definition of culture….</a:t>
            </a:r>
          </a:p>
        </p:txBody>
      </p:sp>
      <p:sp>
        <p:nvSpPr>
          <p:cNvPr id="3" name="Content Placeholder 2"/>
          <p:cNvSpPr>
            <a:spLocks noGrp="1"/>
          </p:cNvSpPr>
          <p:nvPr>
            <p:ph idx="1"/>
          </p:nvPr>
        </p:nvSpPr>
        <p:spPr>
          <a:xfrm>
            <a:off x="0" y="990600"/>
            <a:ext cx="9144000" cy="5638800"/>
          </a:xfrm>
        </p:spPr>
        <p:txBody>
          <a:bodyPr>
            <a:normAutofit lnSpcReduction="10000"/>
          </a:bodyPr>
          <a:lstStyle/>
          <a:p>
            <a:pPr eaLnBrk="1" hangingPunct="1">
              <a:defRPr/>
            </a:pPr>
            <a:r>
              <a:rPr lang="en-US" sz="3000"/>
              <a:t>Culture is defined by Matsumoto (2004) as </a:t>
            </a:r>
            <a:r>
              <a:rPr lang="en-US" sz="3000" b="1" u="sng"/>
              <a:t>“a dynamic system of rules, explicit and implicit, established by groups in order to ensure  their survival, involving attitudes, values, beliefs, norms, and behaviors”. </a:t>
            </a:r>
          </a:p>
          <a:p>
            <a:pPr eaLnBrk="1" hangingPunct="1">
              <a:defRPr/>
            </a:pPr>
            <a:endParaRPr lang="en-US" sz="3000"/>
          </a:p>
          <a:p>
            <a:pPr eaLnBrk="1" hangingPunct="1">
              <a:defRPr/>
            </a:pPr>
            <a:r>
              <a:rPr lang="en-US" sz="3000"/>
              <a:t>This is a complex definition, so we will look at it piece by piece. </a:t>
            </a:r>
          </a:p>
          <a:p>
            <a:pPr eaLnBrk="1" hangingPunct="1">
              <a:defRPr/>
            </a:pPr>
            <a:endParaRPr lang="en-US" sz="3000"/>
          </a:p>
          <a:p>
            <a:pPr eaLnBrk="1" hangingPunct="1">
              <a:defRPr/>
            </a:pPr>
            <a:r>
              <a:rPr lang="en-US" sz="3000"/>
              <a:t>Culture is </a:t>
            </a:r>
            <a:r>
              <a:rPr lang="en-US" sz="3000" i="1"/>
              <a:t>dynamic—it </a:t>
            </a:r>
            <a:r>
              <a:rPr lang="en-US" sz="3000"/>
              <a:t>changes over time in response to environmental and social changes. It also exists on many levels. </a:t>
            </a:r>
            <a:br>
              <a:rPr lang="en-US" sz="3000"/>
            </a:br>
            <a:endParaRPr lang="en-US" sz="3000"/>
          </a:p>
        </p:txBody>
      </p:sp>
    </p:spTree>
    <p:extLst>
      <p:ext uri="{BB962C8B-B14F-4D97-AF65-F5344CB8AC3E}">
        <p14:creationId xmlns:p14="http://schemas.microsoft.com/office/powerpoint/2010/main" val="38588361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92162"/>
          </a:xfrm>
          <a:solidFill>
            <a:schemeClr val="accent2"/>
          </a:solidFill>
        </p:spPr>
        <p:txBody>
          <a:bodyPr/>
          <a:lstStyle/>
          <a:p>
            <a:pPr eaLnBrk="1" hangingPunct="1"/>
            <a:r>
              <a:rPr lang="en-US" altLang="en-US">
                <a:solidFill>
                  <a:schemeClr val="bg1"/>
                </a:solidFill>
              </a:rPr>
              <a:t>What are cultural norms?</a:t>
            </a:r>
          </a:p>
        </p:txBody>
      </p:sp>
      <p:sp>
        <p:nvSpPr>
          <p:cNvPr id="3" name="Content Placeholder 2"/>
          <p:cNvSpPr>
            <a:spLocks noGrp="1"/>
          </p:cNvSpPr>
          <p:nvPr>
            <p:ph idx="1"/>
          </p:nvPr>
        </p:nvSpPr>
        <p:spPr>
          <a:xfrm>
            <a:off x="0" y="1295400"/>
            <a:ext cx="9144000" cy="6096000"/>
          </a:xfrm>
        </p:spPr>
        <p:txBody>
          <a:bodyPr>
            <a:normAutofit fontScale="32500" lnSpcReduction="20000"/>
          </a:bodyPr>
          <a:lstStyle/>
          <a:p>
            <a:pPr marL="548640" indent="-411480" eaLnBrk="1" fontAlgn="auto" hangingPunct="1">
              <a:spcAft>
                <a:spcPts val="0"/>
              </a:spcAft>
              <a:buClr>
                <a:schemeClr val="tx1">
                  <a:shade val="95000"/>
                </a:schemeClr>
              </a:buClr>
              <a:buFont typeface="Wingdings 2"/>
              <a:buChar char=""/>
              <a:defRPr/>
            </a:pPr>
            <a:r>
              <a:rPr lang="en-US" sz="10200" b="1" dirty="0"/>
              <a:t>Cultural norms </a:t>
            </a:r>
            <a:r>
              <a:rPr lang="en-US" sz="10200" dirty="0"/>
              <a:t>are behavior patterns that are typical of specific groups. They are often passed down from generation to generation by observational learning by the group’s gatekeepers—parents, teachers, religious leaders, and peers. </a:t>
            </a:r>
          </a:p>
          <a:p>
            <a:pPr marL="548640" indent="-411480" eaLnBrk="1" fontAlgn="auto" hangingPunct="1">
              <a:spcAft>
                <a:spcPts val="0"/>
              </a:spcAft>
              <a:buClr>
                <a:schemeClr val="tx1">
                  <a:shade val="95000"/>
                </a:schemeClr>
              </a:buClr>
              <a:buFont typeface="Wingdings 2"/>
              <a:buChar char=""/>
              <a:defRPr/>
            </a:pPr>
            <a:endParaRPr lang="en-US" sz="10200" dirty="0"/>
          </a:p>
          <a:p>
            <a:pPr marL="548640" indent="-411480" eaLnBrk="1" fontAlgn="auto" hangingPunct="1">
              <a:spcAft>
                <a:spcPts val="0"/>
              </a:spcAft>
              <a:buClr>
                <a:schemeClr val="tx1">
                  <a:shade val="95000"/>
                </a:schemeClr>
              </a:buClr>
              <a:buFont typeface="Wingdings 2"/>
              <a:buChar char=""/>
              <a:defRPr/>
            </a:pPr>
            <a:r>
              <a:rPr lang="en-US" sz="10200" dirty="0"/>
              <a:t>Cultural norms include such things as how marriage partners are chosen, attitudes towards alcohol consumption, and acceptance (or rejection) of spanking children. </a:t>
            </a:r>
            <a:br>
              <a:rPr lang="en-US" sz="6900" dirty="0"/>
            </a:br>
            <a:br>
              <a:rPr lang="en-US" sz="6900" dirty="0"/>
            </a:br>
            <a:br>
              <a:rPr lang="en-US" dirty="0"/>
            </a:br>
            <a:endParaRPr lang="en-US" dirty="0"/>
          </a:p>
          <a:p>
            <a:pPr marL="548640" indent="-411480" eaLnBrk="1" fontAlgn="auto" hangingPunct="1">
              <a:spcAft>
                <a:spcPts val="0"/>
              </a:spcAft>
              <a:buClr>
                <a:schemeClr val="tx1">
                  <a:shade val="95000"/>
                </a:schemeClr>
              </a:buClr>
              <a:buFont typeface="Wingdings 2"/>
              <a:buChar char=""/>
              <a:defRPr/>
            </a:pPr>
            <a:endParaRPr lang="en-US" dirty="0"/>
          </a:p>
          <a:p>
            <a:pPr marL="548640" indent="-411480" eaLnBrk="1" fontAlgn="auto" hangingPunct="1">
              <a:spcAft>
                <a:spcPts val="0"/>
              </a:spcAft>
              <a:buClr>
                <a:schemeClr val="tx1">
                  <a:shade val="95000"/>
                </a:schemeClr>
              </a:buClr>
              <a:buFont typeface="Wingdings 2"/>
              <a:buChar char=""/>
              <a:defRPr/>
            </a:pPr>
            <a:endParaRPr lang="en-US" dirty="0"/>
          </a:p>
          <a:p>
            <a:pPr marL="548640" indent="-411480" eaLnBrk="1" fontAlgn="auto" hangingPunct="1">
              <a:spcAft>
                <a:spcPts val="0"/>
              </a:spcAft>
              <a:buClr>
                <a:schemeClr val="tx1">
                  <a:shade val="95000"/>
                </a:schemeClr>
              </a:buClr>
              <a:buFont typeface="Wingdings 2"/>
              <a:buChar char=""/>
              <a:defRPr/>
            </a:pPr>
            <a:endParaRPr lang="en-US" dirty="0"/>
          </a:p>
        </p:txBody>
      </p:sp>
    </p:spTree>
    <p:extLst>
      <p:ext uri="{BB962C8B-B14F-4D97-AF65-F5344CB8AC3E}">
        <p14:creationId xmlns:p14="http://schemas.microsoft.com/office/powerpoint/2010/main" val="169575611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39762"/>
          </a:xfrm>
          <a:solidFill>
            <a:schemeClr val="accent1"/>
          </a:solidFill>
        </p:spPr>
        <p:txBody>
          <a:bodyPr>
            <a:normAutofit fontScale="90000"/>
          </a:bodyPr>
          <a:lstStyle/>
          <a:p>
            <a:pPr eaLnBrk="1" hangingPunct="1"/>
            <a:br>
              <a:rPr lang="en-US" altLang="en-US" sz="4000" dirty="0"/>
            </a:br>
            <a:r>
              <a:rPr lang="en-US" altLang="en-US" sz="4000" dirty="0"/>
              <a:t>Cultural Norms of Behavior </a:t>
            </a:r>
            <a:br>
              <a:rPr lang="en-US" altLang="en-US" sz="4000" dirty="0"/>
            </a:br>
            <a:endParaRPr lang="en-US" altLang="en-US" sz="4000" dirty="0"/>
          </a:p>
        </p:txBody>
      </p:sp>
      <p:sp>
        <p:nvSpPr>
          <p:cNvPr id="13315" name="Rectangle 3"/>
          <p:cNvSpPr>
            <a:spLocks noGrp="1" noChangeArrowheads="1"/>
          </p:cNvSpPr>
          <p:nvPr>
            <p:ph type="body" idx="1"/>
          </p:nvPr>
        </p:nvSpPr>
        <p:spPr>
          <a:xfrm>
            <a:off x="0" y="1219200"/>
            <a:ext cx="9144000" cy="5638800"/>
          </a:xfrm>
        </p:spPr>
        <p:txBody>
          <a:bodyPr/>
          <a:lstStyle/>
          <a:p>
            <a:pPr eaLnBrk="1" hangingPunct="1">
              <a:lnSpc>
                <a:spcPct val="80000"/>
              </a:lnSpc>
            </a:pPr>
            <a:r>
              <a:rPr lang="en-US" altLang="ko-KR" sz="2800" dirty="0">
                <a:ea typeface="굴림" panose="020B0600000101010101" pitchFamily="34" charset="-127"/>
              </a:rPr>
              <a:t>When negotiating in western countries, the objective is to work towards a target of mutual understanding and agreement, and shake hands when that agreement is reached—a cultural signal of the end of negotiations and the start of working together. </a:t>
            </a:r>
          </a:p>
          <a:p>
            <a:pPr marL="0" indent="0" eaLnBrk="1" hangingPunct="1">
              <a:lnSpc>
                <a:spcPct val="80000"/>
              </a:lnSpc>
              <a:buNone/>
            </a:pPr>
            <a:endParaRPr lang="en-US" altLang="ko-KR" sz="2800" dirty="0">
              <a:ea typeface="굴림" panose="020B0600000101010101" pitchFamily="34" charset="-127"/>
            </a:endParaRPr>
          </a:p>
          <a:p>
            <a:pPr eaLnBrk="1" hangingPunct="1">
              <a:lnSpc>
                <a:spcPct val="80000"/>
              </a:lnSpc>
            </a:pPr>
            <a:r>
              <a:rPr lang="en-US" altLang="ko-KR" sz="2800" dirty="0">
                <a:ea typeface="굴림" panose="020B0600000101010101" pitchFamily="34" charset="-127"/>
              </a:rPr>
              <a:t>In Middle Eastern countries, much negotiation takes place leading into the agreement, signified by shaking hands. </a:t>
            </a:r>
          </a:p>
          <a:p>
            <a:pPr marL="0" indent="0" eaLnBrk="1" hangingPunct="1">
              <a:lnSpc>
                <a:spcPct val="80000"/>
              </a:lnSpc>
              <a:buNone/>
            </a:pPr>
            <a:endParaRPr lang="en-US" altLang="ko-KR" sz="2800" dirty="0">
              <a:ea typeface="굴림" panose="020B0600000101010101" pitchFamily="34" charset="-127"/>
            </a:endParaRPr>
          </a:p>
          <a:p>
            <a:pPr eaLnBrk="1" hangingPunct="1">
              <a:lnSpc>
                <a:spcPct val="80000"/>
              </a:lnSpc>
            </a:pPr>
            <a:r>
              <a:rPr lang="en-US" altLang="ko-KR" sz="2800" dirty="0">
                <a:ea typeface="굴림" panose="020B0600000101010101" pitchFamily="34" charset="-127"/>
              </a:rPr>
              <a:t>However, this does not signal that the deal is complete. In fact, in Middle Eastern culture it is a sign that serious negotiations are just beginning. </a:t>
            </a:r>
            <a:br>
              <a:rPr lang="en-US" altLang="ko-KR" sz="2800" dirty="0">
                <a:ea typeface="굴림" panose="020B0600000101010101" pitchFamily="34" charset="-127"/>
              </a:rPr>
            </a:br>
            <a:endParaRPr lang="en-US" altLang="ko-KR" sz="2800" dirty="0">
              <a:ea typeface="굴림" panose="020B0600000101010101" pitchFamily="34" charset="-127"/>
            </a:endParaRPr>
          </a:p>
          <a:p>
            <a:pPr eaLnBrk="1" hangingPunct="1">
              <a:lnSpc>
                <a:spcPct val="80000"/>
              </a:lnSpc>
            </a:pPr>
            <a:r>
              <a:rPr lang="en-US" altLang="en-US" sz="2800" dirty="0">
                <a:ea typeface="굴림" panose="020B0600000101010101" pitchFamily="34" charset="-127"/>
              </a:rPr>
              <a:t>These things though are somewhat arbitrary – </a:t>
            </a:r>
            <a:r>
              <a:rPr lang="en-US" altLang="en-US" sz="2800" u="sng" dirty="0">
                <a:ea typeface="굴림" panose="020B0600000101010101" pitchFamily="34" charset="-127"/>
                <a:hlinkClick r:id="rId2"/>
              </a:rPr>
              <a:t>Hank Green</a:t>
            </a:r>
            <a:r>
              <a:rPr lang="en-US" altLang="en-US" sz="2800" dirty="0">
                <a:ea typeface="굴림" panose="020B0600000101010101" pitchFamily="34" charset="-127"/>
              </a:rPr>
              <a:t>?</a:t>
            </a:r>
            <a:endParaRPr lang="en-US" altLang="en-US" sz="2800" dirty="0"/>
          </a:p>
        </p:txBody>
      </p:sp>
    </p:spTree>
    <p:extLst>
      <p:ext uri="{BB962C8B-B14F-4D97-AF65-F5344CB8AC3E}">
        <p14:creationId xmlns:p14="http://schemas.microsoft.com/office/powerpoint/2010/main" val="58775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ln/>
        </p:spPr>
        <p:txBody>
          <a:bodyPr/>
          <a:lstStyle/>
          <a:p>
            <a:r>
              <a:rPr lang="en-US" sz="3400"/>
              <a:t>Edward T. Hall’s contribution to the time orientation dimension of culture</a:t>
            </a:r>
          </a:p>
        </p:txBody>
      </p:sp>
      <p:sp>
        <p:nvSpPr>
          <p:cNvPr id="40962" name="Rectangle 2"/>
          <p:cNvSpPr>
            <a:spLocks noGrp="1" noChangeArrowheads="1"/>
          </p:cNvSpPr>
          <p:nvPr>
            <p:ph type="body" idx="1"/>
          </p:nvPr>
        </p:nvSpPr>
        <p:spPr>
          <a:ln/>
        </p:spPr>
        <p:txBody>
          <a:bodyPr lIns="0" tIns="0" rIns="1785" bIns="0"/>
          <a:lstStyle/>
          <a:p>
            <a:pPr marL="26788" indent="0">
              <a:buSzPct val="69000"/>
              <a:buNone/>
            </a:pPr>
            <a:r>
              <a:rPr lang="en-US" sz="2400" b="1" dirty="0">
                <a:solidFill>
                  <a:srgbClr val="000000"/>
                </a:solidFill>
                <a:latin typeface="Arial" charset="0"/>
                <a:cs typeface="Arial" charset="0"/>
                <a:sym typeface="Arial" charset="0"/>
              </a:rPr>
              <a:t>MONOCHRONIC: </a:t>
            </a:r>
            <a:r>
              <a:rPr lang="en-US" sz="2400" dirty="0">
                <a:solidFill>
                  <a:srgbClr val="000000"/>
                </a:solidFill>
                <a:latin typeface="Arial" charset="0"/>
                <a:cs typeface="Arial" charset="0"/>
                <a:sym typeface="Arial" charset="0"/>
              </a:rPr>
              <a:t>Do one thing at a time</a:t>
            </a:r>
            <a:endParaRPr lang="en-US" sz="2400" dirty="0">
              <a:solidFill>
                <a:srgbClr val="000000"/>
              </a:solidFill>
              <a:latin typeface="Arial" charset="0"/>
              <a:ea typeface="ヒラギノ角ゴ ProN W3" charset="0"/>
              <a:cs typeface="ヒラギノ角ゴ ProN W3" charset="0"/>
              <a:sym typeface="Arial" charset="0"/>
            </a:endParaRPr>
          </a:p>
          <a:p>
            <a:pPr marL="410751" indent="-383963">
              <a:spcBef>
                <a:spcPts val="492"/>
              </a:spcBef>
              <a:buClr>
                <a:srgbClr val="000000"/>
              </a:buClr>
              <a:buFont typeface="Arial" charset="0"/>
              <a:buChar char="•"/>
            </a:pPr>
            <a:r>
              <a:rPr lang="en-US" sz="2400" dirty="0">
                <a:solidFill>
                  <a:srgbClr val="000000"/>
                </a:solidFill>
                <a:latin typeface="Arial" charset="0"/>
                <a:cs typeface="Arial" charset="0"/>
                <a:sym typeface="Arial" charset="0"/>
              </a:rPr>
              <a:t>Focus on time commitments; concentrate on the job at hand</a:t>
            </a:r>
            <a:endParaRPr lang="en-US" sz="2400" dirty="0">
              <a:solidFill>
                <a:srgbClr val="000000"/>
              </a:solidFill>
              <a:latin typeface="Arial" charset="0"/>
              <a:ea typeface="ヒラギノ角ゴ ProN W3" charset="0"/>
              <a:cs typeface="ヒラギノ角ゴ ProN W3" charset="0"/>
              <a:sym typeface="Arial" charset="0"/>
            </a:endParaRPr>
          </a:p>
          <a:p>
            <a:pPr marL="410751" indent="-383963">
              <a:spcBef>
                <a:spcPts val="492"/>
              </a:spcBef>
              <a:buClr>
                <a:srgbClr val="000000"/>
              </a:buClr>
              <a:buFont typeface="Arial" charset="0"/>
              <a:buChar char="•"/>
            </a:pPr>
            <a:r>
              <a:rPr lang="en-US" sz="2400" dirty="0">
                <a:solidFill>
                  <a:srgbClr val="000000"/>
                </a:solidFill>
                <a:latin typeface="Arial" charset="0"/>
                <a:cs typeface="Arial" charset="0"/>
                <a:sym typeface="Arial" charset="0"/>
              </a:rPr>
              <a:t>Low context; need information</a:t>
            </a:r>
            <a:endParaRPr lang="en-US" sz="2400" dirty="0">
              <a:solidFill>
                <a:srgbClr val="000000"/>
              </a:solidFill>
              <a:latin typeface="Arial" charset="0"/>
              <a:ea typeface="ヒラギノ角ゴ ProN W3" charset="0"/>
              <a:cs typeface="ヒラギノ角ゴ ProN W3" charset="0"/>
              <a:sym typeface="Arial" charset="0"/>
            </a:endParaRPr>
          </a:p>
          <a:p>
            <a:pPr marL="410751" indent="-383963">
              <a:lnSpc>
                <a:spcPct val="90000"/>
              </a:lnSpc>
              <a:spcBef>
                <a:spcPts val="492"/>
              </a:spcBef>
              <a:buClr>
                <a:srgbClr val="000000"/>
              </a:buClr>
              <a:buFont typeface="Arial" charset="0"/>
              <a:buChar char="•"/>
            </a:pPr>
            <a:r>
              <a:rPr lang="en-US" sz="2400" dirty="0">
                <a:solidFill>
                  <a:srgbClr val="000000"/>
                </a:solidFill>
                <a:latin typeface="Arial" charset="0"/>
                <a:cs typeface="Arial" charset="0"/>
                <a:sym typeface="Arial" charset="0"/>
              </a:rPr>
              <a:t>Think about deadlines; adhere to plans</a:t>
            </a:r>
            <a:endParaRPr lang="en-US" sz="2400" dirty="0">
              <a:solidFill>
                <a:srgbClr val="000000"/>
              </a:solidFill>
              <a:latin typeface="Arial" charset="0"/>
              <a:ea typeface="ヒラギノ角ゴ ProN W3" charset="0"/>
              <a:cs typeface="ヒラギノ角ゴ ProN W3" charset="0"/>
              <a:sym typeface="Arial" charset="0"/>
            </a:endParaRPr>
          </a:p>
          <a:p>
            <a:pPr marL="410751" indent="-383963">
              <a:lnSpc>
                <a:spcPct val="90000"/>
              </a:lnSpc>
              <a:spcBef>
                <a:spcPts val="492"/>
              </a:spcBef>
              <a:buClr>
                <a:srgbClr val="000000"/>
              </a:buClr>
              <a:buFont typeface="Arial" charset="0"/>
              <a:buChar char="•"/>
            </a:pPr>
            <a:r>
              <a:rPr lang="en-US" sz="2400" dirty="0">
                <a:solidFill>
                  <a:srgbClr val="000000"/>
                </a:solidFill>
                <a:latin typeface="Arial" charset="0"/>
                <a:cs typeface="Arial" charset="0"/>
                <a:sym typeface="Arial" charset="0"/>
              </a:rPr>
              <a:t>Concern about not disturbing others; follow rules of privacy and consideration</a:t>
            </a:r>
            <a:endParaRPr lang="en-US" sz="2400" dirty="0">
              <a:solidFill>
                <a:srgbClr val="000000"/>
              </a:solidFill>
              <a:latin typeface="Arial" charset="0"/>
              <a:ea typeface="ヒラギノ角ゴ ProN W3" charset="0"/>
              <a:cs typeface="ヒラギノ角ゴ ProN W3" charset="0"/>
              <a:sym typeface="Arial" charset="0"/>
            </a:endParaRPr>
          </a:p>
          <a:p>
            <a:pPr marL="410751" indent="-383963">
              <a:lnSpc>
                <a:spcPct val="90000"/>
              </a:lnSpc>
              <a:spcBef>
                <a:spcPts val="492"/>
              </a:spcBef>
              <a:buClr>
                <a:srgbClr val="000000"/>
              </a:buClr>
              <a:buFont typeface="Arial" charset="0"/>
              <a:buChar char="•"/>
            </a:pPr>
            <a:r>
              <a:rPr lang="en-US" sz="2400" dirty="0">
                <a:solidFill>
                  <a:srgbClr val="000000"/>
                </a:solidFill>
                <a:latin typeface="Arial" charset="0"/>
                <a:cs typeface="Arial" charset="0"/>
                <a:sym typeface="Arial" charset="0"/>
              </a:rPr>
              <a:t>Put the job first</a:t>
            </a:r>
            <a:endParaRPr lang="en-US" sz="2400" dirty="0">
              <a:solidFill>
                <a:srgbClr val="000000"/>
              </a:solidFill>
              <a:latin typeface="Arial" charset="0"/>
              <a:ea typeface="ヒラギノ角ゴ ProN W3" charset="0"/>
              <a:cs typeface="ヒラギノ角ゴ ProN W3" charset="0"/>
              <a:sym typeface="Arial" charset="0"/>
            </a:endParaRPr>
          </a:p>
          <a:p>
            <a:pPr marL="410751" indent="-383963">
              <a:lnSpc>
                <a:spcPct val="90000"/>
              </a:lnSpc>
              <a:spcBef>
                <a:spcPts val="492"/>
              </a:spcBef>
              <a:buClr>
                <a:srgbClr val="000000"/>
              </a:buClr>
              <a:buFont typeface="Arial" charset="0"/>
              <a:buChar char="•"/>
            </a:pPr>
            <a:r>
              <a:rPr lang="en-US" sz="2400" dirty="0">
                <a:solidFill>
                  <a:srgbClr val="000000"/>
                </a:solidFill>
                <a:latin typeface="Arial" charset="0"/>
                <a:cs typeface="Arial" charset="0"/>
                <a:sym typeface="Arial" charset="0"/>
              </a:rPr>
              <a:t>Great respect for property; seldom borrow or lend things</a:t>
            </a:r>
            <a:endParaRPr lang="en-US" sz="2400" dirty="0">
              <a:solidFill>
                <a:srgbClr val="000000"/>
              </a:solidFill>
              <a:latin typeface="Arial" charset="0"/>
              <a:ea typeface="ヒラギノ角ゴ ProN W3" charset="0"/>
              <a:cs typeface="ヒラギノ角ゴ ProN W3" charset="0"/>
              <a:sym typeface="Arial" charset="0"/>
            </a:endParaRPr>
          </a:p>
          <a:p>
            <a:pPr marL="410751" indent="-383963">
              <a:lnSpc>
                <a:spcPct val="90000"/>
              </a:lnSpc>
              <a:spcBef>
                <a:spcPts val="492"/>
              </a:spcBef>
              <a:buClr>
                <a:srgbClr val="000000"/>
              </a:buClr>
              <a:buFont typeface="Arial" charset="0"/>
              <a:buChar char="•"/>
            </a:pPr>
            <a:r>
              <a:rPr lang="en-US" sz="2400" dirty="0">
                <a:solidFill>
                  <a:srgbClr val="000000"/>
                </a:solidFill>
                <a:latin typeface="Arial" charset="0"/>
                <a:cs typeface="Arial" charset="0"/>
                <a:sym typeface="Arial" charset="0"/>
              </a:rPr>
              <a:t>Emphasize promptness</a:t>
            </a:r>
            <a:endParaRPr lang="en-US" sz="2400" dirty="0">
              <a:solidFill>
                <a:srgbClr val="000000"/>
              </a:solidFill>
              <a:latin typeface="Arial" charset="0"/>
              <a:ea typeface="ヒラギノ角ゴ ProN W3" charset="0"/>
              <a:cs typeface="ヒラギノ角ゴ ProN W3" charset="0"/>
              <a:sym typeface="Arial" charset="0"/>
            </a:endParaRPr>
          </a:p>
          <a:p>
            <a:pPr marL="410751" indent="-383963">
              <a:lnSpc>
                <a:spcPct val="90000"/>
              </a:lnSpc>
              <a:spcBef>
                <a:spcPts val="492"/>
              </a:spcBef>
              <a:buClr>
                <a:srgbClr val="000000"/>
              </a:buClr>
              <a:buFont typeface="Arial" charset="0"/>
              <a:buChar char="•"/>
            </a:pPr>
            <a:endParaRPr lang="en-US" sz="1400" dirty="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3477642199"/>
      </p:ext>
    </p:extLst>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92500" lnSpcReduction="10000"/>
          </a:bodyPr>
          <a:lstStyle/>
          <a:p>
            <a:pPr marL="0" indent="0">
              <a:buNone/>
            </a:pPr>
            <a:r>
              <a:rPr lang="en-US" b="1" dirty="0"/>
              <a:t>POLYCHRONIC</a:t>
            </a:r>
            <a:r>
              <a:rPr lang="en-US" dirty="0"/>
              <a:t>: Do many things at once</a:t>
            </a:r>
          </a:p>
          <a:p>
            <a:r>
              <a:rPr lang="en-US" dirty="0"/>
              <a:t>Easily distracted</a:t>
            </a:r>
          </a:p>
          <a:p>
            <a:r>
              <a:rPr lang="en-US" dirty="0"/>
              <a:t>High context; already have information</a:t>
            </a:r>
          </a:p>
          <a:p>
            <a:r>
              <a:rPr lang="en-US" dirty="0"/>
              <a:t>Think about goals</a:t>
            </a:r>
          </a:p>
          <a:p>
            <a:r>
              <a:rPr lang="en-US" dirty="0"/>
              <a:t>More concern with those that are closely related than with privacy and disturbing others</a:t>
            </a:r>
          </a:p>
          <a:p>
            <a:r>
              <a:rPr lang="en-US" dirty="0"/>
              <a:t>Put relationships first</a:t>
            </a:r>
          </a:p>
          <a:p>
            <a:r>
              <a:rPr lang="en-US" dirty="0"/>
              <a:t>Borrow and lend things often and easily</a:t>
            </a:r>
          </a:p>
          <a:p>
            <a:r>
              <a:rPr lang="en-US" dirty="0"/>
              <a:t>Base promptness on relationship factors</a:t>
            </a:r>
          </a:p>
          <a:p>
            <a:endParaRPr lang="en-US" dirty="0"/>
          </a:p>
        </p:txBody>
      </p:sp>
    </p:spTree>
    <p:extLst>
      <p:ext uri="{BB962C8B-B14F-4D97-AF65-F5344CB8AC3E}">
        <p14:creationId xmlns:p14="http://schemas.microsoft.com/office/powerpoint/2010/main" val="2545662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ln/>
        </p:spPr>
        <p:txBody>
          <a:bodyPr/>
          <a:lstStyle/>
          <a:p>
            <a:r>
              <a:rPr lang="en-US" sz="3400"/>
              <a:t>Time Orientation affects many behaviors</a:t>
            </a:r>
          </a:p>
        </p:txBody>
      </p:sp>
      <p:sp>
        <p:nvSpPr>
          <p:cNvPr id="41986" name="Rectangle 2"/>
          <p:cNvSpPr>
            <a:spLocks noGrp="1" noChangeArrowheads="1"/>
          </p:cNvSpPr>
          <p:nvPr>
            <p:ph type="body" idx="1"/>
          </p:nvPr>
        </p:nvSpPr>
        <p:spPr>
          <a:ln/>
        </p:spPr>
        <p:txBody>
          <a:bodyPr/>
          <a:lstStyle/>
          <a:p>
            <a:pPr>
              <a:buFont typeface="Hoefler Text" charset="0"/>
              <a:buBlip>
                <a:blip r:embed="rId2"/>
              </a:buBlip>
            </a:pPr>
            <a:r>
              <a:rPr lang="en-US" sz="3400"/>
              <a:t>Education</a:t>
            </a:r>
          </a:p>
          <a:p>
            <a:pPr>
              <a:buFont typeface="Hoefler Text" charset="0"/>
              <a:buBlip>
                <a:blip r:embed="rId2"/>
              </a:buBlip>
            </a:pPr>
            <a:r>
              <a:rPr lang="en-US" sz="3400"/>
              <a:t>Stress management</a:t>
            </a:r>
          </a:p>
          <a:p>
            <a:pPr>
              <a:buFont typeface="Hoefler Text" charset="0"/>
              <a:buBlip>
                <a:blip r:embed="rId2"/>
              </a:buBlip>
            </a:pPr>
            <a:r>
              <a:rPr lang="en-US" sz="3400"/>
              <a:t>Health beliefs</a:t>
            </a:r>
          </a:p>
          <a:p>
            <a:pPr>
              <a:buFont typeface="Hoefler Text" charset="0"/>
              <a:buBlip>
                <a:blip r:embed="rId2"/>
              </a:buBlip>
            </a:pPr>
            <a:r>
              <a:rPr lang="en-US" sz="3400"/>
              <a:t>Mental health</a:t>
            </a:r>
          </a:p>
          <a:p>
            <a:pPr>
              <a:buFont typeface="Hoefler Text" charset="0"/>
              <a:buBlip>
                <a:blip r:embed="rId2"/>
              </a:buBlip>
            </a:pPr>
            <a:r>
              <a:rPr lang="en-US" sz="3400"/>
              <a:t>Language</a:t>
            </a:r>
          </a:p>
        </p:txBody>
      </p:sp>
    </p:spTree>
    <p:extLst>
      <p:ext uri="{BB962C8B-B14F-4D97-AF65-F5344CB8AC3E}">
        <p14:creationId xmlns:p14="http://schemas.microsoft.com/office/powerpoint/2010/main" val="1062095413"/>
      </p:ext>
    </p:extLst>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ln/>
        </p:spPr>
        <p:txBody>
          <a:bodyPr>
            <a:normAutofit fontScale="90000"/>
          </a:bodyPr>
          <a:lstStyle/>
          <a:p>
            <a:r>
              <a:rPr lang="en-US" sz="4500"/>
              <a:t>Assessing Time Orientation with the TRIOS Scale</a:t>
            </a:r>
          </a:p>
        </p:txBody>
      </p:sp>
      <p:sp>
        <p:nvSpPr>
          <p:cNvPr id="43010" name="Rectangle 2"/>
          <p:cNvSpPr>
            <a:spLocks noGrp="1" noChangeArrowheads="1"/>
          </p:cNvSpPr>
          <p:nvPr>
            <p:ph type="body" idx="1"/>
          </p:nvPr>
        </p:nvSpPr>
        <p:spPr>
          <a:ln/>
        </p:spPr>
        <p:txBody>
          <a:bodyPr>
            <a:noAutofit/>
          </a:bodyPr>
          <a:lstStyle/>
          <a:p>
            <a:pPr>
              <a:buFont typeface="Hoefler Text" charset="0"/>
              <a:buBlip>
                <a:blip r:embed="rId2"/>
              </a:buBlip>
            </a:pPr>
            <a:r>
              <a:rPr lang="en-US" sz="2800" dirty="0"/>
              <a:t>TRIOS is a questionnaire assessing 5 interrelating qualities, time, rhythm, improvisation, orality, and spirituality (Jones, 2004, 2005).</a:t>
            </a:r>
          </a:p>
          <a:p>
            <a:pPr>
              <a:spcBef>
                <a:spcPts val="1898"/>
              </a:spcBef>
              <a:buBlip>
                <a:blip r:embed="rId2"/>
              </a:buBlip>
            </a:pPr>
            <a:r>
              <a:rPr lang="en-US" sz="2800" dirty="0"/>
              <a:t>Present time orientation unifies the TRIOS scale.</a:t>
            </a:r>
          </a:p>
          <a:p>
            <a:pPr>
              <a:spcBef>
                <a:spcPts val="1898"/>
              </a:spcBef>
              <a:buBlip>
                <a:blip r:embed="rId2"/>
              </a:buBlip>
            </a:pPr>
            <a:r>
              <a:rPr lang="en-US" sz="2800" dirty="0"/>
              <a:t>High TRIOS scores are correlated with lower grades in school and perceptions that the education system is unfair.</a:t>
            </a:r>
          </a:p>
          <a:p>
            <a:pPr>
              <a:spcBef>
                <a:spcPts val="1898"/>
              </a:spcBef>
              <a:buBlip>
                <a:blip r:embed="rId2"/>
              </a:buBlip>
            </a:pPr>
            <a:r>
              <a:rPr lang="en-US" sz="2800" dirty="0"/>
              <a:t>High TRIOS scores are also correlated with depression and rumination.</a:t>
            </a:r>
          </a:p>
        </p:txBody>
      </p:sp>
    </p:spTree>
    <p:extLst>
      <p:ext uri="{BB962C8B-B14F-4D97-AF65-F5344CB8AC3E}">
        <p14:creationId xmlns:p14="http://schemas.microsoft.com/office/powerpoint/2010/main" val="2233192946"/>
      </p:ext>
    </p:extLst>
  </p:cSld>
  <p:clrMapOvr>
    <a:masterClrMapping/>
  </p:clrMapOvr>
  <p:transition spd="slow">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800</Words>
  <Application>Microsoft Office PowerPoint</Application>
  <PresentationFormat>On-screen Show (4:3)</PresentationFormat>
  <Paragraphs>71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굴림</vt:lpstr>
      <vt:lpstr>Arial</vt:lpstr>
      <vt:lpstr>Calibri</vt:lpstr>
      <vt:lpstr>Hoefler Text</vt:lpstr>
      <vt:lpstr>Wingdings 2</vt:lpstr>
      <vt:lpstr>ヒラギノ角ゴ ProN W3</vt:lpstr>
      <vt:lpstr>Office Theme</vt:lpstr>
      <vt:lpstr>Culture</vt:lpstr>
      <vt:lpstr>Why culture?</vt:lpstr>
      <vt:lpstr>A definition of culture….</vt:lpstr>
      <vt:lpstr>What are cultural norms?</vt:lpstr>
      <vt:lpstr> Cultural Norms of Behavior  </vt:lpstr>
      <vt:lpstr>Edward T. Hall’s contribution to the time orientation dimension of culture</vt:lpstr>
      <vt:lpstr>PowerPoint Presentation</vt:lpstr>
      <vt:lpstr>Time Orientation affects many behaviors</vt:lpstr>
      <vt:lpstr>Assessing Time Orientation with the TRIOS Scale</vt:lpstr>
      <vt:lpstr>Assessing Time Orientation and Health Beliefs related to Hypertension Management</vt:lpstr>
      <vt:lpstr>An Englishman Tastes the Sweat of an African</vt:lpstr>
      <vt:lpstr>Edward Hall’s Proxemic theory (1966)</vt:lpstr>
      <vt:lpstr>Personal space….</vt:lpstr>
    </vt:vector>
  </TitlesOfParts>
  <Company>Utica Community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dc:title>
  <dc:creator>win7</dc:creator>
  <cp:lastModifiedBy>BURAK, BRIAN</cp:lastModifiedBy>
  <cp:revision>23</cp:revision>
  <dcterms:created xsi:type="dcterms:W3CDTF">2015-01-26T14:46:20Z</dcterms:created>
  <dcterms:modified xsi:type="dcterms:W3CDTF">2018-09-26T12:54:53Z</dcterms:modified>
</cp:coreProperties>
</file>