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2" r:id="rId6"/>
    <p:sldId id="271" r:id="rId7"/>
    <p:sldId id="263" r:id="rId8"/>
    <p:sldId id="264" r:id="rId9"/>
    <p:sldId id="265" r:id="rId10"/>
    <p:sldId id="257" r:id="rId11"/>
    <p:sldId id="266" r:id="rId12"/>
    <p:sldId id="258" r:id="rId13"/>
    <p:sldId id="275" r:id="rId14"/>
    <p:sldId id="276" r:id="rId15"/>
    <p:sldId id="277" r:id="rId16"/>
    <p:sldId id="279" r:id="rId17"/>
    <p:sldId id="278" r:id="rId18"/>
    <p:sldId id="259" r:id="rId19"/>
    <p:sldId id="267" r:id="rId20"/>
    <p:sldId id="260" r:id="rId21"/>
    <p:sldId id="261" r:id="rId22"/>
    <p:sldId id="262" r:id="rId23"/>
    <p:sldId id="273" r:id="rId24"/>
    <p:sldId id="27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6E383B-B846-48FC-AC4C-05C822617FE2}"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DC645-B457-430F-85C3-770663BC8BD4}" type="slidenum">
              <a:rPr lang="en-US" smtClean="0"/>
              <a:t>‹#›</a:t>
            </a:fld>
            <a:endParaRPr lang="en-US"/>
          </a:p>
        </p:txBody>
      </p:sp>
    </p:spTree>
    <p:extLst>
      <p:ext uri="{BB962C8B-B14F-4D97-AF65-F5344CB8AC3E}">
        <p14:creationId xmlns:p14="http://schemas.microsoft.com/office/powerpoint/2010/main" val="111839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6E383B-B846-48FC-AC4C-05C822617FE2}"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DC645-B457-430F-85C3-770663BC8BD4}" type="slidenum">
              <a:rPr lang="en-US" smtClean="0"/>
              <a:t>‹#›</a:t>
            </a:fld>
            <a:endParaRPr lang="en-US"/>
          </a:p>
        </p:txBody>
      </p:sp>
    </p:spTree>
    <p:extLst>
      <p:ext uri="{BB962C8B-B14F-4D97-AF65-F5344CB8AC3E}">
        <p14:creationId xmlns:p14="http://schemas.microsoft.com/office/powerpoint/2010/main" val="3141695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6E383B-B846-48FC-AC4C-05C822617FE2}"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DC645-B457-430F-85C3-770663BC8BD4}" type="slidenum">
              <a:rPr lang="en-US" smtClean="0"/>
              <a:t>‹#›</a:t>
            </a:fld>
            <a:endParaRPr lang="en-US"/>
          </a:p>
        </p:txBody>
      </p:sp>
    </p:spTree>
    <p:extLst>
      <p:ext uri="{BB962C8B-B14F-4D97-AF65-F5344CB8AC3E}">
        <p14:creationId xmlns:p14="http://schemas.microsoft.com/office/powerpoint/2010/main" val="817821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6E383B-B846-48FC-AC4C-05C822617FE2}"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DC645-B457-430F-85C3-770663BC8BD4}" type="slidenum">
              <a:rPr lang="en-US" smtClean="0"/>
              <a:t>‹#›</a:t>
            </a:fld>
            <a:endParaRPr lang="en-US"/>
          </a:p>
        </p:txBody>
      </p:sp>
    </p:spTree>
    <p:extLst>
      <p:ext uri="{BB962C8B-B14F-4D97-AF65-F5344CB8AC3E}">
        <p14:creationId xmlns:p14="http://schemas.microsoft.com/office/powerpoint/2010/main" val="2527910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6E383B-B846-48FC-AC4C-05C822617FE2}"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DC645-B457-430F-85C3-770663BC8BD4}" type="slidenum">
              <a:rPr lang="en-US" smtClean="0"/>
              <a:t>‹#›</a:t>
            </a:fld>
            <a:endParaRPr lang="en-US"/>
          </a:p>
        </p:txBody>
      </p:sp>
    </p:spTree>
    <p:extLst>
      <p:ext uri="{BB962C8B-B14F-4D97-AF65-F5344CB8AC3E}">
        <p14:creationId xmlns:p14="http://schemas.microsoft.com/office/powerpoint/2010/main" val="2079663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6E383B-B846-48FC-AC4C-05C822617FE2}" type="datetimeFigureOut">
              <a:rPr lang="en-US" smtClean="0"/>
              <a:t>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DC645-B457-430F-85C3-770663BC8BD4}" type="slidenum">
              <a:rPr lang="en-US" smtClean="0"/>
              <a:t>‹#›</a:t>
            </a:fld>
            <a:endParaRPr lang="en-US"/>
          </a:p>
        </p:txBody>
      </p:sp>
    </p:spTree>
    <p:extLst>
      <p:ext uri="{BB962C8B-B14F-4D97-AF65-F5344CB8AC3E}">
        <p14:creationId xmlns:p14="http://schemas.microsoft.com/office/powerpoint/2010/main" val="3483188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6E383B-B846-48FC-AC4C-05C822617FE2}" type="datetimeFigureOut">
              <a:rPr lang="en-US" smtClean="0"/>
              <a:t>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5DC645-B457-430F-85C3-770663BC8BD4}" type="slidenum">
              <a:rPr lang="en-US" smtClean="0"/>
              <a:t>‹#›</a:t>
            </a:fld>
            <a:endParaRPr lang="en-US"/>
          </a:p>
        </p:txBody>
      </p:sp>
    </p:spTree>
    <p:extLst>
      <p:ext uri="{BB962C8B-B14F-4D97-AF65-F5344CB8AC3E}">
        <p14:creationId xmlns:p14="http://schemas.microsoft.com/office/powerpoint/2010/main" val="1047117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6E383B-B846-48FC-AC4C-05C822617FE2}" type="datetimeFigureOut">
              <a:rPr lang="en-US" smtClean="0"/>
              <a:t>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5DC645-B457-430F-85C3-770663BC8BD4}" type="slidenum">
              <a:rPr lang="en-US" smtClean="0"/>
              <a:t>‹#›</a:t>
            </a:fld>
            <a:endParaRPr lang="en-US"/>
          </a:p>
        </p:txBody>
      </p:sp>
    </p:spTree>
    <p:extLst>
      <p:ext uri="{BB962C8B-B14F-4D97-AF65-F5344CB8AC3E}">
        <p14:creationId xmlns:p14="http://schemas.microsoft.com/office/powerpoint/2010/main" val="1177364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6E383B-B846-48FC-AC4C-05C822617FE2}" type="datetimeFigureOut">
              <a:rPr lang="en-US" smtClean="0"/>
              <a:t>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5DC645-B457-430F-85C3-770663BC8BD4}" type="slidenum">
              <a:rPr lang="en-US" smtClean="0"/>
              <a:t>‹#›</a:t>
            </a:fld>
            <a:endParaRPr lang="en-US"/>
          </a:p>
        </p:txBody>
      </p:sp>
    </p:spTree>
    <p:extLst>
      <p:ext uri="{BB962C8B-B14F-4D97-AF65-F5344CB8AC3E}">
        <p14:creationId xmlns:p14="http://schemas.microsoft.com/office/powerpoint/2010/main" val="4292652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6E383B-B846-48FC-AC4C-05C822617FE2}" type="datetimeFigureOut">
              <a:rPr lang="en-US" smtClean="0"/>
              <a:t>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DC645-B457-430F-85C3-770663BC8BD4}" type="slidenum">
              <a:rPr lang="en-US" smtClean="0"/>
              <a:t>‹#›</a:t>
            </a:fld>
            <a:endParaRPr lang="en-US"/>
          </a:p>
        </p:txBody>
      </p:sp>
    </p:spTree>
    <p:extLst>
      <p:ext uri="{BB962C8B-B14F-4D97-AF65-F5344CB8AC3E}">
        <p14:creationId xmlns:p14="http://schemas.microsoft.com/office/powerpoint/2010/main" val="1685997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6E383B-B846-48FC-AC4C-05C822617FE2}" type="datetimeFigureOut">
              <a:rPr lang="en-US" smtClean="0"/>
              <a:t>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DC645-B457-430F-85C3-770663BC8BD4}" type="slidenum">
              <a:rPr lang="en-US" smtClean="0"/>
              <a:t>‹#›</a:t>
            </a:fld>
            <a:endParaRPr lang="en-US"/>
          </a:p>
        </p:txBody>
      </p:sp>
    </p:spTree>
    <p:extLst>
      <p:ext uri="{BB962C8B-B14F-4D97-AF65-F5344CB8AC3E}">
        <p14:creationId xmlns:p14="http://schemas.microsoft.com/office/powerpoint/2010/main" val="795022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6E383B-B846-48FC-AC4C-05C822617FE2}" type="datetimeFigureOut">
              <a:rPr lang="en-US" smtClean="0"/>
              <a:t>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DC645-B457-430F-85C3-770663BC8BD4}" type="slidenum">
              <a:rPr lang="en-US" smtClean="0"/>
              <a:t>‹#›</a:t>
            </a:fld>
            <a:endParaRPr lang="en-US"/>
          </a:p>
        </p:txBody>
      </p:sp>
    </p:spTree>
    <p:extLst>
      <p:ext uri="{BB962C8B-B14F-4D97-AF65-F5344CB8AC3E}">
        <p14:creationId xmlns:p14="http://schemas.microsoft.com/office/powerpoint/2010/main" val="1930480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rxJ12d1K7-I"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Culture</a:t>
            </a: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4658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Grp="1" noChangeArrowheads="1"/>
          </p:cNvSpPr>
          <p:nvPr>
            <p:ph type="title"/>
          </p:nvPr>
        </p:nvSpPr>
        <p:spPr>
          <a:xfrm>
            <a:off x="-17929" y="304800"/>
            <a:ext cx="9296400" cy="431899"/>
          </a:xfrm>
          <a:ln/>
        </p:spPr>
        <p:txBody>
          <a:bodyPr>
            <a:normAutofit fontScale="90000"/>
          </a:bodyPr>
          <a:lstStyle/>
          <a:p>
            <a:r>
              <a:rPr lang="en-US" sz="3400" dirty="0"/>
              <a:t>Individualism-collectivism is the most studied dimension</a:t>
            </a:r>
          </a:p>
        </p:txBody>
      </p:sp>
      <p:sp>
        <p:nvSpPr>
          <p:cNvPr id="37890" name="Rectangle 2"/>
          <p:cNvSpPr>
            <a:spLocks noGrp="1" noChangeArrowheads="1"/>
          </p:cNvSpPr>
          <p:nvPr>
            <p:ph type="body" idx="1"/>
          </p:nvPr>
        </p:nvSpPr>
        <p:spPr>
          <a:xfrm>
            <a:off x="553641" y="1219200"/>
            <a:ext cx="8036719" cy="5257800"/>
          </a:xfrm>
          <a:ln/>
        </p:spPr>
        <p:txBody>
          <a:bodyPr lIns="0" tIns="0" rIns="1785" bIns="0">
            <a:normAutofit/>
          </a:bodyPr>
          <a:lstStyle/>
          <a:p>
            <a:pPr marL="36834" indent="0">
              <a:lnSpc>
                <a:spcPct val="80000"/>
              </a:lnSpc>
              <a:buClr>
                <a:srgbClr val="000000"/>
              </a:buClr>
              <a:buNone/>
            </a:pPr>
            <a:r>
              <a:rPr lang="en-US" sz="2400" b="1" dirty="0" smtClean="0">
                <a:solidFill>
                  <a:srgbClr val="000000"/>
                </a:solidFill>
                <a:latin typeface="Arial" charset="0"/>
                <a:cs typeface="Arial" charset="0"/>
                <a:sym typeface="Arial" charset="0"/>
              </a:rPr>
              <a:t>INDIVIDUALISM</a:t>
            </a:r>
            <a:endParaRPr lang="en-US" sz="2400" b="1" dirty="0">
              <a:solidFill>
                <a:srgbClr val="000000"/>
              </a:solidFill>
              <a:latin typeface="Arial" charset="0"/>
              <a:ea typeface="ヒラギノ角ゴ ProN W6" charset="0"/>
              <a:cs typeface="ヒラギノ角ゴ ProN W6" charset="0"/>
              <a:sym typeface="Arial" charset="0"/>
            </a:endParaRPr>
          </a:p>
          <a:p>
            <a:pPr marL="277927" indent="-241093">
              <a:lnSpc>
                <a:spcPct val="80000"/>
              </a:lnSpc>
              <a:spcBef>
                <a:spcPts val="492"/>
              </a:spcBef>
              <a:buClr>
                <a:srgbClr val="000000"/>
              </a:buClr>
              <a:buFont typeface="Arial" charset="0"/>
              <a:buChar char="•"/>
            </a:pPr>
            <a:r>
              <a:rPr lang="en-US" sz="2400" dirty="0">
                <a:solidFill>
                  <a:srgbClr val="000000"/>
                </a:solidFill>
                <a:latin typeface="Arial" charset="0"/>
                <a:cs typeface="Arial" charset="0"/>
                <a:sym typeface="Arial" charset="0"/>
              </a:rPr>
              <a:t>Individual and group goals</a:t>
            </a:r>
            <a:endParaRPr lang="en-US" sz="2400" dirty="0">
              <a:solidFill>
                <a:srgbClr val="000000"/>
              </a:solidFill>
              <a:latin typeface="Arial" charset="0"/>
              <a:ea typeface="ヒラギノ角ゴ ProN W3" charset="0"/>
              <a:cs typeface="ヒラギノ角ゴ ProN W3" charset="0"/>
              <a:sym typeface="Arial" charset="0"/>
            </a:endParaRPr>
          </a:p>
          <a:p>
            <a:pPr marL="277927" indent="-241093">
              <a:lnSpc>
                <a:spcPct val="80000"/>
              </a:lnSpc>
              <a:spcBef>
                <a:spcPts val="492"/>
              </a:spcBef>
              <a:buClr>
                <a:srgbClr val="000000"/>
              </a:buClr>
              <a:buFont typeface="Arial" charset="0"/>
              <a:buChar char="•"/>
            </a:pPr>
            <a:r>
              <a:rPr lang="en-US" sz="2400" dirty="0">
                <a:solidFill>
                  <a:srgbClr val="000000"/>
                </a:solidFill>
                <a:latin typeface="Arial" charset="0"/>
                <a:cs typeface="Arial" charset="0"/>
                <a:sym typeface="Arial" charset="0"/>
              </a:rPr>
              <a:t>Privacy</a:t>
            </a:r>
            <a:endParaRPr lang="en-US" sz="2400" dirty="0">
              <a:solidFill>
                <a:srgbClr val="000000"/>
              </a:solidFill>
              <a:latin typeface="Arial" charset="0"/>
              <a:ea typeface="ヒラギノ角ゴ ProN W3" charset="0"/>
              <a:cs typeface="ヒラギノ角ゴ ProN W3" charset="0"/>
              <a:sym typeface="Arial" charset="0"/>
            </a:endParaRPr>
          </a:p>
          <a:p>
            <a:pPr marL="277927" indent="-241093">
              <a:lnSpc>
                <a:spcPct val="80000"/>
              </a:lnSpc>
              <a:spcBef>
                <a:spcPts val="492"/>
              </a:spcBef>
              <a:buClr>
                <a:srgbClr val="000000"/>
              </a:buClr>
              <a:buFont typeface="Arial" charset="0"/>
              <a:buChar char="•"/>
            </a:pPr>
            <a:r>
              <a:rPr lang="en-US" sz="2400" dirty="0">
                <a:solidFill>
                  <a:srgbClr val="000000"/>
                </a:solidFill>
                <a:latin typeface="Arial" charset="0"/>
                <a:cs typeface="Arial" charset="0"/>
                <a:sym typeface="Arial" charset="0"/>
              </a:rPr>
              <a:t>Identity as an individual right</a:t>
            </a:r>
            <a:endParaRPr lang="en-US" sz="2400" dirty="0">
              <a:solidFill>
                <a:srgbClr val="000000"/>
              </a:solidFill>
              <a:latin typeface="Arial" charset="0"/>
              <a:ea typeface="ヒラギノ角ゴ ProN W3" charset="0"/>
              <a:cs typeface="ヒラギノ角ゴ ProN W3" charset="0"/>
              <a:sym typeface="Arial" charset="0"/>
            </a:endParaRPr>
          </a:p>
          <a:p>
            <a:pPr marL="277927" indent="-241093">
              <a:lnSpc>
                <a:spcPct val="80000"/>
              </a:lnSpc>
              <a:spcBef>
                <a:spcPts val="492"/>
              </a:spcBef>
              <a:buClr>
                <a:srgbClr val="000000"/>
              </a:buClr>
              <a:buFont typeface="Arial" charset="0"/>
              <a:buChar char="•"/>
            </a:pPr>
            <a:r>
              <a:rPr lang="en-US" sz="2400" dirty="0">
                <a:solidFill>
                  <a:srgbClr val="000000"/>
                </a:solidFill>
                <a:latin typeface="Arial" charset="0"/>
                <a:cs typeface="Arial" charset="0"/>
                <a:sym typeface="Arial" charset="0"/>
              </a:rPr>
              <a:t>Laws rights and responsibilities are equal for all</a:t>
            </a:r>
            <a:endParaRPr lang="en-US" sz="2400" dirty="0">
              <a:solidFill>
                <a:srgbClr val="000000"/>
              </a:solidFill>
              <a:latin typeface="Arial" charset="0"/>
              <a:ea typeface="ヒラギノ角ゴ ProN W3" charset="0"/>
              <a:cs typeface="ヒラギノ角ゴ ProN W3" charset="0"/>
              <a:sym typeface="Arial" charset="0"/>
            </a:endParaRPr>
          </a:p>
          <a:p>
            <a:pPr marL="277927" indent="-241093">
              <a:lnSpc>
                <a:spcPct val="80000"/>
              </a:lnSpc>
              <a:spcBef>
                <a:spcPts val="492"/>
              </a:spcBef>
              <a:buClr>
                <a:srgbClr val="000000"/>
              </a:buClr>
              <a:buFont typeface="Arial" charset="0"/>
              <a:buChar char="•"/>
            </a:pPr>
            <a:r>
              <a:rPr lang="en-US" sz="2400" dirty="0">
                <a:solidFill>
                  <a:srgbClr val="000000"/>
                </a:solidFill>
                <a:latin typeface="Arial" charset="0"/>
                <a:cs typeface="Arial" charset="0"/>
                <a:sym typeface="Arial" charset="0"/>
              </a:rPr>
              <a:t>Purpose of education is learning how to learn</a:t>
            </a:r>
            <a:endParaRPr lang="en-US" sz="2400" dirty="0">
              <a:solidFill>
                <a:srgbClr val="000000"/>
              </a:solidFill>
              <a:latin typeface="Arial" charset="0"/>
              <a:ea typeface="ヒラギノ角ゴ ProN W3" charset="0"/>
              <a:cs typeface="ヒラギノ角ゴ ProN W3" charset="0"/>
              <a:sym typeface="Arial" charset="0"/>
            </a:endParaRPr>
          </a:p>
          <a:p>
            <a:pPr marL="277927" indent="-241093">
              <a:lnSpc>
                <a:spcPct val="80000"/>
              </a:lnSpc>
              <a:spcBef>
                <a:spcPts val="492"/>
              </a:spcBef>
              <a:buClr>
                <a:srgbClr val="000000"/>
              </a:buClr>
              <a:buFont typeface="Arial" charset="0"/>
              <a:buChar char="•"/>
            </a:pPr>
            <a:r>
              <a:rPr lang="en-US" sz="2400" dirty="0">
                <a:solidFill>
                  <a:srgbClr val="000000"/>
                </a:solidFill>
                <a:latin typeface="Arial" charset="0"/>
                <a:cs typeface="Arial" charset="0"/>
                <a:sym typeface="Arial" charset="0"/>
              </a:rPr>
              <a:t>Economic goals are aimed at individual self-interest</a:t>
            </a:r>
            <a:endParaRPr lang="en-US" sz="2400" dirty="0">
              <a:solidFill>
                <a:srgbClr val="000000"/>
              </a:solidFill>
              <a:latin typeface="Arial" charset="0"/>
              <a:ea typeface="ヒラギノ角ゴ ProN W3" charset="0"/>
              <a:cs typeface="ヒラギノ角ゴ ProN W3" charset="0"/>
              <a:sym typeface="Arial" charset="0"/>
            </a:endParaRPr>
          </a:p>
          <a:p>
            <a:pPr marL="277927" indent="-241093">
              <a:lnSpc>
                <a:spcPct val="80000"/>
              </a:lnSpc>
              <a:spcBef>
                <a:spcPts val="492"/>
              </a:spcBef>
              <a:buClr>
                <a:srgbClr val="000000"/>
              </a:buClr>
              <a:buFont typeface="Arial" charset="0"/>
              <a:buChar char="•"/>
            </a:pPr>
            <a:r>
              <a:rPr lang="en-US" sz="2400" dirty="0">
                <a:solidFill>
                  <a:srgbClr val="000000"/>
                </a:solidFill>
                <a:latin typeface="Arial" charset="0"/>
                <a:cs typeface="Arial" charset="0"/>
                <a:sym typeface="Arial" charset="0"/>
              </a:rPr>
              <a:t>Pursuit of individual happiness is the ultimate goal; sacrifice relationships</a:t>
            </a:r>
            <a:endParaRPr lang="en-US" sz="2400" dirty="0">
              <a:solidFill>
                <a:srgbClr val="000000"/>
              </a:solidFill>
              <a:latin typeface="Arial" charset="0"/>
              <a:ea typeface="ヒラギノ角ゴ ProN W3" charset="0"/>
              <a:cs typeface="ヒラギノ角ゴ ProN W3" charset="0"/>
              <a:sym typeface="Arial" charset="0"/>
            </a:endParaRPr>
          </a:p>
          <a:p>
            <a:pPr marL="277927" indent="-241093">
              <a:lnSpc>
                <a:spcPct val="80000"/>
              </a:lnSpc>
              <a:spcBef>
                <a:spcPts val="492"/>
              </a:spcBef>
              <a:buClr>
                <a:srgbClr val="000000"/>
              </a:buClr>
              <a:buFont typeface="Arial" charset="0"/>
              <a:buChar char="•"/>
            </a:pPr>
            <a:r>
              <a:rPr lang="en-US" sz="2400" dirty="0">
                <a:solidFill>
                  <a:srgbClr val="000000"/>
                </a:solidFill>
                <a:latin typeface="Arial" charset="0"/>
                <a:cs typeface="Arial" charset="0"/>
                <a:sym typeface="Arial" charset="0"/>
              </a:rPr>
              <a:t>Emphasis on nuclear family</a:t>
            </a:r>
            <a:endParaRPr lang="en-US" sz="2400" dirty="0">
              <a:solidFill>
                <a:srgbClr val="000000"/>
              </a:solidFill>
              <a:latin typeface="Arial" charset="0"/>
              <a:ea typeface="ヒラギノ角ゴ ProN W3" charset="0"/>
              <a:cs typeface="ヒラギノ角ゴ ProN W3" charset="0"/>
              <a:sym typeface="Arial" charset="0"/>
            </a:endParaRPr>
          </a:p>
          <a:p>
            <a:pPr marL="277927" indent="-241093">
              <a:lnSpc>
                <a:spcPct val="80000"/>
              </a:lnSpc>
              <a:spcBef>
                <a:spcPts val="492"/>
              </a:spcBef>
              <a:buClr>
                <a:srgbClr val="000000"/>
              </a:buClr>
              <a:buFont typeface="Arial" charset="0"/>
              <a:buChar char="•"/>
            </a:pPr>
            <a:r>
              <a:rPr lang="en-US" sz="2400" dirty="0">
                <a:solidFill>
                  <a:srgbClr val="000000"/>
                </a:solidFill>
                <a:latin typeface="Arial" charset="0"/>
                <a:cs typeface="Arial" charset="0"/>
                <a:sym typeface="Arial" charset="0"/>
              </a:rPr>
              <a:t>Diplomas increase ones self respect and economic well-being</a:t>
            </a:r>
            <a:endParaRPr lang="en-US" sz="2400" dirty="0">
              <a:solidFill>
                <a:srgbClr val="000000"/>
              </a:solidFill>
              <a:latin typeface="Arial" charset="0"/>
              <a:ea typeface="ヒラギノ角ゴ ProN W3" charset="0"/>
              <a:cs typeface="ヒラギノ角ゴ ProN W3" charset="0"/>
              <a:sym typeface="Arial" charset="0"/>
            </a:endParaRPr>
          </a:p>
          <a:p>
            <a:pPr marL="277927" indent="-241093">
              <a:lnSpc>
                <a:spcPct val="80000"/>
              </a:lnSpc>
              <a:spcBef>
                <a:spcPts val="492"/>
              </a:spcBef>
              <a:buClr>
                <a:srgbClr val="000000"/>
              </a:buClr>
              <a:buFont typeface="Arial" charset="0"/>
              <a:buChar char="•"/>
            </a:pPr>
            <a:r>
              <a:rPr lang="en-US" sz="2400" dirty="0">
                <a:solidFill>
                  <a:srgbClr val="000000"/>
                </a:solidFill>
                <a:latin typeface="Arial" charset="0"/>
                <a:cs typeface="Arial" charset="0"/>
                <a:sym typeface="Arial" charset="0"/>
              </a:rPr>
              <a:t>Relationships are short term; contracts important in binding relationships                                                                                               </a:t>
            </a:r>
            <a:endParaRPr lang="en-US" sz="2400" dirty="0">
              <a:solidFill>
                <a:srgbClr val="000000"/>
              </a:solidFill>
              <a:latin typeface="Arial" charset="0"/>
              <a:ea typeface="ヒラギノ角ゴ ProN W3" charset="0"/>
              <a:cs typeface="ヒラギノ角ゴ ProN W3" charset="0"/>
              <a:sym typeface="Arial" charset="0"/>
            </a:endParaRPr>
          </a:p>
          <a:p>
            <a:pPr marL="36834" indent="0">
              <a:lnSpc>
                <a:spcPct val="80000"/>
              </a:lnSpc>
              <a:spcBef>
                <a:spcPts val="492"/>
              </a:spcBef>
              <a:buClr>
                <a:srgbClr val="000000"/>
              </a:buClr>
              <a:buNone/>
            </a:pPr>
            <a:endParaRPr lang="en-US" sz="1400"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305762766"/>
      </p:ext>
    </p:extLst>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85000" lnSpcReduction="20000"/>
          </a:bodyPr>
          <a:lstStyle/>
          <a:p>
            <a:pPr marL="0" indent="0">
              <a:buNone/>
            </a:pPr>
            <a:r>
              <a:rPr lang="en-US" dirty="0"/>
              <a:t>COLLECTIVISM</a:t>
            </a:r>
          </a:p>
          <a:p>
            <a:r>
              <a:rPr lang="en-US" dirty="0"/>
              <a:t>Group goals have priority over individual goals</a:t>
            </a:r>
          </a:p>
          <a:p>
            <a:r>
              <a:rPr lang="en-US" dirty="0"/>
              <a:t>Behavior regulated by group norms</a:t>
            </a:r>
          </a:p>
          <a:p>
            <a:r>
              <a:rPr lang="en-US" dirty="0"/>
              <a:t>Emphasis on hierarchy</a:t>
            </a:r>
          </a:p>
          <a:p>
            <a:r>
              <a:rPr lang="en-US" dirty="0"/>
              <a:t>Teachers have all of the answers</a:t>
            </a:r>
          </a:p>
          <a:p>
            <a:r>
              <a:rPr lang="en-US" dirty="0"/>
              <a:t>Self-reliance means one does not burden the group</a:t>
            </a:r>
          </a:p>
          <a:p>
            <a:r>
              <a:rPr lang="en-US" dirty="0"/>
              <a:t>Women and children are subordinate to men</a:t>
            </a:r>
          </a:p>
          <a:p>
            <a:r>
              <a:rPr lang="en-US" dirty="0"/>
              <a:t>The purpose of education is to enhance the group or country</a:t>
            </a:r>
          </a:p>
          <a:p>
            <a:r>
              <a:rPr lang="en-US" dirty="0"/>
              <a:t>Reliance on religion or ideological framework</a:t>
            </a:r>
          </a:p>
          <a:p>
            <a:r>
              <a:rPr lang="en-US" dirty="0"/>
              <a:t>Extended family</a:t>
            </a:r>
          </a:p>
          <a:p>
            <a:r>
              <a:rPr lang="en-US" dirty="0"/>
              <a:t>Economic goals benefit the whole</a:t>
            </a:r>
          </a:p>
          <a:p>
            <a:endParaRPr lang="en-US" dirty="0"/>
          </a:p>
        </p:txBody>
      </p:sp>
    </p:spTree>
    <p:extLst>
      <p:ext uri="{BB962C8B-B14F-4D97-AF65-F5344CB8AC3E}">
        <p14:creationId xmlns:p14="http://schemas.microsoft.com/office/powerpoint/2010/main" val="3548326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Grp="1" noChangeArrowheads="1"/>
          </p:cNvSpPr>
          <p:nvPr>
            <p:ph type="title"/>
          </p:nvPr>
        </p:nvSpPr>
        <p:spPr>
          <a:xfrm>
            <a:off x="553641" y="178594"/>
            <a:ext cx="8036719" cy="1714500"/>
          </a:xfrm>
          <a:ln/>
        </p:spPr>
        <p:txBody>
          <a:bodyPr/>
          <a:lstStyle/>
          <a:p>
            <a:r>
              <a:rPr lang="en-US" sz="2500" dirty="0" err="1"/>
              <a:t>Triandis</a:t>
            </a:r>
            <a:r>
              <a:rPr lang="en-US" sz="2500" dirty="0"/>
              <a:t> studied how individualism-collectivism applies to individuals: </a:t>
            </a:r>
            <a:r>
              <a:rPr lang="en-US" sz="2500" dirty="0" smtClean="0"/>
              <a:t>how do the </a:t>
            </a:r>
            <a:r>
              <a:rPr lang="en-US" sz="2500" dirty="0"/>
              <a:t>dimensions affect their behavior </a:t>
            </a:r>
          </a:p>
        </p:txBody>
      </p:sp>
      <p:sp>
        <p:nvSpPr>
          <p:cNvPr id="38914" name="Rectangle 2"/>
          <p:cNvSpPr>
            <a:spLocks noGrp="1" noChangeArrowheads="1"/>
          </p:cNvSpPr>
          <p:nvPr>
            <p:ph type="body" idx="1"/>
          </p:nvPr>
        </p:nvSpPr>
        <p:spPr>
          <a:xfrm>
            <a:off x="455414" y="1821656"/>
            <a:ext cx="8036719" cy="4018359"/>
          </a:xfrm>
          <a:ln/>
        </p:spPr>
        <p:txBody>
          <a:bodyPr>
            <a:noAutofit/>
          </a:bodyPr>
          <a:lstStyle/>
          <a:p>
            <a:pPr>
              <a:buFont typeface="Hoefler Text" charset="0"/>
              <a:buBlip>
                <a:blip r:embed="rId2"/>
              </a:buBlip>
            </a:pPr>
            <a:r>
              <a:rPr lang="en-US" sz="2600" dirty="0" err="1"/>
              <a:t>Triandis</a:t>
            </a:r>
            <a:r>
              <a:rPr lang="en-US" sz="2600" dirty="0"/>
              <a:t> helps us to understand that it is a stereotype to think of an individual as strictly individualist or collectivist.</a:t>
            </a:r>
          </a:p>
          <a:p>
            <a:pPr>
              <a:buFont typeface="Hoefler Text" charset="0"/>
              <a:buBlip>
                <a:blip r:embed="rId2"/>
              </a:buBlip>
            </a:pPr>
            <a:r>
              <a:rPr lang="en-US" sz="2600" dirty="0"/>
              <a:t>People have access to both poles and are in general, either </a:t>
            </a:r>
            <a:r>
              <a:rPr lang="en-US" sz="2600" dirty="0" err="1"/>
              <a:t>allocentric</a:t>
            </a:r>
            <a:r>
              <a:rPr lang="en-US" sz="2600" dirty="0"/>
              <a:t> or </a:t>
            </a:r>
            <a:r>
              <a:rPr lang="en-US" sz="2600" dirty="0" err="1"/>
              <a:t>idiocentric</a:t>
            </a:r>
            <a:r>
              <a:rPr lang="en-US" sz="2600" dirty="0"/>
              <a:t>, emphasizing one or the other.</a:t>
            </a:r>
          </a:p>
          <a:p>
            <a:pPr>
              <a:buFont typeface="Hoefler Text" charset="0"/>
              <a:buBlip>
                <a:blip r:embed="rId2"/>
              </a:buBlip>
            </a:pPr>
            <a:r>
              <a:rPr lang="en-US" sz="2600" dirty="0"/>
              <a:t>Horizontal and vertical cultures</a:t>
            </a:r>
          </a:p>
          <a:p>
            <a:pPr>
              <a:buFont typeface="Hoefler Text" charset="0"/>
              <a:buBlip>
                <a:blip r:embed="rId2"/>
              </a:buBlip>
            </a:pPr>
            <a:r>
              <a:rPr lang="en-US" sz="2600" dirty="0"/>
              <a:t>Tight and loose cultures</a:t>
            </a:r>
          </a:p>
          <a:p>
            <a:pPr>
              <a:buFont typeface="Hoefler Text" charset="0"/>
              <a:buBlip>
                <a:blip r:embed="rId2"/>
              </a:buBlip>
            </a:pPr>
            <a:r>
              <a:rPr lang="en-US" sz="2600" dirty="0"/>
              <a:t>Research applying individualism-collectivism at the individual level to the IB learning outcomes include compliance, conformity, and self-efficacy.</a:t>
            </a:r>
          </a:p>
        </p:txBody>
      </p:sp>
    </p:spTree>
    <p:extLst>
      <p:ext uri="{BB962C8B-B14F-4D97-AF65-F5344CB8AC3E}">
        <p14:creationId xmlns:p14="http://schemas.microsoft.com/office/powerpoint/2010/main" val="1270279013"/>
      </p:ext>
    </p:extLst>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sz="4000" dirty="0" smtClean="0"/>
              <a:t>Activity 1 – Choose a Pen</a:t>
            </a:r>
            <a:br>
              <a:rPr lang="en-US" sz="4000" dirty="0" smtClean="0"/>
            </a:br>
            <a:endParaRPr lang="en-US" sz="4000" dirty="0"/>
          </a:p>
        </p:txBody>
      </p:sp>
      <p:pic>
        <p:nvPicPr>
          <p:cNvPr id="2050" name="Picture 2" descr="C:\Users\burakbn\AppData\Local\Microsoft\Windows\Temporary Internet Files\Content.IE5\J2DXSB4B\cross-townsend[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9816" y="2196805"/>
            <a:ext cx="2590800" cy="2504727"/>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burakbn\AppData\Local\Microsoft\Windows\Temporary Internet Files\Content.IE5\J2DXSB4B\cross-townsend[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7272" y="3391190"/>
            <a:ext cx="2536316" cy="245205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burakbn\AppData\Local\Microsoft\Windows\Temporary Internet Files\Content.IE5\NCNOYJG8\pelikan_800_fountain_pen[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094515">
            <a:off x="6139607" y="4621206"/>
            <a:ext cx="2916713" cy="196392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burakbn\AppData\Local\Microsoft\Windows\Temporary Internet Files\Content.IE5\J2DXSB4B\cross-townsend[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1925" y="1076673"/>
            <a:ext cx="2590800" cy="25047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burakbn\AppData\Local\Microsoft\Windows\Temporary Internet Files\Content.IE5\J2DXSB4B\cross-townsend[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94" y="-53278"/>
            <a:ext cx="2590800" cy="2504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4306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5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2 – Underwater Scene</a:t>
            </a:r>
            <a:endParaRPr lang="en-US" dirty="0"/>
          </a:p>
        </p:txBody>
      </p:sp>
      <p:pic>
        <p:nvPicPr>
          <p:cNvPr id="1026" name="Picture 2" descr="Underwater Wor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141387"/>
            <a:ext cx="6858000" cy="5716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56600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about the Scene</a:t>
            </a:r>
            <a:endParaRPr lang="en-US" dirty="0"/>
          </a:p>
        </p:txBody>
      </p:sp>
      <p:sp>
        <p:nvSpPr>
          <p:cNvPr id="3" name="Content Placeholder 2"/>
          <p:cNvSpPr>
            <a:spLocks noGrp="1"/>
          </p:cNvSpPr>
          <p:nvPr>
            <p:ph idx="1"/>
          </p:nvPr>
        </p:nvSpPr>
        <p:spPr/>
        <p:txBody>
          <a:bodyPr/>
          <a:lstStyle/>
          <a:p>
            <a:r>
              <a:rPr lang="en-US" dirty="0" smtClean="0"/>
              <a:t>How many dolphins were in the scene?</a:t>
            </a:r>
          </a:p>
          <a:p>
            <a:r>
              <a:rPr lang="en-US" dirty="0" smtClean="0"/>
              <a:t>What type of fish did you see?</a:t>
            </a:r>
          </a:p>
          <a:p>
            <a:r>
              <a:rPr lang="en-US" dirty="0" smtClean="0"/>
              <a:t>What color was the star fish?</a:t>
            </a:r>
          </a:p>
          <a:p>
            <a:r>
              <a:rPr lang="en-US" dirty="0" smtClean="0"/>
              <a:t>What was going on above the water?</a:t>
            </a:r>
          </a:p>
          <a:p>
            <a:r>
              <a:rPr lang="en-US" dirty="0" smtClean="0"/>
              <a:t>Relatively speaking, where was the light house?</a:t>
            </a:r>
          </a:p>
          <a:p>
            <a:r>
              <a:rPr lang="en-US" dirty="0" smtClean="0"/>
              <a:t>How many distinct palm trees did you see?</a:t>
            </a:r>
            <a:endParaRPr lang="en-US" dirty="0"/>
          </a:p>
        </p:txBody>
      </p:sp>
    </p:spTree>
    <p:extLst>
      <p:ext uri="{BB962C8B-B14F-4D97-AF65-F5344CB8AC3E}">
        <p14:creationId xmlns:p14="http://schemas.microsoft.com/office/powerpoint/2010/main" val="3114977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3 – Line Perception</a:t>
            </a:r>
            <a:endParaRPr lang="en-US" dirty="0"/>
          </a:p>
        </p:txBody>
      </p:sp>
      <p:sp>
        <p:nvSpPr>
          <p:cNvPr id="3" name="Content Placeholder 2"/>
          <p:cNvSpPr>
            <a:spLocks noGrp="1"/>
          </p:cNvSpPr>
          <p:nvPr>
            <p:ph idx="1"/>
          </p:nvPr>
        </p:nvSpPr>
        <p:spPr/>
        <p:txBody>
          <a:bodyPr>
            <a:normAutofit/>
          </a:bodyPr>
          <a:lstStyle/>
          <a:p>
            <a:r>
              <a:rPr lang="en-US" dirty="0"/>
              <a:t>In the </a:t>
            </a:r>
            <a:r>
              <a:rPr lang="en-US" dirty="0" smtClean="0"/>
              <a:t>relative instruction condition</a:t>
            </a:r>
            <a:r>
              <a:rPr lang="en-US" dirty="0"/>
              <a:t>, participants judged whether each box and line combination matched the proportional scaling of the preceding combination; </a:t>
            </a:r>
            <a:endParaRPr lang="en-US" dirty="0" smtClean="0"/>
          </a:p>
          <a:p>
            <a:r>
              <a:rPr lang="en-US" dirty="0" smtClean="0"/>
              <a:t>In the </a:t>
            </a:r>
            <a:r>
              <a:rPr lang="en-US" dirty="0"/>
              <a:t>absolute-instruction condition, participants judged whether each line matched the previous line, regardless of the size of the accompanying box</a:t>
            </a:r>
          </a:p>
        </p:txBody>
      </p:sp>
    </p:spTree>
    <p:extLst>
      <p:ext uri="{BB962C8B-B14F-4D97-AF65-F5344CB8AC3E}">
        <p14:creationId xmlns:p14="http://schemas.microsoft.com/office/powerpoint/2010/main" val="7076923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3 – Perception of a Line</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95400"/>
            <a:ext cx="8419502" cy="5125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3810000" y="3276600"/>
            <a:ext cx="4038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Rectangle 5"/>
          <p:cNvSpPr/>
          <p:nvPr/>
        </p:nvSpPr>
        <p:spPr>
          <a:xfrm>
            <a:off x="3734888" y="5486400"/>
            <a:ext cx="4266111"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895600" y="6444734"/>
            <a:ext cx="2209799" cy="369332"/>
          </a:xfrm>
          <a:prstGeom prst="rect">
            <a:avLst/>
          </a:prstGeom>
          <a:noFill/>
        </p:spPr>
        <p:txBody>
          <a:bodyPr wrap="square" rtlCol="0">
            <a:spAutoFit/>
          </a:bodyPr>
          <a:lstStyle/>
          <a:p>
            <a:r>
              <a:rPr lang="en-US" dirty="0" err="1" smtClean="0"/>
              <a:t>Hedden</a:t>
            </a:r>
            <a:r>
              <a:rPr lang="en-US" dirty="0" smtClean="0"/>
              <a:t>, et. al., 2008 </a:t>
            </a:r>
            <a:endParaRPr lang="en-US" dirty="0"/>
          </a:p>
        </p:txBody>
      </p:sp>
    </p:spTree>
    <p:extLst>
      <p:ext uri="{BB962C8B-B14F-4D97-AF65-F5344CB8AC3E}">
        <p14:creationId xmlns:p14="http://schemas.microsoft.com/office/powerpoint/2010/main" val="1285601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Grp="1" noChangeArrowheads="1"/>
          </p:cNvSpPr>
          <p:nvPr>
            <p:ph type="title"/>
          </p:nvPr>
        </p:nvSpPr>
        <p:spPr>
          <a:ln/>
        </p:spPr>
        <p:txBody>
          <a:bodyPr/>
          <a:lstStyle/>
          <a:p>
            <a:r>
              <a:rPr lang="en-US" sz="3400"/>
              <a:t>Edward T. Hall’s contribution to the time orientation dimension of culture</a:t>
            </a:r>
          </a:p>
        </p:txBody>
      </p:sp>
      <p:sp>
        <p:nvSpPr>
          <p:cNvPr id="40962" name="Rectangle 2"/>
          <p:cNvSpPr>
            <a:spLocks noGrp="1" noChangeArrowheads="1"/>
          </p:cNvSpPr>
          <p:nvPr>
            <p:ph type="body" idx="1"/>
          </p:nvPr>
        </p:nvSpPr>
        <p:spPr>
          <a:ln/>
        </p:spPr>
        <p:txBody>
          <a:bodyPr lIns="0" tIns="0" rIns="1785" bIns="0"/>
          <a:lstStyle/>
          <a:p>
            <a:pPr marL="26788" indent="0">
              <a:buSzPct val="69000"/>
              <a:buNone/>
            </a:pPr>
            <a:r>
              <a:rPr lang="en-US" sz="2400" b="1" dirty="0">
                <a:solidFill>
                  <a:srgbClr val="000000"/>
                </a:solidFill>
                <a:latin typeface="Arial" charset="0"/>
                <a:cs typeface="Arial" charset="0"/>
                <a:sym typeface="Arial" charset="0"/>
              </a:rPr>
              <a:t>MONOCHRONIC: </a:t>
            </a:r>
            <a:r>
              <a:rPr lang="en-US" sz="2400" dirty="0">
                <a:solidFill>
                  <a:srgbClr val="000000"/>
                </a:solidFill>
                <a:latin typeface="Arial" charset="0"/>
                <a:cs typeface="Arial" charset="0"/>
                <a:sym typeface="Arial" charset="0"/>
              </a:rPr>
              <a:t>Do one thing at a time</a:t>
            </a:r>
            <a:endParaRPr lang="en-US" sz="2400" dirty="0">
              <a:solidFill>
                <a:srgbClr val="000000"/>
              </a:solidFill>
              <a:latin typeface="Arial" charset="0"/>
              <a:ea typeface="ヒラギノ角ゴ ProN W3" charset="0"/>
              <a:cs typeface="ヒラギノ角ゴ ProN W3" charset="0"/>
              <a:sym typeface="Arial" charset="0"/>
            </a:endParaRPr>
          </a:p>
          <a:p>
            <a:pPr marL="410751" indent="-383963">
              <a:spcBef>
                <a:spcPts val="492"/>
              </a:spcBef>
              <a:buClr>
                <a:srgbClr val="000000"/>
              </a:buClr>
              <a:buFont typeface="Arial" charset="0"/>
              <a:buChar char="•"/>
            </a:pPr>
            <a:r>
              <a:rPr lang="en-US" sz="2400" dirty="0">
                <a:solidFill>
                  <a:srgbClr val="000000"/>
                </a:solidFill>
                <a:latin typeface="Arial" charset="0"/>
                <a:cs typeface="Arial" charset="0"/>
                <a:sym typeface="Arial" charset="0"/>
              </a:rPr>
              <a:t>Focus on time commitments; concentrate on the job at hand</a:t>
            </a:r>
            <a:endParaRPr lang="en-US" sz="2400" dirty="0">
              <a:solidFill>
                <a:srgbClr val="000000"/>
              </a:solidFill>
              <a:latin typeface="Arial" charset="0"/>
              <a:ea typeface="ヒラギノ角ゴ ProN W3" charset="0"/>
              <a:cs typeface="ヒラギノ角ゴ ProN W3" charset="0"/>
              <a:sym typeface="Arial" charset="0"/>
            </a:endParaRPr>
          </a:p>
          <a:p>
            <a:pPr marL="410751" indent="-383963">
              <a:spcBef>
                <a:spcPts val="492"/>
              </a:spcBef>
              <a:buClr>
                <a:srgbClr val="000000"/>
              </a:buClr>
              <a:buFont typeface="Arial" charset="0"/>
              <a:buChar char="•"/>
            </a:pPr>
            <a:r>
              <a:rPr lang="en-US" sz="2400" dirty="0">
                <a:solidFill>
                  <a:srgbClr val="000000"/>
                </a:solidFill>
                <a:latin typeface="Arial" charset="0"/>
                <a:cs typeface="Arial" charset="0"/>
                <a:sym typeface="Arial" charset="0"/>
              </a:rPr>
              <a:t>Low context; need information</a:t>
            </a:r>
            <a:endParaRPr lang="en-US" sz="2400" dirty="0">
              <a:solidFill>
                <a:srgbClr val="000000"/>
              </a:solidFill>
              <a:latin typeface="Arial" charset="0"/>
              <a:ea typeface="ヒラギノ角ゴ ProN W3" charset="0"/>
              <a:cs typeface="ヒラギノ角ゴ ProN W3" charset="0"/>
              <a:sym typeface="Arial" charset="0"/>
            </a:endParaRPr>
          </a:p>
          <a:p>
            <a:pPr marL="410751" indent="-383963">
              <a:lnSpc>
                <a:spcPct val="90000"/>
              </a:lnSpc>
              <a:spcBef>
                <a:spcPts val="492"/>
              </a:spcBef>
              <a:buClr>
                <a:srgbClr val="000000"/>
              </a:buClr>
              <a:buFont typeface="Arial" charset="0"/>
              <a:buChar char="•"/>
            </a:pPr>
            <a:r>
              <a:rPr lang="en-US" sz="2400" dirty="0">
                <a:solidFill>
                  <a:srgbClr val="000000"/>
                </a:solidFill>
                <a:latin typeface="Arial" charset="0"/>
                <a:cs typeface="Arial" charset="0"/>
                <a:sym typeface="Arial" charset="0"/>
              </a:rPr>
              <a:t>Think about deadlines; adhere to plans</a:t>
            </a:r>
            <a:endParaRPr lang="en-US" sz="2400" dirty="0">
              <a:solidFill>
                <a:srgbClr val="000000"/>
              </a:solidFill>
              <a:latin typeface="Arial" charset="0"/>
              <a:ea typeface="ヒラギノ角ゴ ProN W3" charset="0"/>
              <a:cs typeface="ヒラギノ角ゴ ProN W3" charset="0"/>
              <a:sym typeface="Arial" charset="0"/>
            </a:endParaRPr>
          </a:p>
          <a:p>
            <a:pPr marL="410751" indent="-383963">
              <a:lnSpc>
                <a:spcPct val="90000"/>
              </a:lnSpc>
              <a:spcBef>
                <a:spcPts val="492"/>
              </a:spcBef>
              <a:buClr>
                <a:srgbClr val="000000"/>
              </a:buClr>
              <a:buFont typeface="Arial" charset="0"/>
              <a:buChar char="•"/>
            </a:pPr>
            <a:r>
              <a:rPr lang="en-US" sz="2400" dirty="0">
                <a:solidFill>
                  <a:srgbClr val="000000"/>
                </a:solidFill>
                <a:latin typeface="Arial" charset="0"/>
                <a:cs typeface="Arial" charset="0"/>
                <a:sym typeface="Arial" charset="0"/>
              </a:rPr>
              <a:t>Concern about not disturbing others; follow rules of privacy and consideration</a:t>
            </a:r>
            <a:endParaRPr lang="en-US" sz="2400" dirty="0">
              <a:solidFill>
                <a:srgbClr val="000000"/>
              </a:solidFill>
              <a:latin typeface="Arial" charset="0"/>
              <a:ea typeface="ヒラギノ角ゴ ProN W3" charset="0"/>
              <a:cs typeface="ヒラギノ角ゴ ProN W3" charset="0"/>
              <a:sym typeface="Arial" charset="0"/>
            </a:endParaRPr>
          </a:p>
          <a:p>
            <a:pPr marL="410751" indent="-383963">
              <a:lnSpc>
                <a:spcPct val="90000"/>
              </a:lnSpc>
              <a:spcBef>
                <a:spcPts val="492"/>
              </a:spcBef>
              <a:buClr>
                <a:srgbClr val="000000"/>
              </a:buClr>
              <a:buFont typeface="Arial" charset="0"/>
              <a:buChar char="•"/>
            </a:pPr>
            <a:r>
              <a:rPr lang="en-US" sz="2400" dirty="0">
                <a:solidFill>
                  <a:srgbClr val="000000"/>
                </a:solidFill>
                <a:latin typeface="Arial" charset="0"/>
                <a:cs typeface="Arial" charset="0"/>
                <a:sym typeface="Arial" charset="0"/>
              </a:rPr>
              <a:t>Put the job first</a:t>
            </a:r>
            <a:endParaRPr lang="en-US" sz="2400" dirty="0">
              <a:solidFill>
                <a:srgbClr val="000000"/>
              </a:solidFill>
              <a:latin typeface="Arial" charset="0"/>
              <a:ea typeface="ヒラギノ角ゴ ProN W3" charset="0"/>
              <a:cs typeface="ヒラギノ角ゴ ProN W3" charset="0"/>
              <a:sym typeface="Arial" charset="0"/>
            </a:endParaRPr>
          </a:p>
          <a:p>
            <a:pPr marL="410751" indent="-383963">
              <a:lnSpc>
                <a:spcPct val="90000"/>
              </a:lnSpc>
              <a:spcBef>
                <a:spcPts val="492"/>
              </a:spcBef>
              <a:buClr>
                <a:srgbClr val="000000"/>
              </a:buClr>
              <a:buFont typeface="Arial" charset="0"/>
              <a:buChar char="•"/>
            </a:pPr>
            <a:r>
              <a:rPr lang="en-US" sz="2400" dirty="0">
                <a:solidFill>
                  <a:srgbClr val="000000"/>
                </a:solidFill>
                <a:latin typeface="Arial" charset="0"/>
                <a:cs typeface="Arial" charset="0"/>
                <a:sym typeface="Arial" charset="0"/>
              </a:rPr>
              <a:t>Great respect for property; seldom borrow or lend things</a:t>
            </a:r>
            <a:endParaRPr lang="en-US" sz="2400" dirty="0">
              <a:solidFill>
                <a:srgbClr val="000000"/>
              </a:solidFill>
              <a:latin typeface="Arial" charset="0"/>
              <a:ea typeface="ヒラギノ角ゴ ProN W3" charset="0"/>
              <a:cs typeface="ヒラギノ角ゴ ProN W3" charset="0"/>
              <a:sym typeface="Arial" charset="0"/>
            </a:endParaRPr>
          </a:p>
          <a:p>
            <a:pPr marL="410751" indent="-383963">
              <a:lnSpc>
                <a:spcPct val="90000"/>
              </a:lnSpc>
              <a:spcBef>
                <a:spcPts val="492"/>
              </a:spcBef>
              <a:buClr>
                <a:srgbClr val="000000"/>
              </a:buClr>
              <a:buFont typeface="Arial" charset="0"/>
              <a:buChar char="•"/>
            </a:pPr>
            <a:r>
              <a:rPr lang="en-US" sz="2400" dirty="0">
                <a:solidFill>
                  <a:srgbClr val="000000"/>
                </a:solidFill>
                <a:latin typeface="Arial" charset="0"/>
                <a:cs typeface="Arial" charset="0"/>
                <a:sym typeface="Arial" charset="0"/>
              </a:rPr>
              <a:t>Emphasize promptness</a:t>
            </a:r>
            <a:endParaRPr lang="en-US" sz="2400" dirty="0">
              <a:solidFill>
                <a:srgbClr val="000000"/>
              </a:solidFill>
              <a:latin typeface="Arial" charset="0"/>
              <a:ea typeface="ヒラギノ角ゴ ProN W3" charset="0"/>
              <a:cs typeface="ヒラギノ角ゴ ProN W3" charset="0"/>
              <a:sym typeface="Arial" charset="0"/>
            </a:endParaRPr>
          </a:p>
          <a:p>
            <a:pPr marL="410751" indent="-383963">
              <a:lnSpc>
                <a:spcPct val="90000"/>
              </a:lnSpc>
              <a:spcBef>
                <a:spcPts val="492"/>
              </a:spcBef>
              <a:buClr>
                <a:srgbClr val="000000"/>
              </a:buClr>
              <a:buFont typeface="Arial" charset="0"/>
              <a:buChar char="•"/>
            </a:pPr>
            <a:endParaRPr lang="en-US" sz="1400"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477642199"/>
      </p:ext>
    </p:extLst>
  </p:cSld>
  <p:clrMapOvr>
    <a:masterClrMapping/>
  </p:clrMapOvr>
  <p:transition spd="slow">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fontScale="92500" lnSpcReduction="10000"/>
          </a:bodyPr>
          <a:lstStyle/>
          <a:p>
            <a:pPr marL="0" indent="0">
              <a:buNone/>
            </a:pPr>
            <a:r>
              <a:rPr lang="en-US" b="1" dirty="0"/>
              <a:t>POLYCHRONIC</a:t>
            </a:r>
            <a:r>
              <a:rPr lang="en-US" dirty="0"/>
              <a:t>: Do many things at once</a:t>
            </a:r>
          </a:p>
          <a:p>
            <a:r>
              <a:rPr lang="en-US" dirty="0"/>
              <a:t>Easily distracted</a:t>
            </a:r>
          </a:p>
          <a:p>
            <a:r>
              <a:rPr lang="en-US" dirty="0"/>
              <a:t>High context; already have information</a:t>
            </a:r>
          </a:p>
          <a:p>
            <a:r>
              <a:rPr lang="en-US" dirty="0"/>
              <a:t>Think about goals</a:t>
            </a:r>
          </a:p>
          <a:p>
            <a:r>
              <a:rPr lang="en-US" dirty="0"/>
              <a:t>More concern with those that are closely related than with privacy and disturbing others</a:t>
            </a:r>
          </a:p>
          <a:p>
            <a:r>
              <a:rPr lang="en-US" dirty="0"/>
              <a:t>Put relationships first</a:t>
            </a:r>
          </a:p>
          <a:p>
            <a:r>
              <a:rPr lang="en-US" dirty="0"/>
              <a:t>Borrow and lend things often and easily</a:t>
            </a:r>
          </a:p>
          <a:p>
            <a:r>
              <a:rPr lang="en-US" dirty="0"/>
              <a:t>Base promptness on relationship factors</a:t>
            </a:r>
          </a:p>
          <a:p>
            <a:endParaRPr lang="en-US" dirty="0"/>
          </a:p>
        </p:txBody>
      </p:sp>
    </p:spTree>
    <p:extLst>
      <p:ext uri="{BB962C8B-B14F-4D97-AF65-F5344CB8AC3E}">
        <p14:creationId xmlns:p14="http://schemas.microsoft.com/office/powerpoint/2010/main" val="25456622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a:solidFill>
            <a:schemeClr val="accent1"/>
          </a:solidFill>
        </p:spPr>
        <p:txBody>
          <a:bodyPr/>
          <a:lstStyle/>
          <a:p>
            <a:pPr eaLnBrk="1" hangingPunct="1"/>
            <a:r>
              <a:rPr lang="en-US" altLang="en-US" dirty="0" smtClean="0"/>
              <a:t>Why culture?</a:t>
            </a:r>
          </a:p>
        </p:txBody>
      </p:sp>
      <p:sp>
        <p:nvSpPr>
          <p:cNvPr id="6147" name="Rectangle 3"/>
          <p:cNvSpPr>
            <a:spLocks noGrp="1"/>
          </p:cNvSpPr>
          <p:nvPr>
            <p:ph idx="1"/>
          </p:nvPr>
        </p:nvSpPr>
        <p:spPr/>
        <p:txBody>
          <a:bodyPr>
            <a:normAutofit/>
          </a:bodyPr>
          <a:lstStyle/>
          <a:p>
            <a:pPr eaLnBrk="1" hangingPunct="1">
              <a:defRPr/>
            </a:pPr>
            <a:r>
              <a:rPr lang="en-GB" sz="3300" dirty="0" err="1" smtClean="0"/>
              <a:t>Moghaddam</a:t>
            </a:r>
            <a:r>
              <a:rPr lang="en-GB" sz="3300" dirty="0" smtClean="0"/>
              <a:t> (1993) </a:t>
            </a:r>
            <a:r>
              <a:rPr lang="en-GB" sz="3300" b="1" dirty="0" smtClean="0"/>
              <a:t>Humans have an ‘interactive’ relationship with culture – we shape culture and we are also shaped by it</a:t>
            </a:r>
          </a:p>
          <a:p>
            <a:pPr eaLnBrk="1" hangingPunct="1">
              <a:defRPr/>
            </a:pPr>
            <a:endParaRPr lang="en-GB" sz="3300" dirty="0" smtClean="0"/>
          </a:p>
          <a:p>
            <a:pPr eaLnBrk="1" hangingPunct="1">
              <a:defRPr/>
            </a:pPr>
            <a:r>
              <a:rPr lang="en-GB" sz="3300" dirty="0" err="1" smtClean="0"/>
              <a:t>Jahoda</a:t>
            </a:r>
            <a:r>
              <a:rPr lang="en-GB" sz="3300" dirty="0" smtClean="0"/>
              <a:t> (1978) </a:t>
            </a:r>
            <a:r>
              <a:rPr lang="en-GB" sz="3300" b="1" dirty="0" smtClean="0"/>
              <a:t>believes that ‘Cultural Evolution’ rather than ‘Biological Evolution’ the reason for our progress and civilization today</a:t>
            </a:r>
          </a:p>
          <a:p>
            <a:pPr eaLnBrk="1" hangingPunct="1">
              <a:defRPr/>
            </a:pPr>
            <a:endParaRPr lang="en-US" dirty="0" smtClean="0"/>
          </a:p>
        </p:txBody>
      </p:sp>
    </p:spTree>
    <p:extLst>
      <p:ext uri="{BB962C8B-B14F-4D97-AF65-F5344CB8AC3E}">
        <p14:creationId xmlns:p14="http://schemas.microsoft.com/office/powerpoint/2010/main" val="13586151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Grp="1" noChangeArrowheads="1"/>
          </p:cNvSpPr>
          <p:nvPr>
            <p:ph type="title"/>
          </p:nvPr>
        </p:nvSpPr>
        <p:spPr>
          <a:ln/>
        </p:spPr>
        <p:txBody>
          <a:bodyPr/>
          <a:lstStyle/>
          <a:p>
            <a:r>
              <a:rPr lang="en-US" sz="3400"/>
              <a:t>Time Orientation affects many behaviors</a:t>
            </a:r>
          </a:p>
        </p:txBody>
      </p:sp>
      <p:sp>
        <p:nvSpPr>
          <p:cNvPr id="41986" name="Rectangle 2"/>
          <p:cNvSpPr>
            <a:spLocks noGrp="1" noChangeArrowheads="1"/>
          </p:cNvSpPr>
          <p:nvPr>
            <p:ph type="body" idx="1"/>
          </p:nvPr>
        </p:nvSpPr>
        <p:spPr>
          <a:ln/>
        </p:spPr>
        <p:txBody>
          <a:bodyPr/>
          <a:lstStyle/>
          <a:p>
            <a:pPr>
              <a:buFont typeface="Hoefler Text" charset="0"/>
              <a:buBlip>
                <a:blip r:embed="rId2"/>
              </a:buBlip>
            </a:pPr>
            <a:r>
              <a:rPr lang="en-US" sz="3400"/>
              <a:t>Education</a:t>
            </a:r>
          </a:p>
          <a:p>
            <a:pPr>
              <a:buFont typeface="Hoefler Text" charset="0"/>
              <a:buBlip>
                <a:blip r:embed="rId2"/>
              </a:buBlip>
            </a:pPr>
            <a:r>
              <a:rPr lang="en-US" sz="3400"/>
              <a:t>Stress management</a:t>
            </a:r>
          </a:p>
          <a:p>
            <a:pPr>
              <a:buFont typeface="Hoefler Text" charset="0"/>
              <a:buBlip>
                <a:blip r:embed="rId2"/>
              </a:buBlip>
            </a:pPr>
            <a:r>
              <a:rPr lang="en-US" sz="3400"/>
              <a:t>Health beliefs</a:t>
            </a:r>
          </a:p>
          <a:p>
            <a:pPr>
              <a:buFont typeface="Hoefler Text" charset="0"/>
              <a:buBlip>
                <a:blip r:embed="rId2"/>
              </a:buBlip>
            </a:pPr>
            <a:r>
              <a:rPr lang="en-US" sz="3400"/>
              <a:t>Mental health</a:t>
            </a:r>
          </a:p>
          <a:p>
            <a:pPr>
              <a:buFont typeface="Hoefler Text" charset="0"/>
              <a:buBlip>
                <a:blip r:embed="rId2"/>
              </a:buBlip>
            </a:pPr>
            <a:r>
              <a:rPr lang="en-US" sz="3400"/>
              <a:t>Language</a:t>
            </a:r>
          </a:p>
        </p:txBody>
      </p:sp>
    </p:spTree>
    <p:extLst>
      <p:ext uri="{BB962C8B-B14F-4D97-AF65-F5344CB8AC3E}">
        <p14:creationId xmlns:p14="http://schemas.microsoft.com/office/powerpoint/2010/main" val="1062095413"/>
      </p:ext>
    </p:extLst>
  </p:cSld>
  <p:clrMapOvr>
    <a:masterClrMapping/>
  </p:clrMapOvr>
  <p:transition spd="slow">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Grp="1" noChangeArrowheads="1"/>
          </p:cNvSpPr>
          <p:nvPr>
            <p:ph type="title"/>
          </p:nvPr>
        </p:nvSpPr>
        <p:spPr>
          <a:ln/>
        </p:spPr>
        <p:txBody>
          <a:bodyPr>
            <a:normAutofit fontScale="90000"/>
          </a:bodyPr>
          <a:lstStyle/>
          <a:p>
            <a:r>
              <a:rPr lang="en-US" sz="4500"/>
              <a:t>Assessing Time Orientation with the TRIOS Scale</a:t>
            </a:r>
          </a:p>
        </p:txBody>
      </p:sp>
      <p:sp>
        <p:nvSpPr>
          <p:cNvPr id="43010" name="Rectangle 2"/>
          <p:cNvSpPr>
            <a:spLocks noGrp="1" noChangeArrowheads="1"/>
          </p:cNvSpPr>
          <p:nvPr>
            <p:ph type="body" idx="1"/>
          </p:nvPr>
        </p:nvSpPr>
        <p:spPr>
          <a:ln/>
        </p:spPr>
        <p:txBody>
          <a:bodyPr>
            <a:noAutofit/>
          </a:bodyPr>
          <a:lstStyle/>
          <a:p>
            <a:pPr>
              <a:buFont typeface="Hoefler Text" charset="0"/>
              <a:buBlip>
                <a:blip r:embed="rId2"/>
              </a:buBlip>
            </a:pPr>
            <a:r>
              <a:rPr lang="en-US" sz="2800" dirty="0"/>
              <a:t>TRIOS is a questionnaire assessing 5 interrelating qualities, time, rhythm, improvisation, orality, and spirituality (Jones, 2004, 2005).</a:t>
            </a:r>
          </a:p>
          <a:p>
            <a:pPr>
              <a:spcBef>
                <a:spcPts val="1898"/>
              </a:spcBef>
              <a:buBlip>
                <a:blip r:embed="rId2"/>
              </a:buBlip>
            </a:pPr>
            <a:r>
              <a:rPr lang="en-US" sz="2800" dirty="0"/>
              <a:t>Present time orientation unifies the TRIOS scale.</a:t>
            </a:r>
          </a:p>
          <a:p>
            <a:pPr>
              <a:spcBef>
                <a:spcPts val="1898"/>
              </a:spcBef>
              <a:buBlip>
                <a:blip r:embed="rId2"/>
              </a:buBlip>
            </a:pPr>
            <a:r>
              <a:rPr lang="en-US" sz="2800" dirty="0"/>
              <a:t>High TRIOS scores are correlated with lower grades in school and perceptions that the education system is unfair.</a:t>
            </a:r>
          </a:p>
          <a:p>
            <a:pPr>
              <a:spcBef>
                <a:spcPts val="1898"/>
              </a:spcBef>
              <a:buBlip>
                <a:blip r:embed="rId2"/>
              </a:buBlip>
            </a:pPr>
            <a:r>
              <a:rPr lang="en-US" sz="2800" dirty="0"/>
              <a:t>High TRIOS scores are also correlated with depression and rumination.</a:t>
            </a:r>
          </a:p>
        </p:txBody>
      </p:sp>
    </p:spTree>
    <p:extLst>
      <p:ext uri="{BB962C8B-B14F-4D97-AF65-F5344CB8AC3E}">
        <p14:creationId xmlns:p14="http://schemas.microsoft.com/office/powerpoint/2010/main" val="2233192946"/>
      </p:ext>
    </p:extLst>
  </p:cSld>
  <p:clrMapOvr>
    <a:masterClrMapping/>
  </p:clrMapOvr>
  <p:transition spd="slow">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Grp="1" noChangeArrowheads="1"/>
          </p:cNvSpPr>
          <p:nvPr>
            <p:ph type="title"/>
          </p:nvPr>
        </p:nvSpPr>
        <p:spPr>
          <a:ln/>
        </p:spPr>
        <p:txBody>
          <a:bodyPr/>
          <a:lstStyle/>
          <a:p>
            <a:r>
              <a:rPr lang="en-US" sz="3400"/>
              <a:t>Assessing Time Orientation and Health Beliefs related to Hypertension Management</a:t>
            </a:r>
          </a:p>
        </p:txBody>
      </p:sp>
      <p:sp>
        <p:nvSpPr>
          <p:cNvPr id="44034" name="Rectangle 2"/>
          <p:cNvSpPr>
            <a:spLocks noGrp="1" noChangeArrowheads="1"/>
          </p:cNvSpPr>
          <p:nvPr>
            <p:ph type="body" idx="1"/>
          </p:nvPr>
        </p:nvSpPr>
        <p:spPr>
          <a:xfrm>
            <a:off x="457200" y="1420392"/>
            <a:ext cx="8229600" cy="4525963"/>
          </a:xfrm>
          <a:ln/>
        </p:spPr>
        <p:txBody>
          <a:bodyPr>
            <a:noAutofit/>
          </a:bodyPr>
          <a:lstStyle/>
          <a:p>
            <a:pPr>
              <a:buFont typeface="Hoefler Text" charset="0"/>
              <a:buBlip>
                <a:blip r:embed="rId2"/>
              </a:buBlip>
            </a:pPr>
            <a:r>
              <a:rPr lang="en-US" sz="2400" dirty="0"/>
              <a:t>The Hypertension Temporal Orientation Scale asked questions such as “I treat my blood pressure now so that I can avoid future problems” (Brown &amp; Segal, 1996).</a:t>
            </a:r>
          </a:p>
          <a:p>
            <a:pPr>
              <a:buFont typeface="Hoefler Text" charset="0"/>
              <a:buBlip>
                <a:blip r:embed="rId2"/>
              </a:buBlip>
            </a:pPr>
            <a:r>
              <a:rPr lang="en-US" sz="2400" dirty="0"/>
              <a:t>The dependent variables were components of the Health Belief Model, such as beliefs about the severity of the problem, susceptibility to consequences of hypertension, benefits of taking medications, and barriers and costs related to medication and home remedies.</a:t>
            </a:r>
          </a:p>
          <a:p>
            <a:pPr>
              <a:buFont typeface="Hoefler Text" charset="0"/>
              <a:buBlip>
                <a:blip r:embed="rId2"/>
              </a:buBlip>
            </a:pPr>
            <a:r>
              <a:rPr lang="en-US" sz="2400" dirty="0"/>
              <a:t>African Americans tested more present oriented than White Americans, particularly about day-to-day hypertension management. </a:t>
            </a:r>
          </a:p>
          <a:p>
            <a:pPr>
              <a:buFont typeface="Hoefler Text" charset="0"/>
              <a:buBlip>
                <a:blip r:embed="rId2"/>
              </a:buBlip>
            </a:pPr>
            <a:r>
              <a:rPr lang="en-US" sz="2400" dirty="0"/>
              <a:t>It does little good for health care providers to give someone directions about managing chronic health problems unless the information is culturally relevant. </a:t>
            </a:r>
          </a:p>
        </p:txBody>
      </p:sp>
    </p:spTree>
    <p:extLst>
      <p:ext uri="{BB962C8B-B14F-4D97-AF65-F5344CB8AC3E}">
        <p14:creationId xmlns:p14="http://schemas.microsoft.com/office/powerpoint/2010/main" val="2499625382"/>
      </p:ext>
    </p:extLst>
  </p:cSld>
  <p:clrMapOvr>
    <a:masterClrMapping/>
  </p:clrMapOvr>
  <p:transition spd="slow">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0"/>
            <a:ext cx="8229600" cy="1143000"/>
          </a:xfrm>
          <a:solidFill>
            <a:schemeClr val="accent1"/>
          </a:solidFill>
        </p:spPr>
        <p:txBody>
          <a:bodyPr>
            <a:normAutofit/>
          </a:bodyPr>
          <a:lstStyle/>
          <a:p>
            <a:pPr eaLnBrk="1" hangingPunct="1"/>
            <a:r>
              <a:rPr lang="en-US" altLang="en-US" sz="4000" dirty="0" smtClean="0"/>
              <a:t>Edward Hall’s </a:t>
            </a:r>
            <a:r>
              <a:rPr lang="en-US" altLang="en-US" sz="4000" dirty="0" err="1" smtClean="0"/>
              <a:t>Proxemic</a:t>
            </a:r>
            <a:r>
              <a:rPr lang="en-US" altLang="en-US" sz="4000" dirty="0" smtClean="0"/>
              <a:t> theory (1966)</a:t>
            </a:r>
          </a:p>
        </p:txBody>
      </p:sp>
      <p:sp>
        <p:nvSpPr>
          <p:cNvPr id="25603" name="Rectangle 3"/>
          <p:cNvSpPr>
            <a:spLocks noGrp="1" noChangeArrowheads="1"/>
          </p:cNvSpPr>
          <p:nvPr>
            <p:ph type="body" idx="1"/>
          </p:nvPr>
        </p:nvSpPr>
        <p:spPr>
          <a:xfrm>
            <a:off x="0" y="1143000"/>
            <a:ext cx="9144000" cy="5715000"/>
          </a:xfrm>
        </p:spPr>
        <p:txBody>
          <a:bodyPr/>
          <a:lstStyle/>
          <a:p>
            <a:pPr eaLnBrk="1" hangingPunct="1"/>
            <a:r>
              <a:rPr lang="en-US" altLang="ko-KR" smtClean="0">
                <a:ea typeface="굴림" panose="020B0600000101010101" pitchFamily="34" charset="-127"/>
              </a:rPr>
              <a:t>Hall’s </a:t>
            </a:r>
            <a:r>
              <a:rPr lang="en-US" altLang="ko-KR" b="1" smtClean="0">
                <a:ea typeface="굴림" panose="020B0600000101010101" pitchFamily="34" charset="-127"/>
              </a:rPr>
              <a:t>proxemic theory </a:t>
            </a:r>
            <a:r>
              <a:rPr lang="en-US" altLang="ko-KR" smtClean="0">
                <a:ea typeface="굴림" panose="020B0600000101010101" pitchFamily="34" charset="-127"/>
              </a:rPr>
              <a:t>(1966) is based on a culture’s need for personal space”. </a:t>
            </a:r>
          </a:p>
          <a:p>
            <a:pPr eaLnBrk="1" hangingPunct="1"/>
            <a:endParaRPr lang="en-US" altLang="ko-KR" smtClean="0">
              <a:ea typeface="굴림" panose="020B0600000101010101" pitchFamily="34" charset="-127"/>
            </a:endParaRPr>
          </a:p>
          <a:p>
            <a:pPr eaLnBrk="1" hangingPunct="1"/>
            <a:r>
              <a:rPr lang="en-US" altLang="ko-KR" smtClean="0">
                <a:ea typeface="굴림" panose="020B0600000101010101" pitchFamily="34" charset="-127"/>
              </a:rPr>
              <a:t>In his book, </a:t>
            </a:r>
            <a:r>
              <a:rPr lang="en-US" altLang="ko-KR" i="1" smtClean="0">
                <a:ea typeface="굴림" panose="020B0600000101010101" pitchFamily="34" charset="-127"/>
              </a:rPr>
              <a:t>The Hidden Dimension, </a:t>
            </a:r>
            <a:r>
              <a:rPr lang="en-US" altLang="ko-KR" smtClean="0">
                <a:ea typeface="굴림" panose="020B0600000101010101" pitchFamily="34" charset="-127"/>
              </a:rPr>
              <a:t>he shows that different cultures have different perceptions of the amount of personal space that is required to be comfortable. </a:t>
            </a:r>
          </a:p>
          <a:p>
            <a:pPr eaLnBrk="1" hangingPunct="1"/>
            <a:endParaRPr lang="en-US" altLang="ko-KR" smtClean="0">
              <a:ea typeface="굴림" panose="020B0600000101010101" pitchFamily="34" charset="-127"/>
            </a:endParaRPr>
          </a:p>
          <a:p>
            <a:pPr eaLnBrk="1" hangingPunct="1"/>
            <a:r>
              <a:rPr lang="en-US" altLang="ko-KR" smtClean="0">
                <a:ea typeface="굴림" panose="020B0600000101010101" pitchFamily="34" charset="-127"/>
              </a:rPr>
              <a:t>People only allow their closest, most intimate friends into this bubble of space. </a:t>
            </a:r>
            <a:endParaRPr lang="en-US" altLang="en-US" smtClean="0"/>
          </a:p>
        </p:txBody>
      </p:sp>
    </p:spTree>
    <p:extLst>
      <p:ext uri="{BB962C8B-B14F-4D97-AF65-F5344CB8AC3E}">
        <p14:creationId xmlns:p14="http://schemas.microsoft.com/office/powerpoint/2010/main" val="26783933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4638"/>
            <a:ext cx="8229600" cy="944562"/>
          </a:xfrm>
          <a:solidFill>
            <a:schemeClr val="accent1"/>
          </a:solidFill>
        </p:spPr>
        <p:txBody>
          <a:bodyPr/>
          <a:lstStyle/>
          <a:p>
            <a:pPr eaLnBrk="1" hangingPunct="1"/>
            <a:r>
              <a:rPr lang="en-US" altLang="en-US" smtClean="0"/>
              <a:t>Personal space….</a:t>
            </a:r>
          </a:p>
        </p:txBody>
      </p:sp>
      <p:sp>
        <p:nvSpPr>
          <p:cNvPr id="26627" name="Rectangle 3"/>
          <p:cNvSpPr>
            <a:spLocks noGrp="1" noChangeArrowheads="1"/>
          </p:cNvSpPr>
          <p:nvPr>
            <p:ph type="body" idx="1"/>
          </p:nvPr>
        </p:nvSpPr>
        <p:spPr>
          <a:xfrm>
            <a:off x="0" y="1371600"/>
            <a:ext cx="9144000" cy="5486400"/>
          </a:xfrm>
        </p:spPr>
        <p:txBody>
          <a:bodyPr/>
          <a:lstStyle/>
          <a:p>
            <a:pPr eaLnBrk="1" hangingPunct="1"/>
            <a:r>
              <a:rPr lang="en-US" altLang="ko-KR" dirty="0" smtClean="0">
                <a:ea typeface="굴림" panose="020B0600000101010101" pitchFamily="34" charset="-127"/>
              </a:rPr>
              <a:t>In the US, for instance, people engaged in conversation will assume a social distance of roughly 10—15 cm/ 4—7 inches </a:t>
            </a:r>
          </a:p>
          <a:p>
            <a:pPr eaLnBrk="1" hangingPunct="1"/>
            <a:endParaRPr lang="en-US" altLang="ko-KR" dirty="0" smtClean="0">
              <a:ea typeface="굴림" panose="020B0600000101010101" pitchFamily="34" charset="-127"/>
            </a:endParaRPr>
          </a:p>
          <a:p>
            <a:pPr eaLnBrk="1" hangingPunct="1"/>
            <a:r>
              <a:rPr lang="en-US" altLang="ko-KR" dirty="0">
                <a:ea typeface="굴림" panose="020B0600000101010101" pitchFamily="34" charset="-127"/>
              </a:rPr>
              <a:t>B</a:t>
            </a:r>
            <a:r>
              <a:rPr lang="en-US" altLang="ko-KR" dirty="0" smtClean="0">
                <a:ea typeface="굴림" panose="020B0600000101010101" pitchFamily="34" charset="-127"/>
              </a:rPr>
              <a:t>ut in many parts of Europe the expected social distance is roughly half that, with the result that Americans travelling overseas often experience the urgent need to back away from a conversation partner who seems to be getting too close.</a:t>
            </a:r>
            <a:endParaRPr lang="en-US" altLang="en-US" dirty="0" smtClean="0"/>
          </a:p>
          <a:p>
            <a:pPr eaLnBrk="1" hangingPunct="1"/>
            <a:endParaRPr lang="en-US" altLang="en-US" dirty="0" smtClean="0"/>
          </a:p>
        </p:txBody>
      </p:sp>
      <p:sp>
        <p:nvSpPr>
          <p:cNvPr id="2" name="Rectangle 1"/>
          <p:cNvSpPr/>
          <p:nvPr/>
        </p:nvSpPr>
        <p:spPr>
          <a:xfrm>
            <a:off x="1828800" y="2362200"/>
            <a:ext cx="3962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2"/>
          <p:cNvSpPr/>
          <p:nvPr/>
        </p:nvSpPr>
        <p:spPr>
          <a:xfrm>
            <a:off x="281454" y="3997234"/>
            <a:ext cx="8732537" cy="2286000"/>
          </a:xfrm>
          <a:custGeom>
            <a:avLst/>
            <a:gdLst>
              <a:gd name="connsiteX0" fmla="*/ 3232455 w 8732537"/>
              <a:gd name="connsiteY0" fmla="*/ 78377 h 2286000"/>
              <a:gd name="connsiteX1" fmla="*/ 3232455 w 8732537"/>
              <a:gd name="connsiteY1" fmla="*/ 78377 h 2286000"/>
              <a:gd name="connsiteX2" fmla="*/ 3206329 w 8732537"/>
              <a:gd name="connsiteY2" fmla="*/ 600892 h 2286000"/>
              <a:gd name="connsiteX3" fmla="*/ 3088763 w 8732537"/>
              <a:gd name="connsiteY3" fmla="*/ 574766 h 2286000"/>
              <a:gd name="connsiteX4" fmla="*/ 2540123 w 8732537"/>
              <a:gd name="connsiteY4" fmla="*/ 561703 h 2286000"/>
              <a:gd name="connsiteX5" fmla="*/ 2383369 w 8732537"/>
              <a:gd name="connsiteY5" fmla="*/ 574766 h 2286000"/>
              <a:gd name="connsiteX6" fmla="*/ 2252740 w 8732537"/>
              <a:gd name="connsiteY6" fmla="*/ 587829 h 2286000"/>
              <a:gd name="connsiteX7" fmla="*/ 672135 w 8732537"/>
              <a:gd name="connsiteY7" fmla="*/ 574766 h 2286000"/>
              <a:gd name="connsiteX8" fmla="*/ 567632 w 8732537"/>
              <a:gd name="connsiteY8" fmla="*/ 587829 h 2286000"/>
              <a:gd name="connsiteX9" fmla="*/ 528443 w 8732537"/>
              <a:gd name="connsiteY9" fmla="*/ 600892 h 2286000"/>
              <a:gd name="connsiteX10" fmla="*/ 280249 w 8732537"/>
              <a:gd name="connsiteY10" fmla="*/ 613955 h 2286000"/>
              <a:gd name="connsiteX11" fmla="*/ 241060 w 8732537"/>
              <a:gd name="connsiteY11" fmla="*/ 640080 h 2286000"/>
              <a:gd name="connsiteX12" fmla="*/ 175746 w 8732537"/>
              <a:gd name="connsiteY12" fmla="*/ 653143 h 2286000"/>
              <a:gd name="connsiteX13" fmla="*/ 123495 w 8732537"/>
              <a:gd name="connsiteY13" fmla="*/ 666206 h 2286000"/>
              <a:gd name="connsiteX14" fmla="*/ 97369 w 8732537"/>
              <a:gd name="connsiteY14" fmla="*/ 1463040 h 2286000"/>
              <a:gd name="connsiteX15" fmla="*/ 110432 w 8732537"/>
              <a:gd name="connsiteY15" fmla="*/ 2011680 h 2286000"/>
              <a:gd name="connsiteX16" fmla="*/ 123495 w 8732537"/>
              <a:gd name="connsiteY16" fmla="*/ 2050869 h 2286000"/>
              <a:gd name="connsiteX17" fmla="*/ 214935 w 8732537"/>
              <a:gd name="connsiteY17" fmla="*/ 2076995 h 2286000"/>
              <a:gd name="connsiteX18" fmla="*/ 306375 w 8732537"/>
              <a:gd name="connsiteY18" fmla="*/ 2090057 h 2286000"/>
              <a:gd name="connsiteX19" fmla="*/ 384752 w 8732537"/>
              <a:gd name="connsiteY19" fmla="*/ 2103120 h 2286000"/>
              <a:gd name="connsiteX20" fmla="*/ 502317 w 8732537"/>
              <a:gd name="connsiteY20" fmla="*/ 2155372 h 2286000"/>
              <a:gd name="connsiteX21" fmla="*/ 554569 w 8732537"/>
              <a:gd name="connsiteY21" fmla="*/ 2168435 h 2286000"/>
              <a:gd name="connsiteX22" fmla="*/ 802763 w 8732537"/>
              <a:gd name="connsiteY22" fmla="*/ 2194560 h 2286000"/>
              <a:gd name="connsiteX23" fmla="*/ 855015 w 8732537"/>
              <a:gd name="connsiteY23" fmla="*/ 2220686 h 2286000"/>
              <a:gd name="connsiteX24" fmla="*/ 1194649 w 8732537"/>
              <a:gd name="connsiteY24" fmla="*/ 2246812 h 2286000"/>
              <a:gd name="connsiteX25" fmla="*/ 2109049 w 8732537"/>
              <a:gd name="connsiteY25" fmla="*/ 2286000 h 2286000"/>
              <a:gd name="connsiteX26" fmla="*/ 2278866 w 8732537"/>
              <a:gd name="connsiteY26" fmla="*/ 2233749 h 2286000"/>
              <a:gd name="connsiteX27" fmla="*/ 2357243 w 8732537"/>
              <a:gd name="connsiteY27" fmla="*/ 2194560 h 2286000"/>
              <a:gd name="connsiteX28" fmla="*/ 2618500 w 8732537"/>
              <a:gd name="connsiteY28" fmla="*/ 2207623 h 2286000"/>
              <a:gd name="connsiteX29" fmla="*/ 2723003 w 8732537"/>
              <a:gd name="connsiteY29" fmla="*/ 2220686 h 2286000"/>
              <a:gd name="connsiteX30" fmla="*/ 2814443 w 8732537"/>
              <a:gd name="connsiteY30" fmla="*/ 2233749 h 2286000"/>
              <a:gd name="connsiteX31" fmla="*/ 2971197 w 8732537"/>
              <a:gd name="connsiteY31" fmla="*/ 2246812 h 2286000"/>
              <a:gd name="connsiteX32" fmla="*/ 3180203 w 8732537"/>
              <a:gd name="connsiteY32" fmla="*/ 2220686 h 2286000"/>
              <a:gd name="connsiteX33" fmla="*/ 3206329 w 8732537"/>
              <a:gd name="connsiteY33" fmla="*/ 2181497 h 2286000"/>
              <a:gd name="connsiteX34" fmla="*/ 3663529 w 8732537"/>
              <a:gd name="connsiteY34" fmla="*/ 2194560 h 2286000"/>
              <a:gd name="connsiteX35" fmla="*/ 4538740 w 8732537"/>
              <a:gd name="connsiteY35" fmla="*/ 2194560 h 2286000"/>
              <a:gd name="connsiteX36" fmla="*/ 4826123 w 8732537"/>
              <a:gd name="connsiteY36" fmla="*/ 2181497 h 2286000"/>
              <a:gd name="connsiteX37" fmla="*/ 4943689 w 8732537"/>
              <a:gd name="connsiteY37" fmla="*/ 2142309 h 2286000"/>
              <a:gd name="connsiteX38" fmla="*/ 4995940 w 8732537"/>
              <a:gd name="connsiteY38" fmla="*/ 2063932 h 2286000"/>
              <a:gd name="connsiteX39" fmla="*/ 5074317 w 8732537"/>
              <a:gd name="connsiteY39" fmla="*/ 2076995 h 2286000"/>
              <a:gd name="connsiteX40" fmla="*/ 5113506 w 8732537"/>
              <a:gd name="connsiteY40" fmla="*/ 2090057 h 2286000"/>
              <a:gd name="connsiteX41" fmla="*/ 5218009 w 8732537"/>
              <a:gd name="connsiteY41" fmla="*/ 2103120 h 2286000"/>
              <a:gd name="connsiteX42" fmla="*/ 5753586 w 8732537"/>
              <a:gd name="connsiteY42" fmla="*/ 2050869 h 2286000"/>
              <a:gd name="connsiteX43" fmla="*/ 5766649 w 8732537"/>
              <a:gd name="connsiteY43" fmla="*/ 2011680 h 2286000"/>
              <a:gd name="connsiteX44" fmla="*/ 5831963 w 8732537"/>
              <a:gd name="connsiteY44" fmla="*/ 2024743 h 2286000"/>
              <a:gd name="connsiteX45" fmla="*/ 6001780 w 8732537"/>
              <a:gd name="connsiteY45" fmla="*/ 2076995 h 2286000"/>
              <a:gd name="connsiteX46" fmla="*/ 6119346 w 8732537"/>
              <a:gd name="connsiteY46" fmla="*/ 2090057 h 2286000"/>
              <a:gd name="connsiteX47" fmla="*/ 6432855 w 8732537"/>
              <a:gd name="connsiteY47" fmla="*/ 2116183 h 2286000"/>
              <a:gd name="connsiteX48" fmla="*/ 6472043 w 8732537"/>
              <a:gd name="connsiteY48" fmla="*/ 2063932 h 2286000"/>
              <a:gd name="connsiteX49" fmla="*/ 6550420 w 8732537"/>
              <a:gd name="connsiteY49" fmla="*/ 1828800 h 2286000"/>
              <a:gd name="connsiteX50" fmla="*/ 6602672 w 8732537"/>
              <a:gd name="connsiteY50" fmla="*/ 1907177 h 2286000"/>
              <a:gd name="connsiteX51" fmla="*/ 6615735 w 8732537"/>
              <a:gd name="connsiteY51" fmla="*/ 1946366 h 2286000"/>
              <a:gd name="connsiteX52" fmla="*/ 6628797 w 8732537"/>
              <a:gd name="connsiteY52" fmla="*/ 1998617 h 2286000"/>
              <a:gd name="connsiteX53" fmla="*/ 6667986 w 8732537"/>
              <a:gd name="connsiteY53" fmla="*/ 2037806 h 2286000"/>
              <a:gd name="connsiteX54" fmla="*/ 6707175 w 8732537"/>
              <a:gd name="connsiteY54" fmla="*/ 2050869 h 2286000"/>
              <a:gd name="connsiteX55" fmla="*/ 6824740 w 8732537"/>
              <a:gd name="connsiteY55" fmla="*/ 2063932 h 2286000"/>
              <a:gd name="connsiteX56" fmla="*/ 6955369 w 8732537"/>
              <a:gd name="connsiteY56" fmla="*/ 2050869 h 2286000"/>
              <a:gd name="connsiteX57" fmla="*/ 7268877 w 8732537"/>
              <a:gd name="connsiteY57" fmla="*/ 2037806 h 2286000"/>
              <a:gd name="connsiteX58" fmla="*/ 7334192 w 8732537"/>
              <a:gd name="connsiteY58" fmla="*/ 2024743 h 2286000"/>
              <a:gd name="connsiteX59" fmla="*/ 7425632 w 8732537"/>
              <a:gd name="connsiteY59" fmla="*/ 1998617 h 2286000"/>
              <a:gd name="connsiteX60" fmla="*/ 7490946 w 8732537"/>
              <a:gd name="connsiteY60" fmla="*/ 1920240 h 2286000"/>
              <a:gd name="connsiteX61" fmla="*/ 7530135 w 8732537"/>
              <a:gd name="connsiteY61" fmla="*/ 1802675 h 2286000"/>
              <a:gd name="connsiteX62" fmla="*/ 7582386 w 8732537"/>
              <a:gd name="connsiteY62" fmla="*/ 1750423 h 2286000"/>
              <a:gd name="connsiteX63" fmla="*/ 7739140 w 8732537"/>
              <a:gd name="connsiteY63" fmla="*/ 1645920 h 2286000"/>
              <a:gd name="connsiteX64" fmla="*/ 7778329 w 8732537"/>
              <a:gd name="connsiteY64" fmla="*/ 1619795 h 2286000"/>
              <a:gd name="connsiteX65" fmla="*/ 7935083 w 8732537"/>
              <a:gd name="connsiteY65" fmla="*/ 1593669 h 2286000"/>
              <a:gd name="connsiteX66" fmla="*/ 8039586 w 8732537"/>
              <a:gd name="connsiteY66" fmla="*/ 1541417 h 2286000"/>
              <a:gd name="connsiteX67" fmla="*/ 8117963 w 8732537"/>
              <a:gd name="connsiteY67" fmla="*/ 1502229 h 2286000"/>
              <a:gd name="connsiteX68" fmla="*/ 8196340 w 8732537"/>
              <a:gd name="connsiteY68" fmla="*/ 1449977 h 2286000"/>
              <a:gd name="connsiteX69" fmla="*/ 8248592 w 8732537"/>
              <a:gd name="connsiteY69" fmla="*/ 1423852 h 2286000"/>
              <a:gd name="connsiteX70" fmla="*/ 8405346 w 8732537"/>
              <a:gd name="connsiteY70" fmla="*/ 1332412 h 2286000"/>
              <a:gd name="connsiteX71" fmla="*/ 8457597 w 8732537"/>
              <a:gd name="connsiteY71" fmla="*/ 1280160 h 2286000"/>
              <a:gd name="connsiteX72" fmla="*/ 8562100 w 8732537"/>
              <a:gd name="connsiteY72" fmla="*/ 1136469 h 2286000"/>
              <a:gd name="connsiteX73" fmla="*/ 8692729 w 8732537"/>
              <a:gd name="connsiteY73" fmla="*/ 992777 h 2286000"/>
              <a:gd name="connsiteX74" fmla="*/ 8705792 w 8732537"/>
              <a:gd name="connsiteY74" fmla="*/ 940526 h 2286000"/>
              <a:gd name="connsiteX75" fmla="*/ 8731917 w 8732537"/>
              <a:gd name="connsiteY75" fmla="*/ 862149 h 2286000"/>
              <a:gd name="connsiteX76" fmla="*/ 8718855 w 8732537"/>
              <a:gd name="connsiteY76" fmla="*/ 731520 h 2286000"/>
              <a:gd name="connsiteX77" fmla="*/ 8653540 w 8732537"/>
              <a:gd name="connsiteY77" fmla="*/ 613955 h 2286000"/>
              <a:gd name="connsiteX78" fmla="*/ 8601289 w 8732537"/>
              <a:gd name="connsiteY78" fmla="*/ 509452 h 2286000"/>
              <a:gd name="connsiteX79" fmla="*/ 8562100 w 8732537"/>
              <a:gd name="connsiteY79" fmla="*/ 418012 h 2286000"/>
              <a:gd name="connsiteX80" fmla="*/ 8535975 w 8732537"/>
              <a:gd name="connsiteY80" fmla="*/ 378823 h 2286000"/>
              <a:gd name="connsiteX81" fmla="*/ 8522912 w 8732537"/>
              <a:gd name="connsiteY81" fmla="*/ 339635 h 2286000"/>
              <a:gd name="connsiteX82" fmla="*/ 8483723 w 8732537"/>
              <a:gd name="connsiteY82" fmla="*/ 326572 h 2286000"/>
              <a:gd name="connsiteX83" fmla="*/ 8470660 w 8732537"/>
              <a:gd name="connsiteY83" fmla="*/ 235132 h 2286000"/>
              <a:gd name="connsiteX84" fmla="*/ 8353095 w 8732537"/>
              <a:gd name="connsiteY84" fmla="*/ 182880 h 2286000"/>
              <a:gd name="connsiteX85" fmla="*/ 8274717 w 8732537"/>
              <a:gd name="connsiteY85" fmla="*/ 143692 h 2286000"/>
              <a:gd name="connsiteX86" fmla="*/ 8222466 w 8732537"/>
              <a:gd name="connsiteY86" fmla="*/ 117566 h 2286000"/>
              <a:gd name="connsiteX87" fmla="*/ 8144089 w 8732537"/>
              <a:gd name="connsiteY87" fmla="*/ 104503 h 2286000"/>
              <a:gd name="connsiteX88" fmla="*/ 8091837 w 8732537"/>
              <a:gd name="connsiteY88" fmla="*/ 78377 h 2286000"/>
              <a:gd name="connsiteX89" fmla="*/ 7869769 w 8732537"/>
              <a:gd name="connsiteY89" fmla="*/ 78377 h 2286000"/>
              <a:gd name="connsiteX90" fmla="*/ 7817517 w 8732537"/>
              <a:gd name="connsiteY90" fmla="*/ 91440 h 2286000"/>
              <a:gd name="connsiteX91" fmla="*/ 7778329 w 8732537"/>
              <a:gd name="connsiteY91" fmla="*/ 104503 h 2286000"/>
              <a:gd name="connsiteX92" fmla="*/ 7621575 w 8732537"/>
              <a:gd name="connsiteY92" fmla="*/ 91440 h 2286000"/>
              <a:gd name="connsiteX93" fmla="*/ 7242752 w 8732537"/>
              <a:gd name="connsiteY93" fmla="*/ 117566 h 2286000"/>
              <a:gd name="connsiteX94" fmla="*/ 7190500 w 8732537"/>
              <a:gd name="connsiteY94" fmla="*/ 143692 h 2286000"/>
              <a:gd name="connsiteX95" fmla="*/ 7085997 w 8732537"/>
              <a:gd name="connsiteY95" fmla="*/ 169817 h 2286000"/>
              <a:gd name="connsiteX96" fmla="*/ 6968432 w 8732537"/>
              <a:gd name="connsiteY96" fmla="*/ 222069 h 2286000"/>
              <a:gd name="connsiteX97" fmla="*/ 6811677 w 8732537"/>
              <a:gd name="connsiteY97" fmla="*/ 235132 h 2286000"/>
              <a:gd name="connsiteX98" fmla="*/ 6681049 w 8732537"/>
              <a:gd name="connsiteY98" fmla="*/ 248195 h 2286000"/>
              <a:gd name="connsiteX99" fmla="*/ 6367540 w 8732537"/>
              <a:gd name="connsiteY99" fmla="*/ 235132 h 2286000"/>
              <a:gd name="connsiteX100" fmla="*/ 6302226 w 8732537"/>
              <a:gd name="connsiteY100" fmla="*/ 222069 h 2286000"/>
              <a:gd name="connsiteX101" fmla="*/ 6184660 w 8732537"/>
              <a:gd name="connsiteY101" fmla="*/ 156755 h 2286000"/>
              <a:gd name="connsiteX102" fmla="*/ 5988717 w 8732537"/>
              <a:gd name="connsiteY102" fmla="*/ 143692 h 2286000"/>
              <a:gd name="connsiteX103" fmla="*/ 5845026 w 8732537"/>
              <a:gd name="connsiteY103" fmla="*/ 130629 h 2286000"/>
              <a:gd name="connsiteX104" fmla="*/ 5792775 w 8732537"/>
              <a:gd name="connsiteY104" fmla="*/ 91440 h 2286000"/>
              <a:gd name="connsiteX105" fmla="*/ 5701335 w 8732537"/>
              <a:gd name="connsiteY105" fmla="*/ 65315 h 2286000"/>
              <a:gd name="connsiteX106" fmla="*/ 5400889 w 8732537"/>
              <a:gd name="connsiteY106" fmla="*/ 39189 h 2286000"/>
              <a:gd name="connsiteX107" fmla="*/ 3950912 w 8732537"/>
              <a:gd name="connsiteY107" fmla="*/ 26126 h 2286000"/>
              <a:gd name="connsiteX108" fmla="*/ 3911723 w 8732537"/>
              <a:gd name="connsiteY108" fmla="*/ 0 h 2286000"/>
              <a:gd name="connsiteX109" fmla="*/ 3859472 w 8732537"/>
              <a:gd name="connsiteY109" fmla="*/ 26126 h 2286000"/>
              <a:gd name="connsiteX110" fmla="*/ 3728843 w 8732537"/>
              <a:gd name="connsiteY110" fmla="*/ 65315 h 2286000"/>
              <a:gd name="connsiteX111" fmla="*/ 3363083 w 8732537"/>
              <a:gd name="connsiteY111" fmla="*/ 65315 h 2286000"/>
              <a:gd name="connsiteX112" fmla="*/ 3323895 w 8732537"/>
              <a:gd name="connsiteY112" fmla="*/ 91440 h 2286000"/>
              <a:gd name="connsiteX113" fmla="*/ 3232455 w 8732537"/>
              <a:gd name="connsiteY113" fmla="*/ 78377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Lst>
            <a:rect l="l" t="t" r="r" b="b"/>
            <a:pathLst>
              <a:path w="8732537" h="2286000">
                <a:moveTo>
                  <a:pt x="3232455" y="78377"/>
                </a:moveTo>
                <a:lnTo>
                  <a:pt x="3232455" y="78377"/>
                </a:lnTo>
                <a:cubicBezTo>
                  <a:pt x="3223746" y="252549"/>
                  <a:pt x="3241372" y="430060"/>
                  <a:pt x="3206329" y="600892"/>
                </a:cubicBezTo>
                <a:cubicBezTo>
                  <a:pt x="3201349" y="625170"/>
                  <a:pt x="3107860" y="575615"/>
                  <a:pt x="3088763" y="574766"/>
                </a:cubicBezTo>
                <a:cubicBezTo>
                  <a:pt x="2906012" y="566644"/>
                  <a:pt x="2723003" y="566057"/>
                  <a:pt x="2540123" y="561703"/>
                </a:cubicBezTo>
                <a:lnTo>
                  <a:pt x="2383369" y="574766"/>
                </a:lnTo>
                <a:cubicBezTo>
                  <a:pt x="2339789" y="578728"/>
                  <a:pt x="2296500" y="587829"/>
                  <a:pt x="2252740" y="587829"/>
                </a:cubicBezTo>
                <a:lnTo>
                  <a:pt x="672135" y="574766"/>
                </a:lnTo>
                <a:cubicBezTo>
                  <a:pt x="637301" y="579120"/>
                  <a:pt x="602171" y="581549"/>
                  <a:pt x="567632" y="587829"/>
                </a:cubicBezTo>
                <a:cubicBezTo>
                  <a:pt x="554084" y="590292"/>
                  <a:pt x="542156" y="599645"/>
                  <a:pt x="528443" y="600892"/>
                </a:cubicBezTo>
                <a:cubicBezTo>
                  <a:pt x="445937" y="608393"/>
                  <a:pt x="362980" y="609601"/>
                  <a:pt x="280249" y="613955"/>
                </a:cubicBezTo>
                <a:cubicBezTo>
                  <a:pt x="267186" y="622663"/>
                  <a:pt x="255760" y="634568"/>
                  <a:pt x="241060" y="640080"/>
                </a:cubicBezTo>
                <a:cubicBezTo>
                  <a:pt x="220271" y="647876"/>
                  <a:pt x="197420" y="648327"/>
                  <a:pt x="175746" y="653143"/>
                </a:cubicBezTo>
                <a:cubicBezTo>
                  <a:pt x="158220" y="657038"/>
                  <a:pt x="140912" y="661852"/>
                  <a:pt x="123495" y="666206"/>
                </a:cubicBezTo>
                <a:cubicBezTo>
                  <a:pt x="-129345" y="834766"/>
                  <a:pt x="81826" y="678111"/>
                  <a:pt x="97369" y="1463040"/>
                </a:cubicBezTo>
                <a:cubicBezTo>
                  <a:pt x="100991" y="1645936"/>
                  <a:pt x="102310" y="1828929"/>
                  <a:pt x="110432" y="2011680"/>
                </a:cubicBezTo>
                <a:cubicBezTo>
                  <a:pt x="111043" y="2025436"/>
                  <a:pt x="113759" y="2041132"/>
                  <a:pt x="123495" y="2050869"/>
                </a:cubicBezTo>
                <a:cubicBezTo>
                  <a:pt x="129713" y="2057087"/>
                  <a:pt x="214521" y="2076920"/>
                  <a:pt x="214935" y="2076995"/>
                </a:cubicBezTo>
                <a:cubicBezTo>
                  <a:pt x="245228" y="2082503"/>
                  <a:pt x="275944" y="2085375"/>
                  <a:pt x="306375" y="2090057"/>
                </a:cubicBezTo>
                <a:cubicBezTo>
                  <a:pt x="332553" y="2094084"/>
                  <a:pt x="358626" y="2098766"/>
                  <a:pt x="384752" y="2103120"/>
                </a:cubicBezTo>
                <a:cubicBezTo>
                  <a:pt x="430274" y="2125881"/>
                  <a:pt x="452281" y="2138693"/>
                  <a:pt x="502317" y="2155372"/>
                </a:cubicBezTo>
                <a:cubicBezTo>
                  <a:pt x="519349" y="2161049"/>
                  <a:pt x="536766" y="2166113"/>
                  <a:pt x="554569" y="2168435"/>
                </a:cubicBezTo>
                <a:cubicBezTo>
                  <a:pt x="637059" y="2179194"/>
                  <a:pt x="720032" y="2185852"/>
                  <a:pt x="802763" y="2194560"/>
                </a:cubicBezTo>
                <a:cubicBezTo>
                  <a:pt x="820180" y="2203269"/>
                  <a:pt x="836123" y="2215963"/>
                  <a:pt x="855015" y="2220686"/>
                </a:cubicBezTo>
                <a:cubicBezTo>
                  <a:pt x="919980" y="2236927"/>
                  <a:pt x="1187048" y="2246466"/>
                  <a:pt x="1194649" y="2246812"/>
                </a:cubicBezTo>
                <a:lnTo>
                  <a:pt x="2109049" y="2286000"/>
                </a:lnTo>
                <a:cubicBezTo>
                  <a:pt x="2165655" y="2268583"/>
                  <a:pt x="2223293" y="2254223"/>
                  <a:pt x="2278866" y="2233749"/>
                </a:cubicBezTo>
                <a:cubicBezTo>
                  <a:pt x="2306274" y="2223651"/>
                  <a:pt x="2328120" y="2196800"/>
                  <a:pt x="2357243" y="2194560"/>
                </a:cubicBezTo>
                <a:cubicBezTo>
                  <a:pt x="2444181" y="2187872"/>
                  <a:pt x="2531414" y="2203269"/>
                  <a:pt x="2618500" y="2207623"/>
                </a:cubicBezTo>
                <a:lnTo>
                  <a:pt x="2723003" y="2220686"/>
                </a:lnTo>
                <a:cubicBezTo>
                  <a:pt x="2753522" y="2224755"/>
                  <a:pt x="2783823" y="2230526"/>
                  <a:pt x="2814443" y="2233749"/>
                </a:cubicBezTo>
                <a:cubicBezTo>
                  <a:pt x="2866587" y="2239238"/>
                  <a:pt x="2918946" y="2242458"/>
                  <a:pt x="2971197" y="2246812"/>
                </a:cubicBezTo>
                <a:cubicBezTo>
                  <a:pt x="3040866" y="2238103"/>
                  <a:pt x="3112554" y="2239478"/>
                  <a:pt x="3180203" y="2220686"/>
                </a:cubicBezTo>
                <a:cubicBezTo>
                  <a:pt x="3195330" y="2216484"/>
                  <a:pt x="3190652" y="2182344"/>
                  <a:pt x="3206329" y="2181497"/>
                </a:cubicBezTo>
                <a:cubicBezTo>
                  <a:pt x="3358569" y="2173268"/>
                  <a:pt x="3511129" y="2190206"/>
                  <a:pt x="3663529" y="2194560"/>
                </a:cubicBezTo>
                <a:cubicBezTo>
                  <a:pt x="4000624" y="2250743"/>
                  <a:pt x="3748669" y="2213598"/>
                  <a:pt x="4538740" y="2194560"/>
                </a:cubicBezTo>
                <a:cubicBezTo>
                  <a:pt x="4634605" y="2192250"/>
                  <a:pt x="4730329" y="2185851"/>
                  <a:pt x="4826123" y="2181497"/>
                </a:cubicBezTo>
                <a:cubicBezTo>
                  <a:pt x="4852981" y="2176126"/>
                  <a:pt x="4922055" y="2168270"/>
                  <a:pt x="4943689" y="2142309"/>
                </a:cubicBezTo>
                <a:cubicBezTo>
                  <a:pt x="5049129" y="2015781"/>
                  <a:pt x="4864364" y="2151648"/>
                  <a:pt x="4995940" y="2063932"/>
                </a:cubicBezTo>
                <a:cubicBezTo>
                  <a:pt x="5022066" y="2068286"/>
                  <a:pt x="5048462" y="2071250"/>
                  <a:pt x="5074317" y="2076995"/>
                </a:cubicBezTo>
                <a:cubicBezTo>
                  <a:pt x="5087759" y="2079982"/>
                  <a:pt x="5099959" y="2087594"/>
                  <a:pt x="5113506" y="2090057"/>
                </a:cubicBezTo>
                <a:cubicBezTo>
                  <a:pt x="5148045" y="2096337"/>
                  <a:pt x="5183175" y="2098766"/>
                  <a:pt x="5218009" y="2103120"/>
                </a:cubicBezTo>
                <a:cubicBezTo>
                  <a:pt x="5396535" y="2085703"/>
                  <a:pt x="5576653" y="2080358"/>
                  <a:pt x="5753586" y="2050869"/>
                </a:cubicBezTo>
                <a:cubicBezTo>
                  <a:pt x="5767168" y="2048605"/>
                  <a:pt x="5753586" y="2016034"/>
                  <a:pt x="5766649" y="2011680"/>
                </a:cubicBezTo>
                <a:cubicBezTo>
                  <a:pt x="5787712" y="2004659"/>
                  <a:pt x="5810615" y="2018643"/>
                  <a:pt x="5831963" y="2024743"/>
                </a:cubicBezTo>
                <a:cubicBezTo>
                  <a:pt x="5860256" y="2032827"/>
                  <a:pt x="5955655" y="2069899"/>
                  <a:pt x="6001780" y="2076995"/>
                </a:cubicBezTo>
                <a:cubicBezTo>
                  <a:pt x="6040751" y="2082990"/>
                  <a:pt x="6080157" y="2085703"/>
                  <a:pt x="6119346" y="2090057"/>
                </a:cubicBezTo>
                <a:cubicBezTo>
                  <a:pt x="6326967" y="2141963"/>
                  <a:pt x="6222427" y="2133719"/>
                  <a:pt x="6432855" y="2116183"/>
                </a:cubicBezTo>
                <a:cubicBezTo>
                  <a:pt x="6445918" y="2098766"/>
                  <a:pt x="6463800" y="2084082"/>
                  <a:pt x="6472043" y="2063932"/>
                </a:cubicBezTo>
                <a:cubicBezTo>
                  <a:pt x="6503324" y="1987466"/>
                  <a:pt x="6497530" y="1892268"/>
                  <a:pt x="6550420" y="1828800"/>
                </a:cubicBezTo>
                <a:cubicBezTo>
                  <a:pt x="6570521" y="1804678"/>
                  <a:pt x="6602672" y="1907177"/>
                  <a:pt x="6602672" y="1907177"/>
                </a:cubicBezTo>
                <a:cubicBezTo>
                  <a:pt x="6607026" y="1920240"/>
                  <a:pt x="6611952" y="1933126"/>
                  <a:pt x="6615735" y="1946366"/>
                </a:cubicBezTo>
                <a:cubicBezTo>
                  <a:pt x="6620667" y="1963628"/>
                  <a:pt x="6619890" y="1983029"/>
                  <a:pt x="6628797" y="1998617"/>
                </a:cubicBezTo>
                <a:cubicBezTo>
                  <a:pt x="6637963" y="2014657"/>
                  <a:pt x="6652615" y="2027559"/>
                  <a:pt x="6667986" y="2037806"/>
                </a:cubicBezTo>
                <a:cubicBezTo>
                  <a:pt x="6679443" y="2045444"/>
                  <a:pt x="6693593" y="2048605"/>
                  <a:pt x="6707175" y="2050869"/>
                </a:cubicBezTo>
                <a:cubicBezTo>
                  <a:pt x="6746068" y="2057351"/>
                  <a:pt x="6785552" y="2059578"/>
                  <a:pt x="6824740" y="2063932"/>
                </a:cubicBezTo>
                <a:cubicBezTo>
                  <a:pt x="6868283" y="2059578"/>
                  <a:pt x="6911684" y="2053439"/>
                  <a:pt x="6955369" y="2050869"/>
                </a:cubicBezTo>
                <a:cubicBezTo>
                  <a:pt x="7059782" y="2044727"/>
                  <a:pt x="7164532" y="2045002"/>
                  <a:pt x="7268877" y="2037806"/>
                </a:cubicBezTo>
                <a:cubicBezTo>
                  <a:pt x="7291027" y="2036278"/>
                  <a:pt x="7312518" y="2029560"/>
                  <a:pt x="7334192" y="2024743"/>
                </a:cubicBezTo>
                <a:cubicBezTo>
                  <a:pt x="7383397" y="2013808"/>
                  <a:pt x="7381993" y="2013163"/>
                  <a:pt x="7425632" y="1998617"/>
                </a:cubicBezTo>
                <a:cubicBezTo>
                  <a:pt x="7449172" y="1975077"/>
                  <a:pt x="7477306" y="1952067"/>
                  <a:pt x="7490946" y="1920240"/>
                </a:cubicBezTo>
                <a:cubicBezTo>
                  <a:pt x="7517067" y="1859291"/>
                  <a:pt x="7487714" y="1866307"/>
                  <a:pt x="7530135" y="1802675"/>
                </a:cubicBezTo>
                <a:cubicBezTo>
                  <a:pt x="7543798" y="1782180"/>
                  <a:pt x="7563464" y="1766192"/>
                  <a:pt x="7582386" y="1750423"/>
                </a:cubicBezTo>
                <a:cubicBezTo>
                  <a:pt x="7719860" y="1635861"/>
                  <a:pt x="7640165" y="1702477"/>
                  <a:pt x="7739140" y="1645920"/>
                </a:cubicBezTo>
                <a:cubicBezTo>
                  <a:pt x="7752771" y="1638131"/>
                  <a:pt x="7763629" y="1625307"/>
                  <a:pt x="7778329" y="1619795"/>
                </a:cubicBezTo>
                <a:cubicBezTo>
                  <a:pt x="7801839" y="1610979"/>
                  <a:pt x="7921503" y="1595609"/>
                  <a:pt x="7935083" y="1593669"/>
                </a:cubicBezTo>
                <a:lnTo>
                  <a:pt x="8039586" y="1541417"/>
                </a:lnTo>
                <a:cubicBezTo>
                  <a:pt x="8065712" y="1528354"/>
                  <a:pt x="8093659" y="1518432"/>
                  <a:pt x="8117963" y="1502229"/>
                </a:cubicBezTo>
                <a:cubicBezTo>
                  <a:pt x="8144089" y="1484812"/>
                  <a:pt x="8168255" y="1464019"/>
                  <a:pt x="8196340" y="1449977"/>
                </a:cubicBezTo>
                <a:cubicBezTo>
                  <a:pt x="8213757" y="1441269"/>
                  <a:pt x="8230693" y="1431523"/>
                  <a:pt x="8248592" y="1423852"/>
                </a:cubicBezTo>
                <a:cubicBezTo>
                  <a:pt x="8324434" y="1391349"/>
                  <a:pt x="8303784" y="1433976"/>
                  <a:pt x="8405346" y="1332412"/>
                </a:cubicBezTo>
                <a:cubicBezTo>
                  <a:pt x="8422763" y="1314995"/>
                  <a:pt x="8442475" y="1299603"/>
                  <a:pt x="8457597" y="1280160"/>
                </a:cubicBezTo>
                <a:cubicBezTo>
                  <a:pt x="8585872" y="1115235"/>
                  <a:pt x="8384643" y="1328714"/>
                  <a:pt x="8562100" y="1136469"/>
                </a:cubicBezTo>
                <a:cubicBezTo>
                  <a:pt x="8704547" y="982151"/>
                  <a:pt x="8609690" y="1103496"/>
                  <a:pt x="8692729" y="992777"/>
                </a:cubicBezTo>
                <a:cubicBezTo>
                  <a:pt x="8697083" y="975360"/>
                  <a:pt x="8700633" y="957722"/>
                  <a:pt x="8705792" y="940526"/>
                </a:cubicBezTo>
                <a:cubicBezTo>
                  <a:pt x="8713705" y="914149"/>
                  <a:pt x="8730199" y="889634"/>
                  <a:pt x="8731917" y="862149"/>
                </a:cubicBezTo>
                <a:cubicBezTo>
                  <a:pt x="8734647" y="818474"/>
                  <a:pt x="8728024" y="774309"/>
                  <a:pt x="8718855" y="731520"/>
                </a:cubicBezTo>
                <a:cubicBezTo>
                  <a:pt x="8714138" y="709506"/>
                  <a:pt x="8660029" y="626934"/>
                  <a:pt x="8653540" y="613955"/>
                </a:cubicBezTo>
                <a:cubicBezTo>
                  <a:pt x="8589627" y="486129"/>
                  <a:pt x="8661818" y="600244"/>
                  <a:pt x="8601289" y="509452"/>
                </a:cubicBezTo>
                <a:cubicBezTo>
                  <a:pt x="8586633" y="465484"/>
                  <a:pt x="8587929" y="463212"/>
                  <a:pt x="8562100" y="418012"/>
                </a:cubicBezTo>
                <a:cubicBezTo>
                  <a:pt x="8554311" y="404381"/>
                  <a:pt x="8542996" y="392865"/>
                  <a:pt x="8535975" y="378823"/>
                </a:cubicBezTo>
                <a:cubicBezTo>
                  <a:pt x="8529817" y="366507"/>
                  <a:pt x="8532648" y="349371"/>
                  <a:pt x="8522912" y="339635"/>
                </a:cubicBezTo>
                <a:cubicBezTo>
                  <a:pt x="8513175" y="329899"/>
                  <a:pt x="8496786" y="330926"/>
                  <a:pt x="8483723" y="326572"/>
                </a:cubicBezTo>
                <a:cubicBezTo>
                  <a:pt x="8479369" y="296092"/>
                  <a:pt x="8483165" y="263268"/>
                  <a:pt x="8470660" y="235132"/>
                </a:cubicBezTo>
                <a:cubicBezTo>
                  <a:pt x="8459466" y="209944"/>
                  <a:pt x="8357068" y="185529"/>
                  <a:pt x="8353095" y="182880"/>
                </a:cubicBezTo>
                <a:cubicBezTo>
                  <a:pt x="8277779" y="132671"/>
                  <a:pt x="8350437" y="176144"/>
                  <a:pt x="8274717" y="143692"/>
                </a:cubicBezTo>
                <a:cubicBezTo>
                  <a:pt x="8256819" y="136021"/>
                  <a:pt x="8241118" y="123162"/>
                  <a:pt x="8222466" y="117566"/>
                </a:cubicBezTo>
                <a:cubicBezTo>
                  <a:pt x="8197097" y="109955"/>
                  <a:pt x="8170215" y="108857"/>
                  <a:pt x="8144089" y="104503"/>
                </a:cubicBezTo>
                <a:cubicBezTo>
                  <a:pt x="8126672" y="95794"/>
                  <a:pt x="8110311" y="84535"/>
                  <a:pt x="8091837" y="78377"/>
                </a:cubicBezTo>
                <a:cubicBezTo>
                  <a:pt x="8012465" y="51920"/>
                  <a:pt x="7960431" y="70822"/>
                  <a:pt x="7869769" y="78377"/>
                </a:cubicBezTo>
                <a:cubicBezTo>
                  <a:pt x="7852352" y="82731"/>
                  <a:pt x="7834780" y="86508"/>
                  <a:pt x="7817517" y="91440"/>
                </a:cubicBezTo>
                <a:cubicBezTo>
                  <a:pt x="7804278" y="95223"/>
                  <a:pt x="7792098" y="104503"/>
                  <a:pt x="7778329" y="104503"/>
                </a:cubicBezTo>
                <a:cubicBezTo>
                  <a:pt x="7725897" y="104503"/>
                  <a:pt x="7673826" y="95794"/>
                  <a:pt x="7621575" y="91440"/>
                </a:cubicBezTo>
                <a:cubicBezTo>
                  <a:pt x="7495301" y="100149"/>
                  <a:pt x="7368407" y="102335"/>
                  <a:pt x="7242752" y="117566"/>
                </a:cubicBezTo>
                <a:cubicBezTo>
                  <a:pt x="7223420" y="119909"/>
                  <a:pt x="7208974" y="137534"/>
                  <a:pt x="7190500" y="143692"/>
                </a:cubicBezTo>
                <a:cubicBezTo>
                  <a:pt x="7082759" y="179606"/>
                  <a:pt x="7164188" y="137237"/>
                  <a:pt x="7085997" y="169817"/>
                </a:cubicBezTo>
                <a:cubicBezTo>
                  <a:pt x="7046411" y="186311"/>
                  <a:pt x="7010150" y="212136"/>
                  <a:pt x="6968432" y="222069"/>
                </a:cubicBezTo>
                <a:cubicBezTo>
                  <a:pt x="6917425" y="234214"/>
                  <a:pt x="6863894" y="230385"/>
                  <a:pt x="6811677" y="235132"/>
                </a:cubicBezTo>
                <a:lnTo>
                  <a:pt x="6681049" y="248195"/>
                </a:lnTo>
                <a:cubicBezTo>
                  <a:pt x="6576546" y="243841"/>
                  <a:pt x="6471886" y="242328"/>
                  <a:pt x="6367540" y="235132"/>
                </a:cubicBezTo>
                <a:cubicBezTo>
                  <a:pt x="6345390" y="233604"/>
                  <a:pt x="6322438" y="231257"/>
                  <a:pt x="6302226" y="222069"/>
                </a:cubicBezTo>
                <a:cubicBezTo>
                  <a:pt x="6258672" y="202271"/>
                  <a:pt x="6233342" y="162164"/>
                  <a:pt x="6184660" y="156755"/>
                </a:cubicBezTo>
                <a:cubicBezTo>
                  <a:pt x="6119601" y="149526"/>
                  <a:pt x="6053984" y="148713"/>
                  <a:pt x="5988717" y="143692"/>
                </a:cubicBezTo>
                <a:cubicBezTo>
                  <a:pt x="5940764" y="140003"/>
                  <a:pt x="5892923" y="134983"/>
                  <a:pt x="5845026" y="130629"/>
                </a:cubicBezTo>
                <a:cubicBezTo>
                  <a:pt x="5827609" y="117566"/>
                  <a:pt x="5812595" y="100449"/>
                  <a:pt x="5792775" y="91440"/>
                </a:cubicBezTo>
                <a:cubicBezTo>
                  <a:pt x="5763917" y="78323"/>
                  <a:pt x="5731918" y="73656"/>
                  <a:pt x="5701335" y="65315"/>
                </a:cubicBezTo>
                <a:cubicBezTo>
                  <a:pt x="5582403" y="32880"/>
                  <a:pt x="5603829" y="49870"/>
                  <a:pt x="5400889" y="39189"/>
                </a:cubicBezTo>
                <a:cubicBezTo>
                  <a:pt x="4940681" y="192592"/>
                  <a:pt x="4424440" y="120833"/>
                  <a:pt x="3950912" y="26126"/>
                </a:cubicBezTo>
                <a:cubicBezTo>
                  <a:pt x="3937849" y="17417"/>
                  <a:pt x="3927423" y="0"/>
                  <a:pt x="3911723" y="0"/>
                </a:cubicBezTo>
                <a:cubicBezTo>
                  <a:pt x="3892250" y="0"/>
                  <a:pt x="3877267" y="18217"/>
                  <a:pt x="3859472" y="26126"/>
                </a:cubicBezTo>
                <a:cubicBezTo>
                  <a:pt x="3789167" y="57373"/>
                  <a:pt x="3802356" y="50612"/>
                  <a:pt x="3728843" y="65315"/>
                </a:cubicBezTo>
                <a:cubicBezTo>
                  <a:pt x="3577602" y="51566"/>
                  <a:pt x="3530949" y="40135"/>
                  <a:pt x="3363083" y="65315"/>
                </a:cubicBezTo>
                <a:cubicBezTo>
                  <a:pt x="3347557" y="67644"/>
                  <a:pt x="3337937" y="84419"/>
                  <a:pt x="3323895" y="91440"/>
                </a:cubicBezTo>
                <a:cubicBezTo>
                  <a:pt x="3283999" y="111388"/>
                  <a:pt x="3247695" y="80554"/>
                  <a:pt x="3232455" y="78377"/>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7195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accent2"/>
          </a:solidFill>
        </p:spPr>
        <p:txBody>
          <a:bodyPr>
            <a:normAutofit fontScale="90000"/>
          </a:bodyPr>
          <a:lstStyle/>
          <a:p>
            <a:pPr eaLnBrk="1" fontAlgn="auto" hangingPunct="1">
              <a:spcAft>
                <a:spcPts val="0"/>
              </a:spcAft>
              <a:defRPr/>
            </a:pPr>
            <a:r>
              <a:rPr lang="en-US" dirty="0" smtClean="0">
                <a:solidFill>
                  <a:schemeClr val="bg1"/>
                </a:solidFill>
              </a:rPr>
              <a:t>A definition of culture….</a:t>
            </a:r>
            <a:endParaRPr lang="en-US" dirty="0">
              <a:solidFill>
                <a:schemeClr val="bg1"/>
              </a:solidFill>
            </a:endParaRPr>
          </a:p>
        </p:txBody>
      </p:sp>
      <p:sp>
        <p:nvSpPr>
          <p:cNvPr id="3" name="Content Placeholder 2"/>
          <p:cNvSpPr>
            <a:spLocks noGrp="1"/>
          </p:cNvSpPr>
          <p:nvPr>
            <p:ph idx="1"/>
          </p:nvPr>
        </p:nvSpPr>
        <p:spPr>
          <a:xfrm>
            <a:off x="0" y="990600"/>
            <a:ext cx="9144000" cy="5638800"/>
          </a:xfrm>
        </p:spPr>
        <p:txBody>
          <a:bodyPr>
            <a:normAutofit lnSpcReduction="10000"/>
          </a:bodyPr>
          <a:lstStyle/>
          <a:p>
            <a:pPr eaLnBrk="1" hangingPunct="1">
              <a:defRPr/>
            </a:pPr>
            <a:r>
              <a:rPr lang="en-US" sz="3000" smtClean="0"/>
              <a:t>Culture is defined by Matsumoto (2004) as </a:t>
            </a:r>
            <a:r>
              <a:rPr lang="en-US" sz="3000" b="1" u="sng" smtClean="0"/>
              <a:t>“a dynamic system of rules, explicit and implicit, established by groups in order to ensure  their survival, involving attitudes, values, beliefs, norms, and behaviors”. </a:t>
            </a:r>
          </a:p>
          <a:p>
            <a:pPr eaLnBrk="1" hangingPunct="1">
              <a:defRPr/>
            </a:pPr>
            <a:endParaRPr lang="en-US" sz="3000" smtClean="0"/>
          </a:p>
          <a:p>
            <a:pPr eaLnBrk="1" hangingPunct="1">
              <a:defRPr/>
            </a:pPr>
            <a:r>
              <a:rPr lang="en-US" sz="3000" smtClean="0"/>
              <a:t>This is a complex definition, so we will look at it piece by piece. </a:t>
            </a:r>
          </a:p>
          <a:p>
            <a:pPr eaLnBrk="1" hangingPunct="1">
              <a:defRPr/>
            </a:pPr>
            <a:endParaRPr lang="en-US" sz="3000" smtClean="0"/>
          </a:p>
          <a:p>
            <a:pPr eaLnBrk="1" hangingPunct="1">
              <a:defRPr/>
            </a:pPr>
            <a:r>
              <a:rPr lang="en-US" sz="3000" smtClean="0"/>
              <a:t>Culture is </a:t>
            </a:r>
            <a:r>
              <a:rPr lang="en-US" sz="3000" i="1" smtClean="0"/>
              <a:t>dynamic—it </a:t>
            </a:r>
            <a:r>
              <a:rPr lang="en-US" sz="3000" smtClean="0"/>
              <a:t>changes over time in response to environmental and social changes. It also exists on many levels. </a:t>
            </a:r>
            <a:br>
              <a:rPr lang="en-US" sz="3000" smtClean="0"/>
            </a:br>
            <a:endParaRPr lang="en-US" sz="3000" smtClean="0"/>
          </a:p>
        </p:txBody>
      </p:sp>
    </p:spTree>
    <p:extLst>
      <p:ext uri="{BB962C8B-B14F-4D97-AF65-F5344CB8AC3E}">
        <p14:creationId xmlns:p14="http://schemas.microsoft.com/office/powerpoint/2010/main" val="3858836106"/>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74638"/>
            <a:ext cx="8229600" cy="792162"/>
          </a:xfrm>
          <a:solidFill>
            <a:schemeClr val="accent2"/>
          </a:solidFill>
        </p:spPr>
        <p:txBody>
          <a:bodyPr/>
          <a:lstStyle/>
          <a:p>
            <a:pPr eaLnBrk="1" hangingPunct="1"/>
            <a:r>
              <a:rPr lang="en-US" altLang="en-US" smtClean="0">
                <a:solidFill>
                  <a:schemeClr val="bg1"/>
                </a:solidFill>
              </a:rPr>
              <a:t>What are cultural norms?</a:t>
            </a:r>
          </a:p>
        </p:txBody>
      </p:sp>
      <p:sp>
        <p:nvSpPr>
          <p:cNvPr id="3" name="Content Placeholder 2"/>
          <p:cNvSpPr>
            <a:spLocks noGrp="1"/>
          </p:cNvSpPr>
          <p:nvPr>
            <p:ph idx="1"/>
          </p:nvPr>
        </p:nvSpPr>
        <p:spPr>
          <a:xfrm>
            <a:off x="0" y="1295400"/>
            <a:ext cx="9144000" cy="6096000"/>
          </a:xfrm>
        </p:spPr>
        <p:txBody>
          <a:bodyPr>
            <a:normAutofit fontScale="32500" lnSpcReduction="20000"/>
          </a:bodyPr>
          <a:lstStyle/>
          <a:p>
            <a:pPr marL="548640" indent="-411480" eaLnBrk="1" fontAlgn="auto" hangingPunct="1">
              <a:spcAft>
                <a:spcPts val="0"/>
              </a:spcAft>
              <a:buClr>
                <a:schemeClr val="tx1">
                  <a:shade val="95000"/>
                </a:schemeClr>
              </a:buClr>
              <a:buFont typeface="Wingdings 2"/>
              <a:buChar char=""/>
              <a:defRPr/>
            </a:pPr>
            <a:r>
              <a:rPr lang="en-US" sz="10200" b="1" dirty="0" smtClean="0"/>
              <a:t>Cultural norms </a:t>
            </a:r>
            <a:r>
              <a:rPr lang="en-US" sz="10200" dirty="0" smtClean="0"/>
              <a:t>are behavior patterns that are typical of specific groups. They are often passed down from generation to generation by observational learning by the group’s gatekeepers—parents, teachers, religious leaders, and peers. </a:t>
            </a:r>
          </a:p>
          <a:p>
            <a:pPr marL="548640" indent="-411480" eaLnBrk="1" fontAlgn="auto" hangingPunct="1">
              <a:spcAft>
                <a:spcPts val="0"/>
              </a:spcAft>
              <a:buClr>
                <a:schemeClr val="tx1">
                  <a:shade val="95000"/>
                </a:schemeClr>
              </a:buClr>
              <a:buFont typeface="Wingdings 2"/>
              <a:buChar char=""/>
              <a:defRPr/>
            </a:pPr>
            <a:endParaRPr lang="en-US" sz="10200" dirty="0" smtClean="0"/>
          </a:p>
          <a:p>
            <a:pPr marL="548640" indent="-411480" eaLnBrk="1" fontAlgn="auto" hangingPunct="1">
              <a:spcAft>
                <a:spcPts val="0"/>
              </a:spcAft>
              <a:buClr>
                <a:schemeClr val="tx1">
                  <a:shade val="95000"/>
                </a:schemeClr>
              </a:buClr>
              <a:buFont typeface="Wingdings 2"/>
              <a:buChar char=""/>
              <a:defRPr/>
            </a:pPr>
            <a:r>
              <a:rPr lang="en-US" sz="10200" dirty="0" smtClean="0"/>
              <a:t>Cultural norms include such things as how marriage partners are chosen, attitudes towards alcohol consumption, and acceptance (or rejection) of spanking children. </a:t>
            </a:r>
            <a:r>
              <a:rPr lang="en-US" sz="6900" dirty="0" smtClean="0"/>
              <a:t/>
            </a:r>
            <a:br>
              <a:rPr lang="en-US" sz="6900" dirty="0" smtClean="0"/>
            </a:br>
            <a:r>
              <a:rPr lang="en-US" sz="6900" dirty="0" smtClean="0"/>
              <a:t/>
            </a:r>
            <a:br>
              <a:rPr lang="en-US" sz="6900" dirty="0" smtClean="0"/>
            </a:br>
            <a:r>
              <a:rPr lang="en-US" dirty="0" smtClean="0"/>
              <a:t/>
            </a:r>
            <a:br>
              <a:rPr lang="en-US" dirty="0" smtClean="0"/>
            </a:br>
            <a:endParaRPr lang="en-US" dirty="0" smtClean="0"/>
          </a:p>
          <a:p>
            <a:pPr marL="548640" indent="-411480" eaLnBrk="1" fontAlgn="auto" hangingPunct="1">
              <a:spcAft>
                <a:spcPts val="0"/>
              </a:spcAft>
              <a:buClr>
                <a:schemeClr val="tx1">
                  <a:shade val="95000"/>
                </a:schemeClr>
              </a:buClr>
              <a:buFont typeface="Wingdings 2"/>
              <a:buChar char=""/>
              <a:defRPr/>
            </a:pPr>
            <a:endParaRPr lang="en-US" dirty="0" smtClean="0"/>
          </a:p>
          <a:p>
            <a:pPr marL="548640" indent="-411480" eaLnBrk="1" fontAlgn="auto" hangingPunct="1">
              <a:spcAft>
                <a:spcPts val="0"/>
              </a:spcAft>
              <a:buClr>
                <a:schemeClr val="tx1">
                  <a:shade val="95000"/>
                </a:schemeClr>
              </a:buClr>
              <a:buFont typeface="Wingdings 2"/>
              <a:buChar char=""/>
              <a:defRPr/>
            </a:pPr>
            <a:endParaRPr lang="en-US" dirty="0" smtClean="0"/>
          </a:p>
          <a:p>
            <a:pPr marL="548640" indent="-411480" eaLnBrk="1" fontAlgn="auto" hangingPunct="1">
              <a:spcAft>
                <a:spcPts val="0"/>
              </a:spcAft>
              <a:buClr>
                <a:schemeClr val="tx1">
                  <a:shade val="95000"/>
                </a:schemeClr>
              </a:buClr>
              <a:buFont typeface="Wingdings 2"/>
              <a:buChar char=""/>
              <a:defRPr/>
            </a:pPr>
            <a:endParaRPr lang="en-US" dirty="0"/>
          </a:p>
        </p:txBody>
      </p:sp>
    </p:spTree>
    <p:extLst>
      <p:ext uri="{BB962C8B-B14F-4D97-AF65-F5344CB8AC3E}">
        <p14:creationId xmlns:p14="http://schemas.microsoft.com/office/powerpoint/2010/main" val="1695756115"/>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639762"/>
          </a:xfrm>
          <a:solidFill>
            <a:schemeClr val="accent1"/>
          </a:solidFill>
        </p:spPr>
        <p:txBody>
          <a:bodyPr>
            <a:normAutofit fontScale="90000"/>
          </a:bodyPr>
          <a:lstStyle/>
          <a:p>
            <a:pPr eaLnBrk="1" hangingPunct="1"/>
            <a:r>
              <a:rPr lang="en-US" altLang="en-US" sz="4000" dirty="0" smtClean="0"/>
              <a:t/>
            </a:r>
            <a:br>
              <a:rPr lang="en-US" altLang="en-US" sz="4000" dirty="0" smtClean="0"/>
            </a:br>
            <a:r>
              <a:rPr lang="en-US" altLang="en-US" sz="4000" dirty="0" smtClean="0"/>
              <a:t>Cultural Norms of Behavior </a:t>
            </a:r>
            <a:br>
              <a:rPr lang="en-US" altLang="en-US" sz="4000" dirty="0" smtClean="0"/>
            </a:br>
            <a:endParaRPr lang="en-US" altLang="en-US" sz="4000" dirty="0" smtClean="0"/>
          </a:p>
        </p:txBody>
      </p:sp>
      <p:sp>
        <p:nvSpPr>
          <p:cNvPr id="13315" name="Rectangle 3"/>
          <p:cNvSpPr>
            <a:spLocks noGrp="1" noChangeArrowheads="1"/>
          </p:cNvSpPr>
          <p:nvPr>
            <p:ph type="body" idx="1"/>
          </p:nvPr>
        </p:nvSpPr>
        <p:spPr>
          <a:xfrm>
            <a:off x="0" y="1219200"/>
            <a:ext cx="9144000" cy="5638800"/>
          </a:xfrm>
        </p:spPr>
        <p:txBody>
          <a:bodyPr/>
          <a:lstStyle/>
          <a:p>
            <a:pPr eaLnBrk="1" hangingPunct="1">
              <a:lnSpc>
                <a:spcPct val="80000"/>
              </a:lnSpc>
            </a:pPr>
            <a:r>
              <a:rPr lang="en-US" altLang="ko-KR" sz="2800" dirty="0" smtClean="0">
                <a:ea typeface="굴림" panose="020B0600000101010101" pitchFamily="34" charset="-127"/>
              </a:rPr>
              <a:t>When negotiating in western countries, the objective is to work towards a target of mutual understanding and agreement, and shake hands when that agreement is reached—a cultural signal of the end of negotiations and the start of working together. </a:t>
            </a:r>
          </a:p>
          <a:p>
            <a:pPr marL="0" indent="0" eaLnBrk="1" hangingPunct="1">
              <a:lnSpc>
                <a:spcPct val="80000"/>
              </a:lnSpc>
              <a:buNone/>
            </a:pPr>
            <a:endParaRPr lang="en-US" altLang="ko-KR" sz="2800" dirty="0" smtClean="0">
              <a:ea typeface="굴림" panose="020B0600000101010101" pitchFamily="34" charset="-127"/>
            </a:endParaRPr>
          </a:p>
          <a:p>
            <a:pPr eaLnBrk="1" hangingPunct="1">
              <a:lnSpc>
                <a:spcPct val="80000"/>
              </a:lnSpc>
            </a:pPr>
            <a:r>
              <a:rPr lang="en-US" altLang="ko-KR" sz="2800" dirty="0" smtClean="0">
                <a:ea typeface="굴림" panose="020B0600000101010101" pitchFamily="34" charset="-127"/>
              </a:rPr>
              <a:t>In Middle Eastern countries, much negotiation takes place leading into the agreement, signified by shaking hands. </a:t>
            </a:r>
          </a:p>
          <a:p>
            <a:pPr marL="0" indent="0" eaLnBrk="1" hangingPunct="1">
              <a:lnSpc>
                <a:spcPct val="80000"/>
              </a:lnSpc>
              <a:buNone/>
            </a:pPr>
            <a:endParaRPr lang="en-US" altLang="ko-KR" sz="2800" dirty="0" smtClean="0">
              <a:ea typeface="굴림" panose="020B0600000101010101" pitchFamily="34" charset="-127"/>
            </a:endParaRPr>
          </a:p>
          <a:p>
            <a:pPr eaLnBrk="1" hangingPunct="1">
              <a:lnSpc>
                <a:spcPct val="80000"/>
              </a:lnSpc>
            </a:pPr>
            <a:r>
              <a:rPr lang="en-US" altLang="ko-KR" sz="2800" dirty="0" smtClean="0">
                <a:ea typeface="굴림" panose="020B0600000101010101" pitchFamily="34" charset="-127"/>
              </a:rPr>
              <a:t>However, this does not signal that the deal is complete. In fact, in Middle Eastern culture it is a sign that serious negotiations are just beginning. </a:t>
            </a:r>
            <a:br>
              <a:rPr lang="en-US" altLang="ko-KR" sz="2800" dirty="0" smtClean="0">
                <a:ea typeface="굴림" panose="020B0600000101010101" pitchFamily="34" charset="-127"/>
              </a:rPr>
            </a:br>
            <a:endParaRPr lang="en-US" altLang="ko-KR" sz="2800" dirty="0" smtClean="0">
              <a:ea typeface="굴림" panose="020B0600000101010101" pitchFamily="34" charset="-127"/>
            </a:endParaRPr>
          </a:p>
          <a:p>
            <a:pPr eaLnBrk="1" hangingPunct="1">
              <a:lnSpc>
                <a:spcPct val="80000"/>
              </a:lnSpc>
            </a:pPr>
            <a:r>
              <a:rPr lang="en-US" altLang="en-US" sz="2800" dirty="0" smtClean="0">
                <a:ea typeface="굴림" panose="020B0600000101010101" pitchFamily="34" charset="-127"/>
              </a:rPr>
              <a:t>These things though are somewhat arbitrary – </a:t>
            </a:r>
            <a:r>
              <a:rPr lang="en-US" altLang="en-US" sz="2800" u="sng" dirty="0" smtClean="0">
                <a:ea typeface="굴림" panose="020B0600000101010101" pitchFamily="34" charset="-127"/>
                <a:hlinkClick r:id="rId2"/>
              </a:rPr>
              <a:t>Hank Green</a:t>
            </a:r>
            <a:r>
              <a:rPr lang="en-US" altLang="en-US" sz="2800" dirty="0" smtClean="0">
                <a:ea typeface="굴림" panose="020B0600000101010101" pitchFamily="34" charset="-127"/>
              </a:rPr>
              <a:t>?</a:t>
            </a:r>
            <a:endParaRPr lang="en-US" altLang="en-US" sz="2800" dirty="0" smtClean="0"/>
          </a:p>
        </p:txBody>
      </p:sp>
    </p:spTree>
    <p:extLst>
      <p:ext uri="{BB962C8B-B14F-4D97-AF65-F5344CB8AC3E}">
        <p14:creationId xmlns:p14="http://schemas.microsoft.com/office/powerpoint/2010/main" val="587752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solidFill>
            <a:schemeClr val="accent1"/>
          </a:solidFill>
        </p:spPr>
        <p:txBody>
          <a:bodyPr/>
          <a:lstStyle/>
          <a:p>
            <a:pPr eaLnBrk="1" hangingPunct="1"/>
            <a:r>
              <a:rPr lang="en-US" altLang="en-US" smtClean="0"/>
              <a:t>IB syllabus says:</a:t>
            </a:r>
          </a:p>
        </p:txBody>
      </p:sp>
      <p:sp>
        <p:nvSpPr>
          <p:cNvPr id="10243" name="Rectangle 3"/>
          <p:cNvSpPr>
            <a:spLocks noGrp="1" noChangeArrowheads="1"/>
          </p:cNvSpPr>
          <p:nvPr>
            <p:ph type="body" idx="1"/>
          </p:nvPr>
        </p:nvSpPr>
        <p:spPr>
          <a:xfrm>
            <a:off x="0" y="1447800"/>
            <a:ext cx="5181600" cy="4525963"/>
          </a:xfrm>
        </p:spPr>
        <p:txBody>
          <a:bodyPr/>
          <a:lstStyle/>
          <a:p>
            <a:pPr eaLnBrk="1" hangingPunct="1"/>
            <a:r>
              <a:rPr lang="en-US" altLang="en-US" sz="3600" b="1" i="1" dirty="0" smtClean="0"/>
              <a:t>Examine the role of two cultural dimensions on behavior (Individualism vs. Collectivism, Time Orientation, Power Distance)</a:t>
            </a:r>
          </a:p>
          <a:p>
            <a:pPr eaLnBrk="1" hangingPunct="1"/>
            <a:endParaRPr lang="en-US" altLang="en-US" sz="3600" b="1" i="1" dirty="0" smtClean="0"/>
          </a:p>
        </p:txBody>
      </p:sp>
      <p:sp>
        <p:nvSpPr>
          <p:cNvPr id="10244" name="Text Box 5"/>
          <p:cNvSpPr txBox="1">
            <a:spLocks noChangeArrowheads="1"/>
          </p:cNvSpPr>
          <p:nvPr/>
        </p:nvSpPr>
        <p:spPr bwMode="auto">
          <a:xfrm>
            <a:off x="5470525" y="5675313"/>
            <a:ext cx="32829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t>Understanding and respect </a:t>
            </a:r>
          </a:p>
          <a:p>
            <a:pPr>
              <a:spcBef>
                <a:spcPct val="0"/>
              </a:spcBef>
              <a:buFontTx/>
              <a:buNone/>
            </a:pPr>
            <a:r>
              <a:rPr lang="en-US" altLang="en-US" sz="1800"/>
              <a:t>for cultural norms can promote</a:t>
            </a:r>
          </a:p>
          <a:p>
            <a:pPr>
              <a:spcBef>
                <a:spcPct val="0"/>
              </a:spcBef>
              <a:buFontTx/>
              <a:buNone/>
            </a:pPr>
            <a:r>
              <a:rPr lang="en-US" altLang="en-US" sz="1800"/>
              <a:t>successful interactions</a:t>
            </a:r>
          </a:p>
        </p:txBody>
      </p:sp>
      <p:pic>
        <p:nvPicPr>
          <p:cNvPr id="10245" name="Picture 7" descr="http://t1.gstatic.com/images?q=tbn:ANd9GcSvTeRd4pq1gSFjsfjN63rVdbRPrWtK4XTeR5GsoVfy7VtUli_xY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543764"/>
            <a:ext cx="4343400" cy="3866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8074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ln/>
        </p:spPr>
        <p:txBody>
          <a:bodyPr/>
          <a:lstStyle/>
          <a:p>
            <a:r>
              <a:rPr lang="en-US" sz="3400" dirty="0"/>
              <a:t>The dimensions of culture are </a:t>
            </a:r>
            <a:r>
              <a:rPr lang="en-US" sz="3400" dirty="0" err="1"/>
              <a:t>etics</a:t>
            </a:r>
            <a:r>
              <a:rPr lang="en-US" sz="3400" dirty="0"/>
              <a:t>: A valid way to make cross-cultural comparisons</a:t>
            </a:r>
          </a:p>
        </p:txBody>
      </p:sp>
      <p:sp>
        <p:nvSpPr>
          <p:cNvPr id="34818" name="Rectangle 2"/>
          <p:cNvSpPr>
            <a:spLocks noGrp="1" noChangeArrowheads="1"/>
          </p:cNvSpPr>
          <p:nvPr>
            <p:ph type="body" idx="1"/>
          </p:nvPr>
        </p:nvSpPr>
        <p:spPr>
          <a:ln/>
        </p:spPr>
        <p:txBody>
          <a:bodyPr>
            <a:noAutofit/>
          </a:bodyPr>
          <a:lstStyle/>
          <a:p>
            <a:pPr>
              <a:buFont typeface="Hoefler Text" charset="0"/>
              <a:buBlip>
                <a:blip r:embed="rId2"/>
              </a:buBlip>
            </a:pPr>
            <a:r>
              <a:rPr lang="en-US" sz="2400" dirty="0" err="1"/>
              <a:t>Triandis</a:t>
            </a:r>
            <a:r>
              <a:rPr lang="en-US" sz="2400" dirty="0"/>
              <a:t>, Hofstede, and Hall are 3 important contributors (Hank Davis, 2008).</a:t>
            </a:r>
          </a:p>
          <a:p>
            <a:pPr>
              <a:buFont typeface="Hoefler Text" charset="0"/>
              <a:buBlip>
                <a:blip r:embed="rId2"/>
              </a:buBlip>
            </a:pPr>
            <a:r>
              <a:rPr lang="en-US" sz="2400" dirty="0"/>
              <a:t>A dimension of culture is “an aspect of culture that can be measured relative to other cultures” (Hofstede &amp; Hofstede, 2005).</a:t>
            </a:r>
          </a:p>
          <a:p>
            <a:pPr>
              <a:buSzPct val="55000"/>
              <a:buFont typeface="Hoefler Text" charset="0"/>
              <a:buBlip>
                <a:blip r:embed="rId2"/>
              </a:buBlip>
            </a:pPr>
            <a:r>
              <a:rPr lang="en-US" sz="2400" dirty="0"/>
              <a:t>The dimensions are </a:t>
            </a:r>
            <a:r>
              <a:rPr lang="en-US" sz="2400" i="1" dirty="0"/>
              <a:t>continuums</a:t>
            </a:r>
            <a:r>
              <a:rPr lang="en-US" sz="2400" dirty="0"/>
              <a:t> of behavior and are </a:t>
            </a:r>
            <a:r>
              <a:rPr lang="en-US" sz="2400" dirty="0" err="1"/>
              <a:t>etics</a:t>
            </a:r>
            <a:r>
              <a:rPr lang="en-US" sz="2400" dirty="0"/>
              <a:t>. We have access to both ends but have tendencies toward one or the other. </a:t>
            </a:r>
          </a:p>
          <a:p>
            <a:pPr>
              <a:buFont typeface="Hoefler Text" charset="0"/>
              <a:buBlip>
                <a:blip r:embed="rId2"/>
              </a:buBlip>
            </a:pPr>
            <a:r>
              <a:rPr lang="en-US" sz="2400" dirty="0"/>
              <a:t>Any etic can be a dimension of culture but must be backed up with research showing that it really is universal. </a:t>
            </a:r>
          </a:p>
          <a:p>
            <a:pPr>
              <a:buFont typeface="Hoefler Text" charset="0"/>
              <a:buBlip>
                <a:blip r:embed="rId2"/>
              </a:buBlip>
            </a:pPr>
            <a:r>
              <a:rPr lang="en-US" sz="2400" dirty="0"/>
              <a:t>Avoid oversimplification and ethnocentrism. Do not assume that a behavior observed in one culture applies universally.</a:t>
            </a:r>
          </a:p>
        </p:txBody>
      </p:sp>
    </p:spTree>
    <p:extLst>
      <p:ext uri="{BB962C8B-B14F-4D97-AF65-F5344CB8AC3E}">
        <p14:creationId xmlns:p14="http://schemas.microsoft.com/office/powerpoint/2010/main" val="1085486105"/>
      </p:ext>
    </p:extLst>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ln/>
        </p:spPr>
        <p:txBody>
          <a:bodyPr/>
          <a:lstStyle/>
          <a:p>
            <a:r>
              <a:rPr lang="en-US" sz="3400"/>
              <a:t>Which dimensions to study?</a:t>
            </a:r>
          </a:p>
        </p:txBody>
      </p:sp>
      <p:sp>
        <p:nvSpPr>
          <p:cNvPr id="35842" name="Rectangle 2"/>
          <p:cNvSpPr>
            <a:spLocks noGrp="1" noChangeArrowheads="1"/>
          </p:cNvSpPr>
          <p:nvPr>
            <p:ph type="body" idx="1"/>
          </p:nvPr>
        </p:nvSpPr>
        <p:spPr>
          <a:ln/>
        </p:spPr>
        <p:txBody>
          <a:bodyPr>
            <a:noAutofit/>
          </a:bodyPr>
          <a:lstStyle/>
          <a:p>
            <a:pPr marL="0" indent="0">
              <a:buNone/>
            </a:pPr>
            <a:r>
              <a:rPr lang="en-US" sz="2800" dirty="0" smtClean="0"/>
              <a:t>Hofstede identified:</a:t>
            </a:r>
            <a:endParaRPr lang="en-US" sz="2800" dirty="0"/>
          </a:p>
          <a:p>
            <a:pPr>
              <a:buFont typeface="Hoefler Text" charset="0"/>
              <a:buBlip>
                <a:blip r:embed="rId2"/>
              </a:buBlip>
            </a:pPr>
            <a:r>
              <a:rPr lang="en-US" sz="2800" dirty="0"/>
              <a:t>Individualism-collectivism</a:t>
            </a:r>
          </a:p>
          <a:p>
            <a:pPr>
              <a:buFont typeface="Hoefler Text" charset="0"/>
              <a:buBlip>
                <a:blip r:embed="rId2"/>
              </a:buBlip>
            </a:pPr>
            <a:r>
              <a:rPr lang="en-US" sz="2800" dirty="0"/>
              <a:t>Masculinity-femininity</a:t>
            </a:r>
          </a:p>
          <a:p>
            <a:pPr>
              <a:buFont typeface="Hoefler Text" charset="0"/>
              <a:buBlip>
                <a:blip r:embed="rId2"/>
              </a:buBlip>
            </a:pPr>
            <a:r>
              <a:rPr lang="en-US" sz="2800" dirty="0"/>
              <a:t>Power distance</a:t>
            </a:r>
          </a:p>
          <a:p>
            <a:pPr>
              <a:buFont typeface="Hoefler Text" charset="0"/>
              <a:buBlip>
                <a:blip r:embed="rId2"/>
              </a:buBlip>
            </a:pPr>
            <a:r>
              <a:rPr lang="en-US" sz="2800" dirty="0"/>
              <a:t>Uncertainty avoidance</a:t>
            </a:r>
          </a:p>
          <a:p>
            <a:pPr>
              <a:buFont typeface="Hoefler Text" charset="0"/>
              <a:buBlip>
                <a:blip r:embed="rId2"/>
              </a:buBlip>
            </a:pPr>
            <a:r>
              <a:rPr lang="en-US" sz="2800" dirty="0"/>
              <a:t>Long and short term orientation</a:t>
            </a:r>
          </a:p>
          <a:p>
            <a:pPr>
              <a:buFont typeface="Hoefler Text" charset="0"/>
              <a:buBlip>
                <a:blip r:embed="rId2"/>
              </a:buBlip>
            </a:pPr>
            <a:r>
              <a:rPr lang="en-US" sz="2800" dirty="0" smtClean="0"/>
              <a:t>Evaluation: </a:t>
            </a:r>
            <a:r>
              <a:rPr lang="en-US" sz="2800" dirty="0"/>
              <a:t>He studied organizational cultures </a:t>
            </a:r>
            <a:r>
              <a:rPr lang="en-US" sz="2800" dirty="0" smtClean="0"/>
              <a:t>(through IBM corporation) and </a:t>
            </a:r>
            <a:r>
              <a:rPr lang="en-US" sz="2800" dirty="0"/>
              <a:t>made generalizations about nations; it was a cross-industry study and not really a cross-cultural study (Hank Davis, 2008). </a:t>
            </a:r>
          </a:p>
        </p:txBody>
      </p:sp>
    </p:spTree>
    <p:extLst>
      <p:ext uri="{BB962C8B-B14F-4D97-AF65-F5344CB8AC3E}">
        <p14:creationId xmlns:p14="http://schemas.microsoft.com/office/powerpoint/2010/main" val="1395094135"/>
      </p:ext>
    </p:extLst>
  </p:cSld>
  <p:clrMapOvr>
    <a:masterClrMapping/>
  </p:clrMapOvr>
  <p:transition spd="slow">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Grp="1" noChangeArrowheads="1"/>
          </p:cNvSpPr>
          <p:nvPr>
            <p:ph type="title"/>
          </p:nvPr>
        </p:nvSpPr>
        <p:spPr>
          <a:ln/>
        </p:spPr>
        <p:txBody>
          <a:bodyPr/>
          <a:lstStyle/>
          <a:p>
            <a:r>
              <a:rPr lang="en-US"/>
              <a:t>Other Dimensions</a:t>
            </a:r>
          </a:p>
        </p:txBody>
      </p:sp>
      <p:sp>
        <p:nvSpPr>
          <p:cNvPr id="36866" name="Rectangle 2"/>
          <p:cNvSpPr>
            <a:spLocks noGrp="1" noChangeArrowheads="1"/>
          </p:cNvSpPr>
          <p:nvPr>
            <p:ph type="body" idx="1"/>
          </p:nvPr>
        </p:nvSpPr>
        <p:spPr>
          <a:ln/>
        </p:spPr>
        <p:txBody>
          <a:bodyPr/>
          <a:lstStyle/>
          <a:p>
            <a:pPr>
              <a:buFont typeface="Hoefler Text" charset="0"/>
              <a:buBlip>
                <a:blip r:embed="rId2"/>
              </a:buBlip>
            </a:pPr>
            <a:r>
              <a:rPr lang="en-US" sz="3400"/>
              <a:t>Time orientation</a:t>
            </a:r>
          </a:p>
          <a:p>
            <a:pPr>
              <a:buFont typeface="Hoefler Text" charset="0"/>
              <a:buBlip>
                <a:blip r:embed="rId2"/>
              </a:buBlip>
            </a:pPr>
            <a:r>
              <a:rPr lang="en-US" sz="3400"/>
              <a:t>The independent and interdependent self</a:t>
            </a:r>
          </a:p>
          <a:p>
            <a:pPr>
              <a:buFont typeface="Hoefler Text" charset="0"/>
              <a:buBlip>
                <a:blip r:embed="rId2"/>
              </a:buBlip>
            </a:pPr>
            <a:r>
              <a:rPr lang="en-US" sz="3400"/>
              <a:t>Context</a:t>
            </a:r>
          </a:p>
          <a:p>
            <a:pPr>
              <a:buFont typeface="Hoefler Text" charset="0"/>
              <a:buBlip>
                <a:blip r:embed="rId2"/>
              </a:buBlip>
            </a:pPr>
            <a:r>
              <a:rPr lang="en-US" sz="3400"/>
              <a:t>Tightness</a:t>
            </a:r>
          </a:p>
        </p:txBody>
      </p:sp>
    </p:spTree>
    <p:extLst>
      <p:ext uri="{BB962C8B-B14F-4D97-AF65-F5344CB8AC3E}">
        <p14:creationId xmlns:p14="http://schemas.microsoft.com/office/powerpoint/2010/main" val="1820441607"/>
      </p:ext>
    </p:extLst>
  </p:cSld>
  <p:clrMapOvr>
    <a:masterClrMapping/>
  </p:clrMapOvr>
  <p:transition spd="slow">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703</TotalTime>
  <Words>1326</Words>
  <Application>Microsoft Office PowerPoint</Application>
  <PresentationFormat>On-screen Show (4:3)</PresentationFormat>
  <Paragraphs>133</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굴림</vt:lpstr>
      <vt:lpstr>Arial</vt:lpstr>
      <vt:lpstr>Calibri</vt:lpstr>
      <vt:lpstr>Hoefler Text</vt:lpstr>
      <vt:lpstr>Wingdings 2</vt:lpstr>
      <vt:lpstr>ヒラギノ角ゴ ProN W3</vt:lpstr>
      <vt:lpstr>ヒラギノ角ゴ ProN W6</vt:lpstr>
      <vt:lpstr>Office Theme</vt:lpstr>
      <vt:lpstr>Culture</vt:lpstr>
      <vt:lpstr>Why culture?</vt:lpstr>
      <vt:lpstr>A definition of culture….</vt:lpstr>
      <vt:lpstr>What are cultural norms?</vt:lpstr>
      <vt:lpstr> Cultural Norms of Behavior  </vt:lpstr>
      <vt:lpstr>IB syllabus says:</vt:lpstr>
      <vt:lpstr>The dimensions of culture are etics: A valid way to make cross-cultural comparisons</vt:lpstr>
      <vt:lpstr>Which dimensions to study?</vt:lpstr>
      <vt:lpstr>Other Dimensions</vt:lpstr>
      <vt:lpstr>Individualism-collectivism is the most studied dimension</vt:lpstr>
      <vt:lpstr>PowerPoint Presentation</vt:lpstr>
      <vt:lpstr>Triandis studied how individualism-collectivism applies to individuals: how do the dimensions affect their behavior </vt:lpstr>
      <vt:lpstr>Activity 1 – Choose a Pen </vt:lpstr>
      <vt:lpstr>Activity 2 – Underwater Scene</vt:lpstr>
      <vt:lpstr>Questions about the Scene</vt:lpstr>
      <vt:lpstr>Activity 3 – Line Perception</vt:lpstr>
      <vt:lpstr>Activity 3 – Perception of a Line</vt:lpstr>
      <vt:lpstr>Edward T. Hall’s contribution to the time orientation dimension of culture</vt:lpstr>
      <vt:lpstr>PowerPoint Presentation</vt:lpstr>
      <vt:lpstr>Time Orientation affects many behaviors</vt:lpstr>
      <vt:lpstr>Assessing Time Orientation with the TRIOS Scale</vt:lpstr>
      <vt:lpstr>Assessing Time Orientation and Health Beliefs related to Hypertension Management</vt:lpstr>
      <vt:lpstr>Edward Hall’s Proxemic theory (1966)</vt:lpstr>
      <vt:lpstr>Personal space….</vt:lpstr>
    </vt:vector>
  </TitlesOfParts>
  <Company>Utica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dc:title>
  <dc:creator>win7</dc:creator>
  <cp:lastModifiedBy>BURAK, BRIAN</cp:lastModifiedBy>
  <cp:revision>15</cp:revision>
  <dcterms:created xsi:type="dcterms:W3CDTF">2015-01-26T14:46:20Z</dcterms:created>
  <dcterms:modified xsi:type="dcterms:W3CDTF">2015-02-04T17:34:32Z</dcterms:modified>
</cp:coreProperties>
</file>